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5"/>
  </p:notesMasterIdLst>
  <p:sldIdLst>
    <p:sldId id="256" r:id="rId2"/>
    <p:sldId id="260" r:id="rId3"/>
    <p:sldId id="271" r:id="rId4"/>
    <p:sldId id="411" r:id="rId5"/>
    <p:sldId id="1114" r:id="rId6"/>
    <p:sldId id="1057" r:id="rId7"/>
    <p:sldId id="1043" r:id="rId8"/>
    <p:sldId id="1058" r:id="rId9"/>
    <p:sldId id="1100" r:id="rId10"/>
    <p:sldId id="1116" r:id="rId11"/>
    <p:sldId id="266" r:id="rId12"/>
    <p:sldId id="277" r:id="rId13"/>
    <p:sldId id="267" r:id="rId14"/>
    <p:sldId id="1105" r:id="rId15"/>
    <p:sldId id="281" r:id="rId16"/>
    <p:sldId id="1122" r:id="rId17"/>
    <p:sldId id="1123" r:id="rId18"/>
    <p:sldId id="1119" r:id="rId19"/>
    <p:sldId id="1109" r:id="rId20"/>
    <p:sldId id="1110" r:id="rId21"/>
    <p:sldId id="1111" r:id="rId22"/>
    <p:sldId id="1112" r:id="rId23"/>
    <p:sldId id="1113" r:id="rId24"/>
    <p:sldId id="275" r:id="rId25"/>
    <p:sldId id="264" r:id="rId26"/>
    <p:sldId id="312" r:id="rId27"/>
    <p:sldId id="314" r:id="rId28"/>
    <p:sldId id="311" r:id="rId29"/>
    <p:sldId id="315" r:id="rId30"/>
    <p:sldId id="276" r:id="rId31"/>
    <p:sldId id="409" r:id="rId32"/>
    <p:sldId id="1124" r:id="rId33"/>
    <p:sldId id="1127" r:id="rId34"/>
    <p:sldId id="272" r:id="rId35"/>
    <p:sldId id="1125" r:id="rId36"/>
    <p:sldId id="1102" r:id="rId37"/>
    <p:sldId id="306" r:id="rId38"/>
    <p:sldId id="307" r:id="rId39"/>
    <p:sldId id="308" r:id="rId40"/>
    <p:sldId id="279" r:id="rId41"/>
    <p:sldId id="274" r:id="rId42"/>
    <p:sldId id="302" r:id="rId43"/>
    <p:sldId id="295" r:id="rId44"/>
    <p:sldId id="265" r:id="rId45"/>
    <p:sldId id="406" r:id="rId46"/>
    <p:sldId id="408" r:id="rId47"/>
    <p:sldId id="403" r:id="rId48"/>
    <p:sldId id="407" r:id="rId49"/>
    <p:sldId id="405" r:id="rId50"/>
    <p:sldId id="1118" r:id="rId51"/>
    <p:sldId id="268" r:id="rId52"/>
    <p:sldId id="259" r:id="rId53"/>
    <p:sldId id="304" r:id="rId54"/>
    <p:sldId id="257" r:id="rId55"/>
    <p:sldId id="270" r:id="rId56"/>
    <p:sldId id="278" r:id="rId57"/>
    <p:sldId id="273" r:id="rId58"/>
    <p:sldId id="296" r:id="rId59"/>
    <p:sldId id="299" r:id="rId60"/>
    <p:sldId id="298" r:id="rId61"/>
    <p:sldId id="280" r:id="rId62"/>
    <p:sldId id="262" r:id="rId63"/>
    <p:sldId id="263" r:id="rId64"/>
  </p:sldIdLst>
  <p:sldSz cx="12192000" cy="6858000"/>
  <p:notesSz cx="6858000" cy="9144000"/>
  <p:embeddedFontLst>
    <p:embeddedFont>
      <p:font typeface="Barlow" panose="00000500000000000000" pitchFamily="2" charset="0"/>
      <p:regular r:id="rId66"/>
      <p:bold r:id="rId67"/>
      <p:italic r:id="rId68"/>
      <p:boldItalic r:id="rId69"/>
    </p:embeddedFont>
    <p:embeddedFont>
      <p:font typeface="Barlow ExtraBold" panose="00000900000000000000" pitchFamily="2" charset="0"/>
      <p:bold r:id="rId70"/>
      <p:boldItalic r:id="rId71"/>
    </p:embeddedFont>
    <p:embeddedFont>
      <p:font typeface="Barlow Light" panose="00000400000000000000" pitchFamily="2" charset="0"/>
      <p:regular r:id="rId72"/>
      <p:italic r:id="rId73"/>
    </p:embeddedFont>
    <p:embeddedFont>
      <p:font typeface="Barlow SemiBold" panose="00000700000000000000" pitchFamily="2" charset="0"/>
      <p:bold r:id="rId74"/>
      <p:boldItalic r:id="rId75"/>
    </p:embeddedFont>
    <p:embeddedFont>
      <p:font typeface="Encode Sans ExtraBold" pitchFamily="2" charset="0"/>
      <p:bold r:id="rId76"/>
    </p:embeddedFont>
    <p:embeddedFont>
      <p:font typeface="Encode Sans Light" pitchFamily="2" charset="0"/>
      <p:regular r:id="rId77"/>
    </p:embeddedFont>
    <p:embeddedFont>
      <p:font typeface="Encode Sans Medium" pitchFamily="2" charset="0"/>
      <p:regular r:id="rId78"/>
    </p:embeddedFont>
    <p:embeddedFont>
      <p:font typeface="Encode Sans SemiBold" pitchFamily="2" charset="0"/>
      <p:bold r:id="rId79"/>
    </p:embeddedFont>
    <p:embeddedFont>
      <p:font typeface="Lora" pitchFamily="2" charset="0"/>
      <p:regular r:id="rId80"/>
      <p:bold r:id="rId81"/>
      <p:italic r:id="rId82"/>
      <p:boldItalic r:id="rId83"/>
    </p:embeddedFont>
    <p:embeddedFont>
      <p:font typeface="Montserrat" panose="02000505000000020004" pitchFamily="2" charset="0"/>
      <p:regular r:id="rId84"/>
      <p:bold r:id="rId85"/>
      <p:italic r:id="rId86"/>
      <p:boldItalic r:id="rId87"/>
    </p:embeddedFont>
    <p:embeddedFont>
      <p:font typeface="Montserrat ExtraBold" panose="00000900000000000000" pitchFamily="2" charset="0"/>
      <p:bold r:id="rId88"/>
      <p:boldItalic r:id="rId89"/>
    </p:embeddedFont>
    <p:embeddedFont>
      <p:font typeface="Montserrat Medium" pitchFamily="2" charset="0"/>
      <p:regular r:id="rId90"/>
      <p:italic r:id="rId91"/>
    </p:embeddedFont>
  </p:embeddedFont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tgn" initials="u" lastIdx="48" clrIdx="0">
    <p:extLst>
      <p:ext uri="{19B8F6BF-5375-455C-9EA6-DF929625EA0E}">
        <p15:presenceInfo xmlns:p15="http://schemas.microsoft.com/office/powerpoint/2012/main" userId="usuariotg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BD92"/>
    <a:srgbClr val="008273"/>
    <a:srgbClr val="646464"/>
    <a:srgbClr val="F76565"/>
    <a:srgbClr val="77C39D"/>
    <a:srgbClr val="51B382"/>
    <a:srgbClr val="335BA3"/>
    <a:srgbClr val="54B484"/>
    <a:srgbClr val="000000"/>
    <a:srgbClr val="594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3" autoAdjust="0"/>
    <p:restoredTop sz="94660"/>
  </p:normalViewPr>
  <p:slideViewPr>
    <p:cSldViewPr snapToGrid="0">
      <p:cViewPr>
        <p:scale>
          <a:sx n="66" d="100"/>
          <a:sy n="66" d="100"/>
        </p:scale>
        <p:origin x="2472" y="8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font" Target="fonts/font25.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B34DF-506A-4B44-A4E6-6AE51FC2281C}" type="datetimeFigureOut">
              <a:rPr lang="es-AR" smtClean="0"/>
              <a:t>25/10/2024</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B3304-F2F8-48CF-BA10-809F6C232027}" type="slidenum">
              <a:rPr lang="es-AR" smtClean="0"/>
              <a:t>‹Nº›</a:t>
            </a:fld>
            <a:endParaRPr lang="es-AR"/>
          </a:p>
        </p:txBody>
      </p:sp>
    </p:spTree>
    <p:extLst>
      <p:ext uri="{BB962C8B-B14F-4D97-AF65-F5344CB8AC3E}">
        <p14:creationId xmlns:p14="http://schemas.microsoft.com/office/powerpoint/2010/main" val="333467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4</a:t>
            </a:fld>
            <a:endParaRPr lang="es-AR"/>
          </a:p>
        </p:txBody>
      </p:sp>
    </p:spTree>
    <p:extLst>
      <p:ext uri="{BB962C8B-B14F-4D97-AF65-F5344CB8AC3E}">
        <p14:creationId xmlns:p14="http://schemas.microsoft.com/office/powerpoint/2010/main" val="2307165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EFFB3304-F2F8-48CF-BA10-809F6C232027}" type="slidenum">
              <a:rPr lang="es-AR" smtClean="0"/>
              <a:t>27</a:t>
            </a:fld>
            <a:endParaRPr lang="es-AR"/>
          </a:p>
        </p:txBody>
      </p:sp>
    </p:spTree>
    <p:extLst>
      <p:ext uri="{BB962C8B-B14F-4D97-AF65-F5344CB8AC3E}">
        <p14:creationId xmlns:p14="http://schemas.microsoft.com/office/powerpoint/2010/main" val="28891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28</a:t>
            </a:fld>
            <a:endParaRPr lang="es-AR"/>
          </a:p>
        </p:txBody>
      </p:sp>
    </p:spTree>
    <p:extLst>
      <p:ext uri="{BB962C8B-B14F-4D97-AF65-F5344CB8AC3E}">
        <p14:creationId xmlns:p14="http://schemas.microsoft.com/office/powerpoint/2010/main" val="368543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35</a:t>
            </a:fld>
            <a:endParaRPr lang="es-AR"/>
          </a:p>
        </p:txBody>
      </p:sp>
    </p:spTree>
    <p:extLst>
      <p:ext uri="{BB962C8B-B14F-4D97-AF65-F5344CB8AC3E}">
        <p14:creationId xmlns:p14="http://schemas.microsoft.com/office/powerpoint/2010/main" val="1777040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36</a:t>
            </a:fld>
            <a:endParaRPr lang="es-AR"/>
          </a:p>
        </p:txBody>
      </p:sp>
    </p:spTree>
    <p:extLst>
      <p:ext uri="{BB962C8B-B14F-4D97-AF65-F5344CB8AC3E}">
        <p14:creationId xmlns:p14="http://schemas.microsoft.com/office/powerpoint/2010/main" val="401534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37</a:t>
            </a:fld>
            <a:endParaRPr lang="es-AR"/>
          </a:p>
        </p:txBody>
      </p:sp>
    </p:spTree>
    <p:extLst>
      <p:ext uri="{BB962C8B-B14F-4D97-AF65-F5344CB8AC3E}">
        <p14:creationId xmlns:p14="http://schemas.microsoft.com/office/powerpoint/2010/main" val="3975471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EFFB3304-F2F8-48CF-BA10-809F6C232027}" type="slidenum">
              <a:rPr lang="es-AR" smtClean="0"/>
              <a:t>38</a:t>
            </a:fld>
            <a:endParaRPr lang="es-AR"/>
          </a:p>
        </p:txBody>
      </p:sp>
    </p:spTree>
    <p:extLst>
      <p:ext uri="{BB962C8B-B14F-4D97-AF65-F5344CB8AC3E}">
        <p14:creationId xmlns:p14="http://schemas.microsoft.com/office/powerpoint/2010/main" val="2314231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39</a:t>
            </a:fld>
            <a:endParaRPr lang="es-AR"/>
          </a:p>
        </p:txBody>
      </p:sp>
    </p:spTree>
    <p:extLst>
      <p:ext uri="{BB962C8B-B14F-4D97-AF65-F5344CB8AC3E}">
        <p14:creationId xmlns:p14="http://schemas.microsoft.com/office/powerpoint/2010/main" val="643141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42</a:t>
            </a:fld>
            <a:endParaRPr lang="es-AR"/>
          </a:p>
        </p:txBody>
      </p:sp>
    </p:spTree>
    <p:extLst>
      <p:ext uri="{BB962C8B-B14F-4D97-AF65-F5344CB8AC3E}">
        <p14:creationId xmlns:p14="http://schemas.microsoft.com/office/powerpoint/2010/main" val="4257644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43</a:t>
            </a:fld>
            <a:endParaRPr lang="es-AR"/>
          </a:p>
        </p:txBody>
      </p:sp>
    </p:spTree>
    <p:extLst>
      <p:ext uri="{BB962C8B-B14F-4D97-AF65-F5344CB8AC3E}">
        <p14:creationId xmlns:p14="http://schemas.microsoft.com/office/powerpoint/2010/main" val="2536430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51</a:t>
            </a:fld>
            <a:endParaRPr lang="es-AR"/>
          </a:p>
        </p:txBody>
      </p:sp>
    </p:spTree>
    <p:extLst>
      <p:ext uri="{BB962C8B-B14F-4D97-AF65-F5344CB8AC3E}">
        <p14:creationId xmlns:p14="http://schemas.microsoft.com/office/powerpoint/2010/main" val="146635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5</a:t>
            </a:fld>
            <a:endParaRPr lang="es-AR"/>
          </a:p>
        </p:txBody>
      </p:sp>
    </p:spTree>
    <p:extLst>
      <p:ext uri="{BB962C8B-B14F-4D97-AF65-F5344CB8AC3E}">
        <p14:creationId xmlns:p14="http://schemas.microsoft.com/office/powerpoint/2010/main" val="89096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55</a:t>
            </a:fld>
            <a:endParaRPr lang="es-AR"/>
          </a:p>
        </p:txBody>
      </p:sp>
    </p:spTree>
    <p:extLst>
      <p:ext uri="{BB962C8B-B14F-4D97-AF65-F5344CB8AC3E}">
        <p14:creationId xmlns:p14="http://schemas.microsoft.com/office/powerpoint/2010/main" val="2945589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58</a:t>
            </a:fld>
            <a:endParaRPr lang="es-AR"/>
          </a:p>
        </p:txBody>
      </p:sp>
    </p:spTree>
    <p:extLst>
      <p:ext uri="{BB962C8B-B14F-4D97-AF65-F5344CB8AC3E}">
        <p14:creationId xmlns:p14="http://schemas.microsoft.com/office/powerpoint/2010/main" val="2536555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59</a:t>
            </a:fld>
            <a:endParaRPr lang="es-AR"/>
          </a:p>
        </p:txBody>
      </p:sp>
    </p:spTree>
    <p:extLst>
      <p:ext uri="{BB962C8B-B14F-4D97-AF65-F5344CB8AC3E}">
        <p14:creationId xmlns:p14="http://schemas.microsoft.com/office/powerpoint/2010/main" val="3987318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B3304-F2F8-48CF-BA10-809F6C232027}"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17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EFFB3304-F2F8-48CF-BA10-809F6C232027}" type="slidenum">
              <a:rPr lang="es-AR" smtClean="0"/>
              <a:t>6</a:t>
            </a:fld>
            <a:endParaRPr lang="es-AR"/>
          </a:p>
        </p:txBody>
      </p:sp>
    </p:spTree>
    <p:extLst>
      <p:ext uri="{BB962C8B-B14F-4D97-AF65-F5344CB8AC3E}">
        <p14:creationId xmlns:p14="http://schemas.microsoft.com/office/powerpoint/2010/main" val="267721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754F2A5-9C3F-46BD-8B6E-E91D53E4F249}" type="slidenum">
              <a:rPr lang="es-AR" smtClean="0"/>
              <a:t>7</a:t>
            </a:fld>
            <a:endParaRPr lang="es-AR"/>
          </a:p>
        </p:txBody>
      </p:sp>
    </p:spTree>
    <p:extLst>
      <p:ext uri="{BB962C8B-B14F-4D97-AF65-F5344CB8AC3E}">
        <p14:creationId xmlns:p14="http://schemas.microsoft.com/office/powerpoint/2010/main" val="307676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EFFB3304-F2F8-48CF-BA10-809F6C232027}" type="slidenum">
              <a:rPr lang="es-AR" smtClean="0"/>
              <a:t>9</a:t>
            </a:fld>
            <a:endParaRPr lang="es-AR"/>
          </a:p>
        </p:txBody>
      </p:sp>
    </p:spTree>
    <p:extLst>
      <p:ext uri="{BB962C8B-B14F-4D97-AF65-F5344CB8AC3E}">
        <p14:creationId xmlns:p14="http://schemas.microsoft.com/office/powerpoint/2010/main" val="266067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EFFB3304-F2F8-48CF-BA10-809F6C232027}" type="slidenum">
              <a:rPr lang="es-AR" smtClean="0"/>
              <a:t>10</a:t>
            </a:fld>
            <a:endParaRPr lang="es-AR"/>
          </a:p>
        </p:txBody>
      </p:sp>
    </p:spTree>
    <p:extLst>
      <p:ext uri="{BB962C8B-B14F-4D97-AF65-F5344CB8AC3E}">
        <p14:creationId xmlns:p14="http://schemas.microsoft.com/office/powerpoint/2010/main" val="3126953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52438" y="1241425"/>
            <a:ext cx="5953125" cy="3349625"/>
          </a:xfrm>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4754F2A5-9C3F-46BD-8B6E-E91D53E4F249}" type="slidenum">
              <a:rPr lang="es-AR" smtClean="0"/>
              <a:t>11</a:t>
            </a:fld>
            <a:endParaRPr lang="es-AR"/>
          </a:p>
        </p:txBody>
      </p:sp>
    </p:spTree>
    <p:extLst>
      <p:ext uri="{BB962C8B-B14F-4D97-AF65-F5344CB8AC3E}">
        <p14:creationId xmlns:p14="http://schemas.microsoft.com/office/powerpoint/2010/main" val="228553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EFFB3304-F2F8-48CF-BA10-809F6C232027}" type="slidenum">
              <a:rPr lang="es-AR" smtClean="0"/>
              <a:t>18</a:t>
            </a:fld>
            <a:endParaRPr lang="es-AR"/>
          </a:p>
        </p:txBody>
      </p:sp>
    </p:spTree>
    <p:extLst>
      <p:ext uri="{BB962C8B-B14F-4D97-AF65-F5344CB8AC3E}">
        <p14:creationId xmlns:p14="http://schemas.microsoft.com/office/powerpoint/2010/main" val="186145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EFFB3304-F2F8-48CF-BA10-809F6C232027}" type="slidenum">
              <a:rPr lang="es-AR" smtClean="0"/>
              <a:t>26</a:t>
            </a:fld>
            <a:endParaRPr lang="es-AR"/>
          </a:p>
        </p:txBody>
      </p:sp>
    </p:spTree>
    <p:extLst>
      <p:ext uri="{BB962C8B-B14F-4D97-AF65-F5344CB8AC3E}">
        <p14:creationId xmlns:p14="http://schemas.microsoft.com/office/powerpoint/2010/main" val="322054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F390F5-C460-9F34-CABA-934D433AEF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398EC86F-13F4-A791-0E41-BD0B7963F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0BBE012A-A64E-F1E4-9857-4BA7324928C2}"/>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5" name="Marcador de pie de página 4">
            <a:extLst>
              <a:ext uri="{FF2B5EF4-FFF2-40B4-BE49-F238E27FC236}">
                <a16:creationId xmlns:a16="http://schemas.microsoft.com/office/drawing/2014/main" id="{38260458-EE29-4121-821B-5FCD3AD5BDA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3F2BC230-ADEB-DD14-062A-E776185C7444}"/>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3887814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D7650-A5C8-A442-E038-9380BFBA2D7D}"/>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DAF7E6E5-1C3D-FD61-B770-89965301620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5239D714-ADF0-17FF-D080-3B682ECAD2BA}"/>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5" name="Marcador de pie de página 4">
            <a:extLst>
              <a:ext uri="{FF2B5EF4-FFF2-40B4-BE49-F238E27FC236}">
                <a16:creationId xmlns:a16="http://schemas.microsoft.com/office/drawing/2014/main" id="{35CCA973-9995-8C9A-E8BD-09D3A68811A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11D95DF-771B-60CD-AB60-3EA346416B0D}"/>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350054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BD8268-AE5F-4400-43F0-B43F709197F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17D8854A-A6C3-E76F-BE17-C2E96D4717B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F0BCA4B0-5725-D27D-9BDC-340011C111F2}"/>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5" name="Marcador de pie de página 4">
            <a:extLst>
              <a:ext uri="{FF2B5EF4-FFF2-40B4-BE49-F238E27FC236}">
                <a16:creationId xmlns:a16="http://schemas.microsoft.com/office/drawing/2014/main" id="{1CBE452E-1A32-490F-3C5B-E0D51A4BF65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048EF4A5-53BF-2DC7-A2EE-EE9E337314A5}"/>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2659075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3AC5F9-5DA5-F2E2-039A-A1103B69ADA2}"/>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8B035A15-DB16-FD7C-78BD-3A38D159C4A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410F0C99-C1B4-D43B-1672-49169BF499AD}"/>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5" name="Marcador de pie de página 4">
            <a:extLst>
              <a:ext uri="{FF2B5EF4-FFF2-40B4-BE49-F238E27FC236}">
                <a16:creationId xmlns:a16="http://schemas.microsoft.com/office/drawing/2014/main" id="{E87397B4-B85A-C25E-5B76-34D820C1CA1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DA84991E-137D-30AA-706A-FF96280DBF99}"/>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3630617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EC528A-E2B4-0F30-9D1A-0EBE43DDAAC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EC629308-CDCD-1A6C-D827-6E04009CFB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BC40068-8835-78DC-066A-24F8676B72CD}"/>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5" name="Marcador de pie de página 4">
            <a:extLst>
              <a:ext uri="{FF2B5EF4-FFF2-40B4-BE49-F238E27FC236}">
                <a16:creationId xmlns:a16="http://schemas.microsoft.com/office/drawing/2014/main" id="{18CF7370-ED68-F5C3-AC54-B37A79E901F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E94D7F9C-B62C-F3FA-F365-91527A5FCF17}"/>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3255940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9682AC-D893-8725-CBFF-00C8B5DE92B3}"/>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7569522F-93F9-5653-22DD-AB039105F8B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AFCC2ACD-F11D-06F4-784F-35732CB7EF2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C95D64E7-091C-AEDE-C453-7E8299F16E76}"/>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6" name="Marcador de pie de página 5">
            <a:extLst>
              <a:ext uri="{FF2B5EF4-FFF2-40B4-BE49-F238E27FC236}">
                <a16:creationId xmlns:a16="http://schemas.microsoft.com/office/drawing/2014/main" id="{AB59079F-9113-BE58-E07B-A1485025AEF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A908A5B3-7E94-48B8-2847-1F4C78B06136}"/>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348866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D93840-821C-EE4A-78DD-61A0964D34D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C012B263-A8A0-15CC-2D28-5EB1A428EA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6EF4A8-90AC-D39F-B619-524B5BB5662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F5F9DDD6-4D37-1CA7-6486-05C431452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7EB878E-C81D-866F-41F1-3454C3982D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297865A9-C526-2924-AB40-2B5AD4E4D9CB}"/>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8" name="Marcador de pie de página 7">
            <a:extLst>
              <a:ext uri="{FF2B5EF4-FFF2-40B4-BE49-F238E27FC236}">
                <a16:creationId xmlns:a16="http://schemas.microsoft.com/office/drawing/2014/main" id="{E645AC7B-F2F8-A976-6DB9-5C384902A290}"/>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20D26B3A-84EE-C9B0-AD5A-2041CCFAD7AA}"/>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285460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EFF7E-4433-E288-4491-113822F57FA7}"/>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DF28BAEB-F41A-17BB-21BC-872D6A3C3073}"/>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4" name="Marcador de pie de página 3">
            <a:extLst>
              <a:ext uri="{FF2B5EF4-FFF2-40B4-BE49-F238E27FC236}">
                <a16:creationId xmlns:a16="http://schemas.microsoft.com/office/drawing/2014/main" id="{4355DB5F-05DD-3E62-9BA3-77B3FE2F5F96}"/>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C042AFC2-9942-642D-CBF4-20CD433E371E}"/>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102984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565F97C-1FF0-328B-41DB-566EF1F1058D}"/>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3" name="Marcador de pie de página 2">
            <a:extLst>
              <a:ext uri="{FF2B5EF4-FFF2-40B4-BE49-F238E27FC236}">
                <a16:creationId xmlns:a16="http://schemas.microsoft.com/office/drawing/2014/main" id="{05C29555-6DBF-71C7-2563-0315C3AD572F}"/>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3A0949F2-A177-9135-84D9-52E304F147E1}"/>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90757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C04725-1A16-E733-C8E3-36A63804B0F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1924C28B-2BC5-F839-C18F-9DA41C5BEF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015AF29B-2537-6542-DEB5-7B21A30DF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7102-F686-DD00-3A90-A35465338B48}"/>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6" name="Marcador de pie de página 5">
            <a:extLst>
              <a:ext uri="{FF2B5EF4-FFF2-40B4-BE49-F238E27FC236}">
                <a16:creationId xmlns:a16="http://schemas.microsoft.com/office/drawing/2014/main" id="{EEC15D99-3A53-A054-E174-67FA19709C3B}"/>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DD404BC2-C87D-117A-38BB-166586EFCCF0}"/>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375846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1CB00A-F910-9D19-6692-BBAB7E75470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E580085F-131C-5F85-B8C8-3AE4FB646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D43F857D-B193-E8F2-02C8-3C0824AC3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67B445-6727-5189-5A42-FE29912F8E48}"/>
              </a:ext>
            </a:extLst>
          </p:cNvPr>
          <p:cNvSpPr>
            <a:spLocks noGrp="1"/>
          </p:cNvSpPr>
          <p:nvPr>
            <p:ph type="dt" sz="half" idx="10"/>
          </p:nvPr>
        </p:nvSpPr>
        <p:spPr/>
        <p:txBody>
          <a:bodyPr/>
          <a:lstStyle/>
          <a:p>
            <a:fld id="{75A4FF9B-59F2-43C0-87BE-35CF4D92802D}" type="datetimeFigureOut">
              <a:rPr lang="es-AR" smtClean="0"/>
              <a:t>25/10/2024</a:t>
            </a:fld>
            <a:endParaRPr lang="es-AR"/>
          </a:p>
        </p:txBody>
      </p:sp>
      <p:sp>
        <p:nvSpPr>
          <p:cNvPr id="6" name="Marcador de pie de página 5">
            <a:extLst>
              <a:ext uri="{FF2B5EF4-FFF2-40B4-BE49-F238E27FC236}">
                <a16:creationId xmlns:a16="http://schemas.microsoft.com/office/drawing/2014/main" id="{7ECB19F0-A18C-9ECA-240C-10EDDEBB613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431F1085-7305-65E1-2618-9FC074B5539F}"/>
              </a:ext>
            </a:extLst>
          </p:cNvPr>
          <p:cNvSpPr>
            <a:spLocks noGrp="1"/>
          </p:cNvSpPr>
          <p:nvPr>
            <p:ph type="sldNum" sz="quarter" idx="12"/>
          </p:nvPr>
        </p:nvSpPr>
        <p:spPr/>
        <p:txBody>
          <a:bodyPr/>
          <a:lstStyle/>
          <a:p>
            <a:fld id="{B234342F-596F-4379-B3B1-A4CB4193DF34}" type="slidenum">
              <a:rPr lang="es-AR" smtClean="0"/>
              <a:t>‹Nº›</a:t>
            </a:fld>
            <a:endParaRPr lang="es-AR"/>
          </a:p>
        </p:txBody>
      </p:sp>
    </p:spTree>
    <p:extLst>
      <p:ext uri="{BB962C8B-B14F-4D97-AF65-F5344CB8AC3E}">
        <p14:creationId xmlns:p14="http://schemas.microsoft.com/office/powerpoint/2010/main" val="48808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64E2C18-A224-14EB-E185-ED8243354E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AB39AADB-0F8C-B3C4-05AD-22A7E3CA03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BA149101-DA2E-910D-5591-3A5062570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4FF9B-59F2-43C0-87BE-35CF4D92802D}" type="datetimeFigureOut">
              <a:rPr lang="es-AR" smtClean="0"/>
              <a:t>25/10/2024</a:t>
            </a:fld>
            <a:endParaRPr lang="es-AR"/>
          </a:p>
        </p:txBody>
      </p:sp>
      <p:sp>
        <p:nvSpPr>
          <p:cNvPr id="5" name="Marcador de pie de página 4">
            <a:extLst>
              <a:ext uri="{FF2B5EF4-FFF2-40B4-BE49-F238E27FC236}">
                <a16:creationId xmlns:a16="http://schemas.microsoft.com/office/drawing/2014/main" id="{FD684CEC-1A07-D3B8-E6E0-66C12AFEA7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B6FBEF9D-8685-BFDB-090E-E5E0B75BC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4342F-596F-4379-B3B1-A4CB4193DF34}" type="slidenum">
              <a:rPr lang="es-AR" smtClean="0"/>
              <a:t>‹Nº›</a:t>
            </a:fld>
            <a:endParaRPr lang="es-AR"/>
          </a:p>
        </p:txBody>
      </p:sp>
    </p:spTree>
    <p:extLst>
      <p:ext uri="{BB962C8B-B14F-4D97-AF65-F5344CB8AC3E}">
        <p14:creationId xmlns:p14="http://schemas.microsoft.com/office/powerpoint/2010/main" val="2589388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6.png"/><Relationship Id="rId4" Type="http://schemas.openxmlformats.org/officeDocument/2006/relationships/hyperlink" Target="https://www.argentina.gob.ar/sites/default/files/disp201901mha.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argentina.gob.ar/" TargetMode="External"/><Relationship Id="rId3" Type="http://schemas.openxmlformats.org/officeDocument/2006/relationships/image" Target="../media/image57.png"/><Relationship Id="rId7" Type="http://schemas.openxmlformats.org/officeDocument/2006/relationships/hyperlink" Target="https://www.argentina.gob.ar/sites/default/files/disp201901mha.pdf"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32.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8.png"/><Relationship Id="rId17" Type="http://schemas.openxmlformats.org/officeDocument/2006/relationships/image" Target="../media/image11.png"/><Relationship Id="rId2" Type="http://schemas.openxmlformats.org/officeDocument/2006/relationships/notesSlide" Target="../notesSlides/notesSlide8.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69.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image" Target="../media/image2.png"/><Relationship Id="rId7" Type="http://schemas.openxmlformats.org/officeDocument/2006/relationships/image" Target="../media/image79.png"/><Relationship Id="rId12" Type="http://schemas.openxmlformats.org/officeDocument/2006/relationships/image" Target="../media/image82.png"/><Relationship Id="rId17" Type="http://schemas.openxmlformats.org/officeDocument/2006/relationships/image" Target="../media/image85.png"/><Relationship Id="rId2" Type="http://schemas.openxmlformats.org/officeDocument/2006/relationships/notesSlide" Target="../notesSlides/notesSlide10.xml"/><Relationship Id="rId16" Type="http://schemas.microsoft.com/office/2007/relationships/hdphoto" Target="../media/hdphoto6.wdp"/><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8.png"/><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84.png"/><Relationship Id="rId10" Type="http://schemas.openxmlformats.org/officeDocument/2006/relationships/image" Target="../media/image81.png"/><Relationship Id="rId19" Type="http://schemas.openxmlformats.org/officeDocument/2006/relationships/image" Target="../media/image87.png"/><Relationship Id="rId4" Type="http://schemas.openxmlformats.org/officeDocument/2006/relationships/image" Target="../media/image77.png"/><Relationship Id="rId9" Type="http://schemas.openxmlformats.org/officeDocument/2006/relationships/image" Target="../media/image80.png"/><Relationship Id="rId1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89.png"/><Relationship Id="rId10" Type="http://schemas.openxmlformats.org/officeDocument/2006/relationships/image" Target="../media/image10.png"/><Relationship Id="rId4" Type="http://schemas.openxmlformats.org/officeDocument/2006/relationships/image" Target="../media/image88.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52.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23.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23.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2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6.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13.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jpe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5.png"/><Relationship Id="rId4" Type="http://schemas.openxmlformats.org/officeDocument/2006/relationships/image" Target="../media/image115.png"/><Relationship Id="rId9" Type="http://schemas.openxmlformats.org/officeDocument/2006/relationships/image" Target="../media/image12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7.wdp"/><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png"/><Relationship Id="rId7"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argentina.gob.ar/economia/tesoreria-general-de-la-nacion/soporte/tarjeta-de-compra-corporativa" TargetMode="External"/><Relationship Id="rId5" Type="http://schemas.openxmlformats.org/officeDocument/2006/relationships/hyperlink" Target="mailto:mesa@mecon.gov.ar" TargetMode="External"/><Relationship Id="rId10" Type="http://schemas.openxmlformats.org/officeDocument/2006/relationships/image" Target="../media/image15.png"/><Relationship Id="rId4" Type="http://schemas.openxmlformats.org/officeDocument/2006/relationships/hyperlink" Target="mailto:consultastgn@mecon.gov.ar" TargetMode="External"/><Relationship Id="rId9"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png"/><Relationship Id="rId7"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0.png"/><Relationship Id="rId5" Type="http://schemas.microsoft.com/office/2007/relationships/hdphoto" Target="../media/hdphoto9.wdp"/><Relationship Id="rId10" Type="http://schemas.openxmlformats.org/officeDocument/2006/relationships/image" Target="../media/image13.png"/><Relationship Id="rId4" Type="http://schemas.openxmlformats.org/officeDocument/2006/relationships/image" Target="../media/image129.png"/><Relationship Id="rId9" Type="http://schemas.openxmlformats.org/officeDocument/2006/relationships/image" Target="../media/image133.png"/></Relationships>
</file>

<file path=ppt/slides/_rels/slide5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png"/><Relationship Id="rId7"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1.png"/><Relationship Id="rId5" Type="http://schemas.microsoft.com/office/2007/relationships/hdphoto" Target="../media/hdphoto9.wdp"/><Relationship Id="rId4" Type="http://schemas.openxmlformats.org/officeDocument/2006/relationships/image" Target="../media/image12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32.png"/><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hyperlink" Target="https://bit.ly/encuestajornada2024" TargetMode="External"/><Relationship Id="rId3" Type="http://schemas.openxmlformats.org/officeDocument/2006/relationships/image" Target="../media/image4.png"/><Relationship Id="rId7" Type="http://schemas.openxmlformats.org/officeDocument/2006/relationships/image" Target="../media/image135.png"/><Relationship Id="rId12" Type="http://schemas.openxmlformats.org/officeDocument/2006/relationships/image" Target="../media/image13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0.wdp"/><Relationship Id="rId5" Type="http://schemas.openxmlformats.org/officeDocument/2006/relationships/image" Target="../media/image5.png"/><Relationship Id="rId10" Type="http://schemas.openxmlformats.org/officeDocument/2006/relationships/image" Target="../media/image137.png"/><Relationship Id="rId4" Type="http://schemas.microsoft.com/office/2007/relationships/hdphoto" Target="../media/hdphoto1.wdp"/><Relationship Id="rId9" Type="http://schemas.openxmlformats.org/officeDocument/2006/relationships/image" Target="../media/image1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F92EE0A3-82C7-736D-686B-8C946B71A1CB}"/>
              </a:ext>
            </a:extLst>
          </p:cNvPr>
          <p:cNvPicPr>
            <a:picLocks noChangeAspect="1"/>
          </p:cNvPicPr>
          <p:nvPr/>
        </p:nvPicPr>
        <p:blipFill>
          <a:blip r:embed="rId2"/>
          <a:stretch>
            <a:fillRect/>
          </a:stretch>
        </p:blipFill>
        <p:spPr>
          <a:xfrm>
            <a:off x="-232228" y="-1595871"/>
            <a:ext cx="12816114" cy="8453872"/>
          </a:xfrm>
          <a:prstGeom prst="rect">
            <a:avLst/>
          </a:prstGeom>
        </p:spPr>
      </p:pic>
      <p:grpSp>
        <p:nvGrpSpPr>
          <p:cNvPr id="22" name="Grupo 21">
            <a:extLst>
              <a:ext uri="{FF2B5EF4-FFF2-40B4-BE49-F238E27FC236}">
                <a16:creationId xmlns:a16="http://schemas.microsoft.com/office/drawing/2014/main" id="{687CEE34-9120-A36B-3414-5E9EA22D83D9}"/>
              </a:ext>
            </a:extLst>
          </p:cNvPr>
          <p:cNvGrpSpPr/>
          <p:nvPr/>
        </p:nvGrpSpPr>
        <p:grpSpPr>
          <a:xfrm rot="10955003">
            <a:off x="2054142" y="-8048444"/>
            <a:ext cx="11093614" cy="14934125"/>
            <a:chOff x="1904428" y="-1301214"/>
            <a:chExt cx="11093614" cy="14934125"/>
          </a:xfrm>
        </p:grpSpPr>
        <p:pic>
          <p:nvPicPr>
            <p:cNvPr id="23" name="Imagen 22">
              <a:extLst>
                <a:ext uri="{FF2B5EF4-FFF2-40B4-BE49-F238E27FC236}">
                  <a16:creationId xmlns:a16="http://schemas.microsoft.com/office/drawing/2014/main" id="{3A8913C8-14D0-1093-1A3D-93EEF9CDA934}"/>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24" name="Imagen 23">
              <a:extLst>
                <a:ext uri="{FF2B5EF4-FFF2-40B4-BE49-F238E27FC236}">
                  <a16:creationId xmlns:a16="http://schemas.microsoft.com/office/drawing/2014/main" id="{34F05D15-3FF7-6769-E845-50D1E1BFE233}"/>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25" name="Imagen 24">
              <a:extLst>
                <a:ext uri="{FF2B5EF4-FFF2-40B4-BE49-F238E27FC236}">
                  <a16:creationId xmlns:a16="http://schemas.microsoft.com/office/drawing/2014/main" id="{71C13066-5035-1EA9-2FE4-19727FD8BBE5}"/>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pic>
        <p:nvPicPr>
          <p:cNvPr id="8" name="Imagen 7">
            <a:extLst>
              <a:ext uri="{FF2B5EF4-FFF2-40B4-BE49-F238E27FC236}">
                <a16:creationId xmlns:a16="http://schemas.microsoft.com/office/drawing/2014/main" id="{6AFC94CE-8523-934B-3383-97A97BB7AD1B}"/>
              </a:ext>
            </a:extLst>
          </p:cNvPr>
          <p:cNvPicPr>
            <a:picLocks noChangeAspect="1"/>
          </p:cNvPicPr>
          <p:nvPr/>
        </p:nvPicPr>
        <p:blipFill rotWithShape="1">
          <a:blip r:embed="rId4">
            <a:alphaModFix/>
            <a:duotone>
              <a:prstClr val="black"/>
              <a:schemeClr val="accent1">
                <a:tint val="45000"/>
                <a:satMod val="400000"/>
              </a:schemeClr>
            </a:duotone>
            <a:extLst>
              <a:ext uri="{28A0092B-C50C-407E-A947-70E740481C1C}">
                <a14:useLocalDpi xmlns:a14="http://schemas.microsoft.com/office/drawing/2010/main" val="0"/>
              </a:ext>
            </a:extLst>
          </a:blip>
          <a:srcRect l="10159" t="8963" r="11885" b="17978"/>
          <a:stretch/>
        </p:blipFill>
        <p:spPr>
          <a:xfrm rot="20913598">
            <a:off x="-22907" y="-1654979"/>
            <a:ext cx="5921548" cy="5549500"/>
          </a:xfrm>
          <a:prstGeom prst="rect">
            <a:avLst/>
          </a:prstGeom>
        </p:spPr>
      </p:pic>
      <p:grpSp>
        <p:nvGrpSpPr>
          <p:cNvPr id="3" name="Grupo 2">
            <a:extLst>
              <a:ext uri="{FF2B5EF4-FFF2-40B4-BE49-F238E27FC236}">
                <a16:creationId xmlns:a16="http://schemas.microsoft.com/office/drawing/2014/main" id="{3FE88881-B968-1334-B644-8A249F2C1D04}"/>
              </a:ext>
            </a:extLst>
          </p:cNvPr>
          <p:cNvGrpSpPr/>
          <p:nvPr/>
        </p:nvGrpSpPr>
        <p:grpSpPr>
          <a:xfrm rot="530179">
            <a:off x="1422304" y="-1104416"/>
            <a:ext cx="11093614" cy="14934125"/>
            <a:chOff x="1904428" y="-1301214"/>
            <a:chExt cx="11093614" cy="14934125"/>
          </a:xfrm>
        </p:grpSpPr>
        <p:pic>
          <p:nvPicPr>
            <p:cNvPr id="5" name="Imagen 4">
              <a:extLst>
                <a:ext uri="{FF2B5EF4-FFF2-40B4-BE49-F238E27FC236}">
                  <a16:creationId xmlns:a16="http://schemas.microsoft.com/office/drawing/2014/main" id="{CD6B98A3-D024-3995-CC07-B66B3B2194C6}"/>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4" name="Imagen 3">
              <a:extLst>
                <a:ext uri="{FF2B5EF4-FFF2-40B4-BE49-F238E27FC236}">
                  <a16:creationId xmlns:a16="http://schemas.microsoft.com/office/drawing/2014/main" id="{E19FDD16-C421-79E1-19FC-AEF37F4D019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6" name="Imagen 5">
              <a:extLst>
                <a:ext uri="{FF2B5EF4-FFF2-40B4-BE49-F238E27FC236}">
                  <a16:creationId xmlns:a16="http://schemas.microsoft.com/office/drawing/2014/main" id="{1321C576-678D-F0A5-99FF-967F8777AB58}"/>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2" name="Título 1">
            <a:extLst>
              <a:ext uri="{FF2B5EF4-FFF2-40B4-BE49-F238E27FC236}">
                <a16:creationId xmlns:a16="http://schemas.microsoft.com/office/drawing/2014/main" id="{7663E618-BCED-2FCA-2CD7-E4ED7782C448}"/>
              </a:ext>
            </a:extLst>
          </p:cNvPr>
          <p:cNvSpPr>
            <a:spLocks noGrp="1"/>
          </p:cNvSpPr>
          <p:nvPr>
            <p:ph type="ctrTitle"/>
          </p:nvPr>
        </p:nvSpPr>
        <p:spPr>
          <a:xfrm>
            <a:off x="86427" y="290631"/>
            <a:ext cx="6009573" cy="2387600"/>
          </a:xfrm>
        </p:spPr>
        <p:txBody>
          <a:bodyPr vert="horz" lIns="91440" tIns="45720" rIns="91440" bIns="45720" rtlCol="0" anchor="b">
            <a:noAutofit/>
          </a:bodyPr>
          <a:lstStyle/>
          <a:p>
            <a:r>
              <a:rPr lang="es-AR" sz="4800" dirty="0">
                <a:solidFill>
                  <a:schemeClr val="bg1"/>
                </a:solidFill>
                <a:latin typeface="Barlow SemiBold" panose="00000700000000000000" pitchFamily="2" charset="0"/>
              </a:rPr>
              <a:t>XXIII Jornada de Tesorerías Jurisdiccionales</a:t>
            </a:r>
          </a:p>
        </p:txBody>
      </p:sp>
      <p:sp>
        <p:nvSpPr>
          <p:cNvPr id="7" name="Rectángulo: esquinas redondeadas 6">
            <a:extLst>
              <a:ext uri="{FF2B5EF4-FFF2-40B4-BE49-F238E27FC236}">
                <a16:creationId xmlns:a16="http://schemas.microsoft.com/office/drawing/2014/main" id="{410E003D-D59C-3FF8-FC68-CB09C8DF6A61}"/>
              </a:ext>
            </a:extLst>
          </p:cNvPr>
          <p:cNvSpPr/>
          <p:nvPr/>
        </p:nvSpPr>
        <p:spPr>
          <a:xfrm>
            <a:off x="8371581" y="5410147"/>
            <a:ext cx="6134100" cy="9525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CuadroTexto 8">
            <a:extLst>
              <a:ext uri="{FF2B5EF4-FFF2-40B4-BE49-F238E27FC236}">
                <a16:creationId xmlns:a16="http://schemas.microsoft.com/office/drawing/2014/main" id="{BF4A365E-1FC6-1ACD-56F3-EAEFD253CFA2}"/>
              </a:ext>
            </a:extLst>
          </p:cNvPr>
          <p:cNvSpPr txBox="1"/>
          <p:nvPr/>
        </p:nvSpPr>
        <p:spPr>
          <a:xfrm>
            <a:off x="8702863" y="5560907"/>
            <a:ext cx="3368898" cy="646331"/>
          </a:xfrm>
          <a:prstGeom prst="rect">
            <a:avLst/>
          </a:prstGeom>
          <a:noFill/>
        </p:spPr>
        <p:txBody>
          <a:bodyPr wrap="square">
            <a:spAutoFit/>
          </a:bodyPr>
          <a:lstStyle/>
          <a:p>
            <a:r>
              <a:rPr lang="es-ES" dirty="0">
                <a:latin typeface="Barlow SemiBold" panose="00000700000000000000" pitchFamily="2" charset="0"/>
              </a:rPr>
              <a:t>Viernes 25 de octubre de 2024</a:t>
            </a:r>
          </a:p>
          <a:p>
            <a:r>
              <a:rPr lang="es-ES" dirty="0">
                <a:latin typeface="Barlow Light" panose="00000400000000000000" pitchFamily="2" charset="0"/>
              </a:rPr>
              <a:t>Ministerio de Defensa</a:t>
            </a:r>
          </a:p>
        </p:txBody>
      </p:sp>
      <p:sp>
        <p:nvSpPr>
          <p:cNvPr id="31" name="Rectángulo: esquinas redondeadas 30">
            <a:extLst>
              <a:ext uri="{FF2B5EF4-FFF2-40B4-BE49-F238E27FC236}">
                <a16:creationId xmlns:a16="http://schemas.microsoft.com/office/drawing/2014/main" id="{3121BE0E-C3D0-0A40-2B8C-EFC1E360BA83}"/>
              </a:ext>
            </a:extLst>
          </p:cNvPr>
          <p:cNvSpPr/>
          <p:nvPr/>
        </p:nvSpPr>
        <p:spPr>
          <a:xfrm>
            <a:off x="-742678" y="5454900"/>
            <a:ext cx="6134100" cy="9525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8" name="Grupo 17">
            <a:extLst>
              <a:ext uri="{FF2B5EF4-FFF2-40B4-BE49-F238E27FC236}">
                <a16:creationId xmlns:a16="http://schemas.microsoft.com/office/drawing/2014/main" id="{95677091-D204-7664-79DA-65611BE0A478}"/>
              </a:ext>
            </a:extLst>
          </p:cNvPr>
          <p:cNvGrpSpPr/>
          <p:nvPr/>
        </p:nvGrpSpPr>
        <p:grpSpPr>
          <a:xfrm>
            <a:off x="230807" y="5498722"/>
            <a:ext cx="4877325" cy="806800"/>
            <a:chOff x="5154458" y="5640246"/>
            <a:chExt cx="4877325" cy="806800"/>
          </a:xfrm>
        </p:grpSpPr>
        <p:sp>
          <p:nvSpPr>
            <p:cNvPr id="19" name="Google Shape;145;p26">
              <a:extLst>
                <a:ext uri="{FF2B5EF4-FFF2-40B4-BE49-F238E27FC236}">
                  <a16:creationId xmlns:a16="http://schemas.microsoft.com/office/drawing/2014/main" id="{BD8295D0-EB73-0AB9-63AB-A4FE2F14047F}"/>
                </a:ext>
              </a:extLst>
            </p:cNvPr>
            <p:cNvSpPr txBox="1"/>
            <p:nvPr/>
          </p:nvSpPr>
          <p:spPr>
            <a:xfrm>
              <a:off x="7904983" y="5877580"/>
              <a:ext cx="2126800" cy="523200"/>
            </a:xfrm>
            <a:prstGeom prst="rect">
              <a:avLst/>
            </a:prstGeom>
            <a:noFill/>
            <a:ln>
              <a:noFill/>
            </a:ln>
          </p:spPr>
          <p:txBody>
            <a:bodyPr spcFirstLastPara="1" wrap="square" lIns="91433" tIns="45700" rIns="91433" bIns="45700" anchor="t" anchorCtr="0">
              <a:noAutofit/>
            </a:bodyPr>
            <a:lstStyle/>
            <a:p>
              <a:pPr defTabSz="1219170">
                <a:buClr>
                  <a:srgbClr val="000000"/>
                </a:buClr>
                <a:buSzPts val="1100"/>
              </a:pPr>
              <a:r>
                <a:rPr lang="es-AR" altLang="ko" sz="1200" b="1" kern="0" dirty="0">
                  <a:solidFill>
                    <a:srgbClr val="1D1E20"/>
                  </a:solidFill>
                  <a:latin typeface="Lora" pitchFamily="2" charset="0"/>
                  <a:ea typeface="Times New Roman"/>
                  <a:cs typeface="Times New Roman"/>
                  <a:sym typeface="Times New Roman"/>
                </a:rPr>
                <a:t>Secretaría de Hacienda</a:t>
              </a:r>
              <a:endParaRPr sz="1067" b="1" kern="0" dirty="0">
                <a:solidFill>
                  <a:srgbClr val="1D1E20"/>
                </a:solidFill>
                <a:latin typeface="Lora" pitchFamily="2" charset="0"/>
                <a:ea typeface="Times New Roman"/>
                <a:cs typeface="Times New Roman"/>
                <a:sym typeface="Times New Roman"/>
              </a:endParaRPr>
            </a:p>
            <a:p>
              <a:pPr defTabSz="1219170">
                <a:buClr>
                  <a:srgbClr val="000000"/>
                </a:buClr>
                <a:buSzPts val="1100"/>
              </a:pPr>
              <a:r>
                <a:rPr lang="es-AR" altLang="ko" sz="1000" kern="0" dirty="0">
                  <a:solidFill>
                    <a:srgbClr val="1D1E20"/>
                  </a:solidFill>
                  <a:latin typeface="Lora" pitchFamily="2" charset="0"/>
                  <a:ea typeface="Times New Roman"/>
                  <a:cs typeface="Times New Roman"/>
                  <a:sym typeface="Times New Roman"/>
                </a:rPr>
                <a:t>Tesorería General de la Nación</a:t>
              </a:r>
              <a:r>
                <a:rPr lang="ko" altLang="es-AR" sz="1000" kern="0" dirty="0">
                  <a:solidFill>
                    <a:srgbClr val="1D1E20"/>
                  </a:solidFill>
                  <a:latin typeface="Lora" pitchFamily="2" charset="0"/>
                  <a:ea typeface="Times New Roman"/>
                  <a:cs typeface="Times New Roman"/>
                  <a:sym typeface="Times New Roman"/>
                </a:rPr>
                <a:t> </a:t>
              </a:r>
              <a:endParaRPr sz="1000" kern="0" dirty="0">
                <a:solidFill>
                  <a:srgbClr val="1D1E20"/>
                </a:solidFill>
                <a:latin typeface="Lora" pitchFamily="2" charset="0"/>
                <a:ea typeface="Times New Roman"/>
                <a:cs typeface="Times New Roman"/>
                <a:sym typeface="Times New Roman"/>
              </a:endParaRPr>
            </a:p>
          </p:txBody>
        </p:sp>
        <p:pic>
          <p:nvPicPr>
            <p:cNvPr id="20" name="Google Shape;146;p26">
              <a:extLst>
                <a:ext uri="{FF2B5EF4-FFF2-40B4-BE49-F238E27FC236}">
                  <a16:creationId xmlns:a16="http://schemas.microsoft.com/office/drawing/2014/main" id="{6524183C-6601-F720-5F33-C110B8442DE5}"/>
                </a:ext>
              </a:extLst>
            </p:cNvPr>
            <p:cNvPicPr preferRelativeResize="0"/>
            <p:nvPr/>
          </p:nvPicPr>
          <p:blipFill rotWithShape="1">
            <a:blip r:embed="rId5">
              <a:alphaModFix/>
              <a:duotone>
                <a:prstClr val="black"/>
                <a:schemeClr val="tx2">
                  <a:tint val="45000"/>
                  <a:satMod val="400000"/>
                </a:schemeClr>
              </a:duotone>
              <a:extLst>
                <a:ext uri="{BEBA8EAE-BF5A-486C-A8C5-ECC9F3942E4B}">
                  <a14:imgProps xmlns:a14="http://schemas.microsoft.com/office/drawing/2010/main">
                    <a14:imgLayer r:embed="rId6">
                      <a14:imgEffect>
                        <a14:artisticGlowEdges/>
                      </a14:imgEffect>
                    </a14:imgLayer>
                  </a14:imgProps>
                </a:ext>
              </a:extLst>
            </a:blip>
            <a:srcRect l="22750" r="-3224"/>
            <a:stretch/>
          </p:blipFill>
          <p:spPr>
            <a:xfrm>
              <a:off x="5895975" y="5640246"/>
              <a:ext cx="1811111" cy="806800"/>
            </a:xfrm>
            <a:prstGeom prst="rect">
              <a:avLst/>
            </a:prstGeom>
            <a:noFill/>
            <a:ln>
              <a:noFill/>
            </a:ln>
          </p:spPr>
        </p:pic>
        <p:pic>
          <p:nvPicPr>
            <p:cNvPr id="21" name="Google Shape;125;p17">
              <a:extLst>
                <a:ext uri="{FF2B5EF4-FFF2-40B4-BE49-F238E27FC236}">
                  <a16:creationId xmlns:a16="http://schemas.microsoft.com/office/drawing/2014/main" id="{67BD9780-CCA7-3AD4-5452-852E45B1590F}"/>
                </a:ext>
              </a:extLst>
            </p:cNvPr>
            <p:cNvPicPr preferRelativeResize="0"/>
            <p:nvPr/>
          </p:nvPicPr>
          <p:blipFill rotWithShape="1">
            <a:blip r:embed="rId7">
              <a:alphaModFix/>
            </a:blip>
            <a:srcRect l="-1171" r="85669"/>
            <a:stretch/>
          </p:blipFill>
          <p:spPr>
            <a:xfrm>
              <a:off x="5154458" y="5739818"/>
              <a:ext cx="741517" cy="642300"/>
            </a:xfrm>
            <a:prstGeom prst="rect">
              <a:avLst/>
            </a:prstGeom>
            <a:noFill/>
            <a:ln>
              <a:noFill/>
            </a:ln>
          </p:spPr>
        </p:pic>
      </p:grpSp>
      <p:sp>
        <p:nvSpPr>
          <p:cNvPr id="11" name="Rectángulo: esquinas redondeadas 10">
            <a:extLst>
              <a:ext uri="{FF2B5EF4-FFF2-40B4-BE49-F238E27FC236}">
                <a16:creationId xmlns:a16="http://schemas.microsoft.com/office/drawing/2014/main" id="{6FFB2AD8-D4CE-5EEC-2391-C004B61A2371}"/>
              </a:ext>
            </a:extLst>
          </p:cNvPr>
          <p:cNvSpPr/>
          <p:nvPr/>
        </p:nvSpPr>
        <p:spPr>
          <a:xfrm>
            <a:off x="10486560" y="559493"/>
            <a:ext cx="6134100" cy="1453748"/>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3" name="Imagen 32">
            <a:extLst>
              <a:ext uri="{FF2B5EF4-FFF2-40B4-BE49-F238E27FC236}">
                <a16:creationId xmlns:a16="http://schemas.microsoft.com/office/drawing/2014/main" id="{F714CD74-2809-1D6C-8567-630F24DD35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5713" y="670012"/>
            <a:ext cx="822262" cy="1149449"/>
          </a:xfrm>
          <a:prstGeom prst="rect">
            <a:avLst/>
          </a:prstGeom>
        </p:spPr>
      </p:pic>
    </p:spTree>
    <p:extLst>
      <p:ext uri="{BB962C8B-B14F-4D97-AF65-F5344CB8AC3E}">
        <p14:creationId xmlns:p14="http://schemas.microsoft.com/office/powerpoint/2010/main" val="199057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3BEF3C6-AE21-8DCA-4CA8-47D4EF8CF1E1}"/>
              </a:ext>
            </a:extLst>
          </p:cNvPr>
          <p:cNvGrpSpPr/>
          <p:nvPr/>
        </p:nvGrpSpPr>
        <p:grpSpPr>
          <a:xfrm>
            <a:off x="1904428" y="-1301214"/>
            <a:ext cx="11093614" cy="14934125"/>
            <a:chOff x="1904428" y="-1301214"/>
            <a:chExt cx="11093614" cy="14934125"/>
          </a:xfrm>
        </p:grpSpPr>
        <p:pic>
          <p:nvPicPr>
            <p:cNvPr id="3" name="Imagen 2">
              <a:extLst>
                <a:ext uri="{FF2B5EF4-FFF2-40B4-BE49-F238E27FC236}">
                  <a16:creationId xmlns:a16="http://schemas.microsoft.com/office/drawing/2014/main" id="{4F1932E6-4534-8BCA-91AA-7BC040FA5ACF}"/>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4" name="Imagen 3">
              <a:extLst>
                <a:ext uri="{FF2B5EF4-FFF2-40B4-BE49-F238E27FC236}">
                  <a16:creationId xmlns:a16="http://schemas.microsoft.com/office/drawing/2014/main" id="{2DE1CD5E-45CD-9A0B-56A4-551F340FF7C7}"/>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0" name="Imagen 9">
              <a:extLst>
                <a:ext uri="{FF2B5EF4-FFF2-40B4-BE49-F238E27FC236}">
                  <a16:creationId xmlns:a16="http://schemas.microsoft.com/office/drawing/2014/main" id="{D3FAC891-716D-AA7C-EC13-ACDC82318BA6}"/>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6" name="CuadroTexto 5">
            <a:extLst>
              <a:ext uri="{FF2B5EF4-FFF2-40B4-BE49-F238E27FC236}">
                <a16:creationId xmlns:a16="http://schemas.microsoft.com/office/drawing/2014/main" id="{CB94E069-8A78-AA0E-B0F2-582C74013FAF}"/>
              </a:ext>
            </a:extLst>
          </p:cNvPr>
          <p:cNvSpPr txBox="1"/>
          <p:nvPr/>
        </p:nvSpPr>
        <p:spPr>
          <a:xfrm>
            <a:off x="285850" y="369195"/>
            <a:ext cx="4469030"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Indicadores Referenciales</a:t>
            </a:r>
          </a:p>
        </p:txBody>
      </p:sp>
      <p:pic>
        <p:nvPicPr>
          <p:cNvPr id="8" name="Imagen 7">
            <a:extLst>
              <a:ext uri="{FF2B5EF4-FFF2-40B4-BE49-F238E27FC236}">
                <a16:creationId xmlns:a16="http://schemas.microsoft.com/office/drawing/2014/main" id="{F79FB621-DFDF-BBAA-A856-67AE6D52DEB5}"/>
              </a:ext>
            </a:extLst>
          </p:cNvPr>
          <p:cNvPicPr>
            <a:picLocks noChangeAspect="1"/>
          </p:cNvPicPr>
          <p:nvPr/>
        </p:nvPicPr>
        <p:blipFill>
          <a:blip r:embed="rId4"/>
          <a:stretch>
            <a:fillRect/>
          </a:stretch>
        </p:blipFill>
        <p:spPr>
          <a:xfrm>
            <a:off x="3386095" y="1031405"/>
            <a:ext cx="5419809" cy="5552388"/>
          </a:xfrm>
          <a:prstGeom prst="rect">
            <a:avLst/>
          </a:prstGeom>
        </p:spPr>
      </p:pic>
      <p:sp>
        <p:nvSpPr>
          <p:cNvPr id="16" name="Rectángulo redondeado 26">
            <a:extLst>
              <a:ext uri="{FF2B5EF4-FFF2-40B4-BE49-F238E27FC236}">
                <a16:creationId xmlns:a16="http://schemas.microsoft.com/office/drawing/2014/main" id="{85B55B6C-D90E-CDC8-4E56-C8BF3240A069}"/>
              </a:ext>
            </a:extLst>
          </p:cNvPr>
          <p:cNvSpPr/>
          <p:nvPr/>
        </p:nvSpPr>
        <p:spPr>
          <a:xfrm>
            <a:off x="2792621" y="1650353"/>
            <a:ext cx="1427206" cy="526797"/>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9" name="CuadroTexto 18">
            <a:extLst>
              <a:ext uri="{FF2B5EF4-FFF2-40B4-BE49-F238E27FC236}">
                <a16:creationId xmlns:a16="http://schemas.microsoft.com/office/drawing/2014/main" id="{080DAF3E-D555-37AB-EEDA-648A3DA776A8}"/>
              </a:ext>
            </a:extLst>
          </p:cNvPr>
          <p:cNvSpPr txBox="1"/>
          <p:nvPr/>
        </p:nvSpPr>
        <p:spPr>
          <a:xfrm>
            <a:off x="3004203" y="1678928"/>
            <a:ext cx="1004041"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2400" dirty="0">
                <a:solidFill>
                  <a:schemeClr val="tx1"/>
                </a:solidFill>
              </a:rPr>
              <a:t>92 %</a:t>
            </a:r>
            <a:endParaRPr lang="es-AR" sz="2400" dirty="0">
              <a:solidFill>
                <a:schemeClr val="tx1"/>
              </a:solidFill>
              <a:latin typeface="Encode Sans Light" pitchFamily="2" charset="0"/>
            </a:endParaRPr>
          </a:p>
        </p:txBody>
      </p:sp>
      <p:sp>
        <p:nvSpPr>
          <p:cNvPr id="61" name="CuadroTexto 60">
            <a:extLst>
              <a:ext uri="{FF2B5EF4-FFF2-40B4-BE49-F238E27FC236}">
                <a16:creationId xmlns:a16="http://schemas.microsoft.com/office/drawing/2014/main" id="{23E104A6-D58A-12D4-2A2E-A367030F0E4A}"/>
              </a:ext>
            </a:extLst>
          </p:cNvPr>
          <p:cNvSpPr txBox="1"/>
          <p:nvPr/>
        </p:nvSpPr>
        <p:spPr>
          <a:xfrm>
            <a:off x="285850" y="2480523"/>
            <a:ext cx="793650"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2400" dirty="0">
                <a:solidFill>
                  <a:srgbClr val="50535C"/>
                </a:solidFill>
              </a:rPr>
              <a:t>VEP</a:t>
            </a:r>
            <a:endParaRPr lang="es-AR" sz="2400" dirty="0">
              <a:solidFill>
                <a:srgbClr val="50535C"/>
              </a:solidFill>
              <a:latin typeface="Encode Sans Light" pitchFamily="2" charset="0"/>
            </a:endParaRPr>
          </a:p>
        </p:txBody>
      </p:sp>
      <p:sp>
        <p:nvSpPr>
          <p:cNvPr id="77" name="CuadroTexto 76">
            <a:extLst>
              <a:ext uri="{FF2B5EF4-FFF2-40B4-BE49-F238E27FC236}">
                <a16:creationId xmlns:a16="http://schemas.microsoft.com/office/drawing/2014/main" id="{066DF33D-3551-CA2E-BB48-C85243B5EB8E}"/>
              </a:ext>
            </a:extLst>
          </p:cNvPr>
          <p:cNvSpPr txBox="1"/>
          <p:nvPr/>
        </p:nvSpPr>
        <p:spPr>
          <a:xfrm>
            <a:off x="343000" y="3299756"/>
            <a:ext cx="651120"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2400" dirty="0">
                <a:solidFill>
                  <a:srgbClr val="50535C"/>
                </a:solidFill>
              </a:rPr>
              <a:t>QR</a:t>
            </a:r>
            <a:endParaRPr lang="es-AR" sz="2400" dirty="0">
              <a:solidFill>
                <a:srgbClr val="50535C"/>
              </a:solidFill>
              <a:latin typeface="Encode Sans Light" pitchFamily="2" charset="0"/>
            </a:endParaRPr>
          </a:p>
        </p:txBody>
      </p:sp>
      <p:sp>
        <p:nvSpPr>
          <p:cNvPr id="81" name="Rectángulo redondeado 26">
            <a:extLst>
              <a:ext uri="{FF2B5EF4-FFF2-40B4-BE49-F238E27FC236}">
                <a16:creationId xmlns:a16="http://schemas.microsoft.com/office/drawing/2014/main" id="{5FA7AC61-E6E7-4F4E-CD01-B5C697D27A80}"/>
              </a:ext>
            </a:extLst>
          </p:cNvPr>
          <p:cNvSpPr/>
          <p:nvPr/>
        </p:nvSpPr>
        <p:spPr>
          <a:xfrm>
            <a:off x="6964571" y="725823"/>
            <a:ext cx="1427206" cy="526797"/>
          </a:xfrm>
          <a:prstGeom prst="roundRect">
            <a:avLst/>
          </a:prstGeom>
          <a:solidFill>
            <a:srgbClr val="00B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2" name="CuadroTexto 81">
            <a:extLst>
              <a:ext uri="{FF2B5EF4-FFF2-40B4-BE49-F238E27FC236}">
                <a16:creationId xmlns:a16="http://schemas.microsoft.com/office/drawing/2014/main" id="{80F3C4E0-6D4D-3A84-30EC-90F8BBD9786B}"/>
              </a:ext>
            </a:extLst>
          </p:cNvPr>
          <p:cNvSpPr txBox="1"/>
          <p:nvPr/>
        </p:nvSpPr>
        <p:spPr>
          <a:xfrm>
            <a:off x="7176153" y="754398"/>
            <a:ext cx="1004041"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2400" dirty="0">
                <a:solidFill>
                  <a:schemeClr val="tx1"/>
                </a:solidFill>
              </a:rPr>
              <a:t>8 %</a:t>
            </a:r>
            <a:endParaRPr lang="es-AR" sz="2400" dirty="0">
              <a:solidFill>
                <a:schemeClr val="tx1"/>
              </a:solidFill>
              <a:latin typeface="Encode Sans Light" pitchFamily="2" charset="0"/>
            </a:endParaRPr>
          </a:p>
        </p:txBody>
      </p:sp>
      <p:grpSp>
        <p:nvGrpSpPr>
          <p:cNvPr id="13" name="Grupo 12">
            <a:extLst>
              <a:ext uri="{FF2B5EF4-FFF2-40B4-BE49-F238E27FC236}">
                <a16:creationId xmlns:a16="http://schemas.microsoft.com/office/drawing/2014/main" id="{BCA71D2F-364B-D0E3-066A-9E5C18BD100F}"/>
              </a:ext>
            </a:extLst>
          </p:cNvPr>
          <p:cNvGrpSpPr/>
          <p:nvPr/>
        </p:nvGrpSpPr>
        <p:grpSpPr>
          <a:xfrm>
            <a:off x="396407" y="2279123"/>
            <a:ext cx="572536" cy="223268"/>
            <a:chOff x="430282" y="2230389"/>
            <a:chExt cx="572536" cy="223268"/>
          </a:xfrm>
        </p:grpSpPr>
        <p:sp>
          <p:nvSpPr>
            <p:cNvPr id="62" name="Rectángulo redondeado 11">
              <a:extLst>
                <a:ext uri="{FF2B5EF4-FFF2-40B4-BE49-F238E27FC236}">
                  <a16:creationId xmlns:a16="http://schemas.microsoft.com/office/drawing/2014/main" id="{E7D71387-CCBE-C9A5-F514-B13F752F10C9}"/>
                </a:ext>
              </a:extLst>
            </p:cNvPr>
            <p:cNvSpPr/>
            <p:nvPr/>
          </p:nvSpPr>
          <p:spPr>
            <a:xfrm>
              <a:off x="430282" y="2230389"/>
              <a:ext cx="223268"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redondeado 11">
              <a:extLst>
                <a:ext uri="{FF2B5EF4-FFF2-40B4-BE49-F238E27FC236}">
                  <a16:creationId xmlns:a16="http://schemas.microsoft.com/office/drawing/2014/main" id="{91C6E3E6-2B0E-5A2D-C728-D402C2496AC6}"/>
                </a:ext>
              </a:extLst>
            </p:cNvPr>
            <p:cNvSpPr/>
            <p:nvPr/>
          </p:nvSpPr>
          <p:spPr>
            <a:xfrm>
              <a:off x="604916" y="2230389"/>
              <a:ext cx="223268"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Rectángulo redondeado 11">
              <a:extLst>
                <a:ext uri="{FF2B5EF4-FFF2-40B4-BE49-F238E27FC236}">
                  <a16:creationId xmlns:a16="http://schemas.microsoft.com/office/drawing/2014/main" id="{43EBC230-00B8-F5F4-52AC-042EB379A5CC}"/>
                </a:ext>
              </a:extLst>
            </p:cNvPr>
            <p:cNvSpPr/>
            <p:nvPr/>
          </p:nvSpPr>
          <p:spPr>
            <a:xfrm>
              <a:off x="779550" y="2230389"/>
              <a:ext cx="223268"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grpSp>
        <p:nvGrpSpPr>
          <p:cNvPr id="14" name="Grupo 13">
            <a:extLst>
              <a:ext uri="{FF2B5EF4-FFF2-40B4-BE49-F238E27FC236}">
                <a16:creationId xmlns:a16="http://schemas.microsoft.com/office/drawing/2014/main" id="{D6063794-E3E9-5113-A153-F6C560EF934B}"/>
              </a:ext>
            </a:extLst>
          </p:cNvPr>
          <p:cNvGrpSpPr/>
          <p:nvPr/>
        </p:nvGrpSpPr>
        <p:grpSpPr>
          <a:xfrm>
            <a:off x="382292" y="3107714"/>
            <a:ext cx="572536" cy="223268"/>
            <a:chOff x="430282" y="2230389"/>
            <a:chExt cx="572536" cy="223268"/>
          </a:xfrm>
          <a:solidFill>
            <a:srgbClr val="00BDDC"/>
          </a:solidFill>
        </p:grpSpPr>
        <p:sp>
          <p:nvSpPr>
            <p:cNvPr id="15" name="Rectángulo redondeado 11">
              <a:extLst>
                <a:ext uri="{FF2B5EF4-FFF2-40B4-BE49-F238E27FC236}">
                  <a16:creationId xmlns:a16="http://schemas.microsoft.com/office/drawing/2014/main" id="{6D6379C4-4784-9582-B52C-EE911D19EA40}"/>
                </a:ext>
              </a:extLst>
            </p:cNvPr>
            <p:cNvSpPr/>
            <p:nvPr/>
          </p:nvSpPr>
          <p:spPr>
            <a:xfrm>
              <a:off x="430282" y="2230389"/>
              <a:ext cx="223268" cy="2232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Rectángulo redondeado 11">
              <a:extLst>
                <a:ext uri="{FF2B5EF4-FFF2-40B4-BE49-F238E27FC236}">
                  <a16:creationId xmlns:a16="http://schemas.microsoft.com/office/drawing/2014/main" id="{70A446D1-A4B4-3881-F903-28638E4E0107}"/>
                </a:ext>
              </a:extLst>
            </p:cNvPr>
            <p:cNvSpPr/>
            <p:nvPr/>
          </p:nvSpPr>
          <p:spPr>
            <a:xfrm>
              <a:off x="604916" y="2230389"/>
              <a:ext cx="223268" cy="2232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Rectángulo redondeado 11">
              <a:extLst>
                <a:ext uri="{FF2B5EF4-FFF2-40B4-BE49-F238E27FC236}">
                  <a16:creationId xmlns:a16="http://schemas.microsoft.com/office/drawing/2014/main" id="{940FB314-636C-234F-8BC6-5700E4F8CB67}"/>
                </a:ext>
              </a:extLst>
            </p:cNvPr>
            <p:cNvSpPr/>
            <p:nvPr/>
          </p:nvSpPr>
          <p:spPr>
            <a:xfrm>
              <a:off x="779550" y="2230389"/>
              <a:ext cx="223268" cy="2232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pic>
        <p:nvPicPr>
          <p:cNvPr id="20" name="Imagen 19">
            <a:extLst>
              <a:ext uri="{FF2B5EF4-FFF2-40B4-BE49-F238E27FC236}">
                <a16:creationId xmlns:a16="http://schemas.microsoft.com/office/drawing/2014/main" id="{BDCD6818-9470-7C95-6674-BFDA9A7F1AE6}"/>
              </a:ext>
            </a:extLst>
          </p:cNvPr>
          <p:cNvPicPr>
            <a:picLocks noChangeAspect="1"/>
          </p:cNvPicPr>
          <p:nvPr/>
        </p:nvPicPr>
        <p:blipFill>
          <a:blip r:embed="rId5"/>
          <a:stretch>
            <a:fillRect/>
          </a:stretch>
        </p:blipFill>
        <p:spPr>
          <a:xfrm>
            <a:off x="136819" y="101611"/>
            <a:ext cx="259961" cy="254884"/>
          </a:xfrm>
          <a:prstGeom prst="rect">
            <a:avLst/>
          </a:prstGeom>
        </p:spPr>
      </p:pic>
      <p:sp>
        <p:nvSpPr>
          <p:cNvPr id="5" name="CuadroTexto 4">
            <a:extLst>
              <a:ext uri="{FF2B5EF4-FFF2-40B4-BE49-F238E27FC236}">
                <a16:creationId xmlns:a16="http://schemas.microsoft.com/office/drawing/2014/main" id="{1458A31B-F092-183B-656A-D35FCBC48011}"/>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Tree>
    <p:extLst>
      <p:ext uri="{BB962C8B-B14F-4D97-AF65-F5344CB8AC3E}">
        <p14:creationId xmlns:p14="http://schemas.microsoft.com/office/powerpoint/2010/main" val="193721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96702820-11A5-CC2E-6E5E-FAD449744DA1}"/>
              </a:ext>
            </a:extLst>
          </p:cNvPr>
          <p:cNvPicPr>
            <a:picLocks noChangeAspect="1"/>
          </p:cNvPicPr>
          <p:nvPr/>
        </p:nvPicPr>
        <p:blipFill rotWithShape="1">
          <a:blip r:embed="rId3">
            <a:extLst>
              <a:ext uri="{28A0092B-C50C-407E-A947-70E740481C1C}">
                <a14:useLocalDpi xmlns:a14="http://schemas.microsoft.com/office/drawing/2010/main" val="0"/>
              </a:ext>
            </a:extLst>
          </a:blip>
          <a:srcRect l="9656" t="5384" r="11795" b="8333"/>
          <a:stretch/>
        </p:blipFill>
        <p:spPr>
          <a:xfrm flipH="1">
            <a:off x="159053" y="2185973"/>
            <a:ext cx="2642991" cy="2368895"/>
          </a:xfrm>
          <a:prstGeom prst="rect">
            <a:avLst/>
          </a:prstGeom>
        </p:spPr>
      </p:pic>
      <p:grpSp>
        <p:nvGrpSpPr>
          <p:cNvPr id="16" name="Grupo 15">
            <a:extLst>
              <a:ext uri="{FF2B5EF4-FFF2-40B4-BE49-F238E27FC236}">
                <a16:creationId xmlns:a16="http://schemas.microsoft.com/office/drawing/2014/main" id="{9114DB63-9F40-4DD1-ED61-0DCC2D81CEAD}"/>
              </a:ext>
            </a:extLst>
          </p:cNvPr>
          <p:cNvGrpSpPr/>
          <p:nvPr/>
        </p:nvGrpSpPr>
        <p:grpSpPr>
          <a:xfrm>
            <a:off x="1904428" y="-1301214"/>
            <a:ext cx="11093614" cy="14934125"/>
            <a:chOff x="1904428" y="-1301214"/>
            <a:chExt cx="11093614" cy="14934125"/>
          </a:xfrm>
        </p:grpSpPr>
        <p:pic>
          <p:nvPicPr>
            <p:cNvPr id="17" name="Imagen 16">
              <a:extLst>
                <a:ext uri="{FF2B5EF4-FFF2-40B4-BE49-F238E27FC236}">
                  <a16:creationId xmlns:a16="http://schemas.microsoft.com/office/drawing/2014/main" id="{9F41FC85-49B6-4048-808D-2B500CEBEBFD}"/>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18" name="Imagen 17">
              <a:extLst>
                <a:ext uri="{FF2B5EF4-FFF2-40B4-BE49-F238E27FC236}">
                  <a16:creationId xmlns:a16="http://schemas.microsoft.com/office/drawing/2014/main" id="{55D29DC6-0712-32EE-8C3F-9C94DD24BD3E}"/>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9" name="Imagen 18">
              <a:extLst>
                <a:ext uri="{FF2B5EF4-FFF2-40B4-BE49-F238E27FC236}">
                  <a16:creationId xmlns:a16="http://schemas.microsoft.com/office/drawing/2014/main" id="{05F8EF5A-5943-257E-179D-270AFE0CC4D6}"/>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cxnSp>
        <p:nvCxnSpPr>
          <p:cNvPr id="13" name="Conector recto 12">
            <a:extLst>
              <a:ext uri="{FF2B5EF4-FFF2-40B4-BE49-F238E27FC236}">
                <a16:creationId xmlns:a16="http://schemas.microsoft.com/office/drawing/2014/main" id="{F499E59C-4ABE-2CFB-129E-CBC6C6CBC9F5}"/>
              </a:ext>
            </a:extLst>
          </p:cNvPr>
          <p:cNvCxnSpPr>
            <a:cxnSpLocks/>
          </p:cNvCxnSpPr>
          <p:nvPr/>
        </p:nvCxnSpPr>
        <p:spPr>
          <a:xfrm>
            <a:off x="3120644" y="1769623"/>
            <a:ext cx="0" cy="3408754"/>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15E0528C-A065-5748-5BA9-D2AFAB21B82F}"/>
              </a:ext>
            </a:extLst>
          </p:cNvPr>
          <p:cNvSpPr txBox="1"/>
          <p:nvPr/>
        </p:nvSpPr>
        <p:spPr>
          <a:xfrm>
            <a:off x="285850" y="369195"/>
            <a:ext cx="8564024"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Próximos Hitos</a:t>
            </a:r>
          </a:p>
        </p:txBody>
      </p:sp>
      <p:sp>
        <p:nvSpPr>
          <p:cNvPr id="2" name="CuadroTexto 1">
            <a:extLst>
              <a:ext uri="{FF2B5EF4-FFF2-40B4-BE49-F238E27FC236}">
                <a16:creationId xmlns:a16="http://schemas.microsoft.com/office/drawing/2014/main" id="{967AAA84-0241-7F8D-8622-343DE45EB35F}"/>
              </a:ext>
            </a:extLst>
          </p:cNvPr>
          <p:cNvSpPr txBox="1"/>
          <p:nvPr/>
        </p:nvSpPr>
        <p:spPr>
          <a:xfrm>
            <a:off x="3405229" y="1596656"/>
            <a:ext cx="809008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ct val="100000"/>
              </a:lnSpc>
            </a:pPr>
            <a:r>
              <a:rPr lang="es-ES" altLang="es-AR" sz="1800" dirty="0"/>
              <a:t>Se prevé el comprobante </a:t>
            </a:r>
            <a:r>
              <a:rPr lang="es-ES" altLang="es-AR" sz="1800" dirty="0" err="1"/>
              <a:t>eRECAUDA</a:t>
            </a:r>
            <a:r>
              <a:rPr lang="es-ES" altLang="es-AR" sz="1800" dirty="0"/>
              <a:t> </a:t>
            </a:r>
            <a:r>
              <a:rPr lang="es-ES" altLang="es-AR" sz="1800" dirty="0" err="1"/>
              <a:t>multiconcepto</a:t>
            </a:r>
            <a:r>
              <a:rPr lang="es-ES" altLang="es-AR" sz="1800" dirty="0"/>
              <a:t>/</a:t>
            </a:r>
            <a:r>
              <a:rPr lang="es-ES" altLang="es-AR" sz="1800" dirty="0" err="1"/>
              <a:t>multicuenta</a:t>
            </a:r>
            <a:r>
              <a:rPr lang="es-ES" altLang="es-AR" sz="1800" dirty="0"/>
              <a:t> o bien el mismo concepto agrupando varios pagos en un solo comprobante.</a:t>
            </a:r>
          </a:p>
          <a:p>
            <a:pPr>
              <a:lnSpc>
                <a:spcPct val="100000"/>
              </a:lnSpc>
            </a:pPr>
            <a:r>
              <a:rPr lang="es-ES" altLang="es-AR" sz="1800" dirty="0"/>
              <a:t>( e-RECAUDA 2.0).</a:t>
            </a:r>
          </a:p>
          <a:p>
            <a:pPr>
              <a:lnSpc>
                <a:spcPct val="100000"/>
              </a:lnSpc>
            </a:pPr>
            <a:endParaRPr lang="es-ES" altLang="es-AR" sz="1800" dirty="0"/>
          </a:p>
          <a:p>
            <a:pPr>
              <a:lnSpc>
                <a:spcPct val="100000"/>
              </a:lnSpc>
            </a:pPr>
            <a:r>
              <a:rPr lang="es-ES" altLang="es-AR" sz="1800" dirty="0"/>
              <a:t>Rediseño de la página conforme la actualización tecnológica que establecen pautas para las aplicaciones web (“poncho”-Argentina.gob.ar).</a:t>
            </a:r>
          </a:p>
          <a:p>
            <a:pPr>
              <a:lnSpc>
                <a:spcPct val="100000"/>
              </a:lnSpc>
            </a:pPr>
            <a:endParaRPr lang="es-ES" altLang="es-AR" sz="1800" dirty="0"/>
          </a:p>
          <a:p>
            <a:pPr>
              <a:lnSpc>
                <a:spcPct val="100000"/>
              </a:lnSpc>
            </a:pPr>
            <a:r>
              <a:rPr lang="es-ES" altLang="es-AR" sz="1800" dirty="0"/>
              <a:t>Se descentralizará a partir del año 2025 el correo </a:t>
            </a:r>
            <a:r>
              <a:rPr lang="es-ES" altLang="es-AR" sz="1800" dirty="0" err="1"/>
              <a:t>eRECAUDA</a:t>
            </a:r>
            <a:r>
              <a:rPr lang="es-ES" altLang="es-AR" sz="1800" dirty="0"/>
              <a:t>, para que cada uno de los Organismos canalicen las inquietudes de sus clientes/contribuyentes. Continuará centralizada en la TGN los reclamos ante AFIP.</a:t>
            </a:r>
          </a:p>
          <a:p>
            <a:pPr>
              <a:lnSpc>
                <a:spcPct val="100000"/>
              </a:lnSpc>
            </a:pPr>
            <a:endParaRPr lang="es-ES" altLang="es-AR" sz="1800" dirty="0"/>
          </a:p>
          <a:p>
            <a:pPr>
              <a:lnSpc>
                <a:spcPct val="100000"/>
              </a:lnSpc>
            </a:pPr>
            <a:r>
              <a:rPr lang="es-ES" altLang="es-AR" sz="1800" dirty="0"/>
              <a:t>Cada Organismo adherido al </a:t>
            </a:r>
            <a:r>
              <a:rPr lang="es-ES" altLang="es-AR" sz="1800" dirty="0" err="1"/>
              <a:t>eRECAUDA</a:t>
            </a:r>
            <a:r>
              <a:rPr lang="es-ES" altLang="es-AR" sz="1800" dirty="0"/>
              <a:t> gestionará un mail institucional con el siguiente formato: erecaudaSAFXXX@</a:t>
            </a:r>
            <a:r>
              <a:rPr lang="es-ES" altLang="es-AR" sz="1800" dirty="0">
                <a:solidFill>
                  <a:srgbClr val="4D79C7"/>
                </a:solidFill>
              </a:rPr>
              <a:t>dominioSAF</a:t>
            </a:r>
            <a:r>
              <a:rPr lang="es-ES" altLang="es-AR" sz="1800" dirty="0"/>
              <a:t>.gov.ar</a:t>
            </a:r>
          </a:p>
        </p:txBody>
      </p:sp>
      <p:sp>
        <p:nvSpPr>
          <p:cNvPr id="9" name="Elipse 8">
            <a:extLst>
              <a:ext uri="{FF2B5EF4-FFF2-40B4-BE49-F238E27FC236}">
                <a16:creationId xmlns:a16="http://schemas.microsoft.com/office/drawing/2014/main" id="{86188F03-6C09-D91A-D1F6-A1D49EB6C13B}"/>
              </a:ext>
            </a:extLst>
          </p:cNvPr>
          <p:cNvSpPr/>
          <p:nvPr/>
        </p:nvSpPr>
        <p:spPr>
          <a:xfrm>
            <a:off x="3030644" y="1679623"/>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Elipse 9">
            <a:extLst>
              <a:ext uri="{FF2B5EF4-FFF2-40B4-BE49-F238E27FC236}">
                <a16:creationId xmlns:a16="http://schemas.microsoft.com/office/drawing/2014/main" id="{3505C868-AD91-51E6-A945-278D78EB3B18}"/>
              </a:ext>
            </a:extLst>
          </p:cNvPr>
          <p:cNvSpPr/>
          <p:nvPr/>
        </p:nvSpPr>
        <p:spPr>
          <a:xfrm>
            <a:off x="3030644" y="279700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Elipse 10">
            <a:extLst>
              <a:ext uri="{FF2B5EF4-FFF2-40B4-BE49-F238E27FC236}">
                <a16:creationId xmlns:a16="http://schemas.microsoft.com/office/drawing/2014/main" id="{F0D3BA44-D4B8-B558-159D-6D2D524C2C8E}"/>
              </a:ext>
            </a:extLst>
          </p:cNvPr>
          <p:cNvSpPr/>
          <p:nvPr/>
        </p:nvSpPr>
        <p:spPr>
          <a:xfrm>
            <a:off x="3030644" y="359079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Elipse 11">
            <a:extLst>
              <a:ext uri="{FF2B5EF4-FFF2-40B4-BE49-F238E27FC236}">
                <a16:creationId xmlns:a16="http://schemas.microsoft.com/office/drawing/2014/main" id="{99A68DF7-4401-2240-D9B3-B703F4B43CB5}"/>
              </a:ext>
            </a:extLst>
          </p:cNvPr>
          <p:cNvSpPr/>
          <p:nvPr/>
        </p:nvSpPr>
        <p:spPr>
          <a:xfrm>
            <a:off x="3030644" y="499837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5AFDE02B-8B45-8A4D-9675-232973E441D4}"/>
              </a:ext>
            </a:extLst>
          </p:cNvPr>
          <p:cNvPicPr>
            <a:picLocks noChangeAspect="1"/>
          </p:cNvPicPr>
          <p:nvPr/>
        </p:nvPicPr>
        <p:blipFill>
          <a:blip r:embed="rId5"/>
          <a:stretch>
            <a:fillRect/>
          </a:stretch>
        </p:blipFill>
        <p:spPr>
          <a:xfrm>
            <a:off x="136819" y="101611"/>
            <a:ext cx="259961" cy="254884"/>
          </a:xfrm>
          <a:prstGeom prst="rect">
            <a:avLst/>
          </a:prstGeom>
        </p:spPr>
      </p:pic>
      <p:sp>
        <p:nvSpPr>
          <p:cNvPr id="5" name="CuadroTexto 4">
            <a:extLst>
              <a:ext uri="{FF2B5EF4-FFF2-40B4-BE49-F238E27FC236}">
                <a16:creationId xmlns:a16="http://schemas.microsoft.com/office/drawing/2014/main" id="{E0DDA7F4-EB07-EB65-4D7C-9D792CA15A15}"/>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Tree>
    <p:extLst>
      <p:ext uri="{BB962C8B-B14F-4D97-AF65-F5344CB8AC3E}">
        <p14:creationId xmlns:p14="http://schemas.microsoft.com/office/powerpoint/2010/main" val="328385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2985F1-C0FD-8796-5DA5-5A8AE797C73A}"/>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2324099" y="2684462"/>
            <a:ext cx="402907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sz="7200" dirty="0">
                <a:solidFill>
                  <a:srgbClr val="6500FF"/>
                </a:solidFill>
                <a:latin typeface="Barlow SemiBold" panose="00000700000000000000" pitchFamily="2" charset="0"/>
              </a:rPr>
              <a:t>¡Muchas </a:t>
            </a:r>
          </a:p>
          <a:p>
            <a:r>
              <a:rPr lang="es-AR" sz="7200" dirty="0">
                <a:solidFill>
                  <a:srgbClr val="6500FF"/>
                </a:solidFill>
                <a:latin typeface="Barlow SemiBold" panose="00000700000000000000" pitchFamily="2" charset="0"/>
              </a:rPr>
              <a:t>gracias!</a:t>
            </a:r>
          </a:p>
        </p:txBody>
      </p:sp>
    </p:spTree>
    <p:extLst>
      <p:ext uri="{BB962C8B-B14F-4D97-AF65-F5344CB8AC3E}">
        <p14:creationId xmlns:p14="http://schemas.microsoft.com/office/powerpoint/2010/main" val="355709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9EC7F33-4B59-562A-04C2-6260BA20746A}"/>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829A3EFB-15EE-4428-D832-68E07B7F7680}"/>
              </a:ext>
            </a:extLst>
          </p:cNvPr>
          <p:cNvSpPr txBox="1">
            <a:spLocks/>
          </p:cNvSpPr>
          <p:nvPr/>
        </p:nvSpPr>
        <p:spPr>
          <a:xfrm>
            <a:off x="762000" y="2075435"/>
            <a:ext cx="3940856" cy="1325563"/>
          </a:xfrm>
          <a:prstGeom prst="rect">
            <a:avLst/>
          </a:prstGeom>
        </p:spPr>
        <p:txBody>
          <a:bodyPr vert="horz" lIns="91440" tIns="45720" rIns="91440" bIns="45720" rtlCol="0" anchor="ctr">
            <a:normAutofit/>
          </a:bodyPr>
          <a:lstStyle>
            <a:lvl1pPr>
              <a:lnSpc>
                <a:spcPct val="90000"/>
              </a:lnSpc>
              <a:spcBef>
                <a:spcPct val="0"/>
              </a:spcBef>
              <a:buNone/>
              <a:defRPr sz="4400">
                <a:latin typeface="Barlow SemiBold" panose="00000700000000000000" pitchFamily="2" charset="0"/>
                <a:ea typeface="+mj-ea"/>
                <a:cs typeface="+mj-cs"/>
              </a:defRPr>
            </a:lvl1pPr>
          </a:lstStyle>
          <a:p>
            <a:r>
              <a:rPr lang="es-ES" dirty="0">
                <a:solidFill>
                  <a:srgbClr val="6500FF"/>
                </a:solidFill>
              </a:rPr>
              <a:t>Programación</a:t>
            </a:r>
          </a:p>
          <a:p>
            <a:r>
              <a:rPr lang="es-ES" dirty="0">
                <a:solidFill>
                  <a:srgbClr val="6500FF"/>
                </a:solidFill>
              </a:rPr>
              <a:t>Financiera </a:t>
            </a:r>
            <a:endParaRPr lang="es-AR" dirty="0">
              <a:solidFill>
                <a:srgbClr val="6500FF"/>
              </a:solidFill>
            </a:endParaRPr>
          </a:p>
        </p:txBody>
      </p:sp>
      <p:sp>
        <p:nvSpPr>
          <p:cNvPr id="7" name="CuadroTexto 6">
            <a:extLst>
              <a:ext uri="{FF2B5EF4-FFF2-40B4-BE49-F238E27FC236}">
                <a16:creationId xmlns:a16="http://schemas.microsoft.com/office/drawing/2014/main" id="{DA5CF1E2-5EDC-4137-1131-A8695220A9C6}"/>
              </a:ext>
            </a:extLst>
          </p:cNvPr>
          <p:cNvSpPr txBox="1"/>
          <p:nvPr/>
        </p:nvSpPr>
        <p:spPr>
          <a:xfrm>
            <a:off x="800500" y="3203938"/>
            <a:ext cx="4571600" cy="450123"/>
          </a:xfrm>
          <a:prstGeom prst="rect">
            <a:avLst/>
          </a:prstGeom>
          <a:noFill/>
        </p:spPr>
        <p:txBody>
          <a:bodyPr wrap="square">
            <a:spAutoFit/>
          </a:bodyPr>
          <a:lstStyle/>
          <a:p>
            <a:pPr>
              <a:lnSpc>
                <a:spcPct val="150000"/>
              </a:lnSpc>
            </a:pPr>
            <a:r>
              <a:rPr lang="es-ES" dirty="0">
                <a:solidFill>
                  <a:srgbClr val="361090"/>
                </a:solidFill>
                <a:latin typeface="Barlow" panose="00000500000000000000" pitchFamily="2" charset="0"/>
              </a:rPr>
              <a:t>Lic. Germán </a:t>
            </a:r>
            <a:r>
              <a:rPr lang="es-ES" dirty="0" err="1">
                <a:solidFill>
                  <a:srgbClr val="361090"/>
                </a:solidFill>
                <a:latin typeface="Barlow" panose="00000500000000000000" pitchFamily="2" charset="0"/>
              </a:rPr>
              <a:t>Tribuzzio</a:t>
            </a:r>
            <a:endParaRPr lang="es-ES" dirty="0">
              <a:solidFill>
                <a:srgbClr val="361090"/>
              </a:solidFill>
              <a:latin typeface="Barlow" panose="00000500000000000000" pitchFamily="2" charset="0"/>
            </a:endParaRPr>
          </a:p>
        </p:txBody>
      </p:sp>
      <p:pic>
        <p:nvPicPr>
          <p:cNvPr id="3" name="Imagen 2">
            <a:extLst>
              <a:ext uri="{FF2B5EF4-FFF2-40B4-BE49-F238E27FC236}">
                <a16:creationId xmlns:a16="http://schemas.microsoft.com/office/drawing/2014/main" id="{F32F07A2-E201-7898-D1D9-8CE01724DCC2}"/>
              </a:ext>
            </a:extLst>
          </p:cNvPr>
          <p:cNvPicPr>
            <a:picLocks noChangeAspect="1"/>
          </p:cNvPicPr>
          <p:nvPr/>
        </p:nvPicPr>
        <p:blipFill>
          <a:blip r:embed="rId3"/>
          <a:stretch>
            <a:fillRect/>
          </a:stretch>
        </p:blipFill>
        <p:spPr>
          <a:xfrm>
            <a:off x="885675" y="1317335"/>
            <a:ext cx="685772" cy="720000"/>
          </a:xfrm>
          <a:prstGeom prst="rect">
            <a:avLst/>
          </a:prstGeom>
        </p:spPr>
      </p:pic>
    </p:spTree>
    <p:extLst>
      <p:ext uri="{BB962C8B-B14F-4D97-AF65-F5344CB8AC3E}">
        <p14:creationId xmlns:p14="http://schemas.microsoft.com/office/powerpoint/2010/main" val="193784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6595A7A-DFD7-21BF-9D40-1EBD75512104}"/>
              </a:ext>
            </a:extLst>
          </p:cNvPr>
          <p:cNvGrpSpPr/>
          <p:nvPr/>
        </p:nvGrpSpPr>
        <p:grpSpPr>
          <a:xfrm>
            <a:off x="1803767" y="-291877"/>
            <a:ext cx="11397883" cy="13368655"/>
            <a:chOff x="1904428" y="-1301214"/>
            <a:chExt cx="11093614" cy="14934125"/>
          </a:xfrm>
        </p:grpSpPr>
        <p:pic>
          <p:nvPicPr>
            <p:cNvPr id="5" name="Imagen 4">
              <a:extLst>
                <a:ext uri="{FF2B5EF4-FFF2-40B4-BE49-F238E27FC236}">
                  <a16:creationId xmlns:a16="http://schemas.microsoft.com/office/drawing/2014/main" id="{5C2F35FE-B5CA-617B-8B54-5EEA0301D7B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9" name="Imagen 8">
              <a:extLst>
                <a:ext uri="{FF2B5EF4-FFF2-40B4-BE49-F238E27FC236}">
                  <a16:creationId xmlns:a16="http://schemas.microsoft.com/office/drawing/2014/main" id="{B8AE8075-2F72-8B01-D2BF-0C3AA5220A9D}"/>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1" name="Imagen 10">
              <a:extLst>
                <a:ext uri="{FF2B5EF4-FFF2-40B4-BE49-F238E27FC236}">
                  <a16:creationId xmlns:a16="http://schemas.microsoft.com/office/drawing/2014/main" id="{D7D98932-76CD-7B76-10F9-0314B7323D9B}"/>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18" name="Rectángulo: esquinas redondeadas 17">
            <a:extLst>
              <a:ext uri="{FF2B5EF4-FFF2-40B4-BE49-F238E27FC236}">
                <a16:creationId xmlns:a16="http://schemas.microsoft.com/office/drawing/2014/main" id="{2914886F-662D-70A4-0134-9530E844272A}"/>
              </a:ext>
            </a:extLst>
          </p:cNvPr>
          <p:cNvSpPr/>
          <p:nvPr/>
        </p:nvSpPr>
        <p:spPr>
          <a:xfrm>
            <a:off x="3172830" y="3794033"/>
            <a:ext cx="4990095" cy="2699657"/>
          </a:xfrm>
          <a:prstGeom prst="roundRect">
            <a:avLst>
              <a:gd name="adj" fmla="val 7527"/>
            </a:avLst>
          </a:prstGeom>
          <a:solidFill>
            <a:srgbClr val="B4DD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CuadroTexto 2">
            <a:extLst>
              <a:ext uri="{FF2B5EF4-FFF2-40B4-BE49-F238E27FC236}">
                <a16:creationId xmlns:a16="http://schemas.microsoft.com/office/drawing/2014/main" id="{961EC2C1-1253-9580-DDCF-396FF7B6A3D3}"/>
              </a:ext>
            </a:extLst>
          </p:cNvPr>
          <p:cNvSpPr txBox="1"/>
          <p:nvPr/>
        </p:nvSpPr>
        <p:spPr>
          <a:xfrm>
            <a:off x="4200750" y="1175226"/>
            <a:ext cx="7221085" cy="190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ts val="2400"/>
              </a:lnSpc>
              <a:buFont typeface="Courier New" panose="02070309020205020404" pitchFamily="49" charset="0"/>
              <a:buNone/>
              <a:defRPr sz="16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dirty="0"/>
              <a:t>La Programación Financiera es un proceso cuyo resultado es el planteo de distintos escenarios estimados posibles, en función de diferentes hipótesis, acerca del FLUJO DE FONDOS futuro, identificando la estacionalidad de los recursos y gastos establecidos en la Ley de Presupuesto y otros hechos no previstos que impacten en la caja, para los distintos subperíodos que conforman el ejercicio fiscal.</a:t>
            </a:r>
          </a:p>
        </p:txBody>
      </p:sp>
      <p:sp>
        <p:nvSpPr>
          <p:cNvPr id="6" name="CuadroTexto 5">
            <a:extLst>
              <a:ext uri="{FF2B5EF4-FFF2-40B4-BE49-F238E27FC236}">
                <a16:creationId xmlns:a16="http://schemas.microsoft.com/office/drawing/2014/main" id="{F690BF7F-9979-C2D8-8995-1DBE2D9B275E}"/>
              </a:ext>
            </a:extLst>
          </p:cNvPr>
          <p:cNvSpPr txBox="1"/>
          <p:nvPr/>
        </p:nvSpPr>
        <p:spPr>
          <a:xfrm>
            <a:off x="771258" y="3958396"/>
            <a:ext cx="2401572" cy="923330"/>
          </a:xfrm>
          <a:prstGeom prst="rect">
            <a:avLst/>
          </a:prstGeom>
          <a:noFill/>
        </p:spPr>
        <p:txBody>
          <a:bodyPr wrap="square" rtlCol="0">
            <a:spAutoFit/>
          </a:bodyPr>
          <a:lstStyle>
            <a:defPPr>
              <a:defRPr lang="es-AR"/>
            </a:defPPr>
            <a:lvl1pPr>
              <a:defRPr>
                <a:solidFill>
                  <a:srgbClr val="00A4D7"/>
                </a:solidFill>
                <a:latin typeface="Encode Sans ExtraBold" pitchFamily="2" charset="0"/>
              </a:defRPr>
            </a:lvl1pPr>
          </a:lstStyle>
          <a:p>
            <a:r>
              <a:rPr lang="es-ES" dirty="0">
                <a:solidFill>
                  <a:srgbClr val="335BA3"/>
                </a:solidFill>
              </a:rPr>
              <a:t>OBJETIVOS PROGRAMACIÓN FINANCIERA</a:t>
            </a:r>
            <a:endParaRPr lang="es-AR" dirty="0">
              <a:solidFill>
                <a:srgbClr val="335BA3"/>
              </a:solidFill>
            </a:endParaRPr>
          </a:p>
        </p:txBody>
      </p:sp>
      <p:sp>
        <p:nvSpPr>
          <p:cNvPr id="7" name="CuadroTexto 6">
            <a:extLst>
              <a:ext uri="{FF2B5EF4-FFF2-40B4-BE49-F238E27FC236}">
                <a16:creationId xmlns:a16="http://schemas.microsoft.com/office/drawing/2014/main" id="{9088518A-2334-6340-0F74-540EFA938133}"/>
              </a:ext>
            </a:extLst>
          </p:cNvPr>
          <p:cNvSpPr txBox="1"/>
          <p:nvPr/>
        </p:nvSpPr>
        <p:spPr>
          <a:xfrm>
            <a:off x="3461252" y="4006965"/>
            <a:ext cx="4413250" cy="221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ts val="2400"/>
              </a:lnSpc>
              <a:buFont typeface="Courier New" panose="02070309020205020404" pitchFamily="49" charset="0"/>
              <a:buNone/>
              <a:defRPr sz="16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dirty="0"/>
              <a:t>Incrementar la articulación entre la gestión de caja y la ejecución del presupuesto de manera de asegurar que las entidades ejecutoras del gasto reciban oportunamente los recursos requeridos para poder proveer los bienes y servicios gubernamentales de manera eficiente y efectiva.</a:t>
            </a:r>
          </a:p>
        </p:txBody>
      </p:sp>
      <p:sp>
        <p:nvSpPr>
          <p:cNvPr id="8" name="CuadroTexto 7">
            <a:extLst>
              <a:ext uri="{FF2B5EF4-FFF2-40B4-BE49-F238E27FC236}">
                <a16:creationId xmlns:a16="http://schemas.microsoft.com/office/drawing/2014/main" id="{DDD1A20E-EF49-219F-397E-E20ADA1A863C}"/>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pic>
        <p:nvPicPr>
          <p:cNvPr id="12" name="Imagen 11">
            <a:extLst>
              <a:ext uri="{FF2B5EF4-FFF2-40B4-BE49-F238E27FC236}">
                <a16:creationId xmlns:a16="http://schemas.microsoft.com/office/drawing/2014/main" id="{B6390284-70C0-6639-0E47-A75282FACAE6}"/>
              </a:ext>
            </a:extLst>
          </p:cNvPr>
          <p:cNvPicPr>
            <a:picLocks noChangeAspect="1"/>
          </p:cNvPicPr>
          <p:nvPr/>
        </p:nvPicPr>
        <p:blipFill>
          <a:blip r:embed="rId3"/>
          <a:stretch>
            <a:fillRect/>
          </a:stretch>
        </p:blipFill>
        <p:spPr>
          <a:xfrm>
            <a:off x="328082" y="1155886"/>
            <a:ext cx="3400039" cy="2273114"/>
          </a:xfrm>
          <a:prstGeom prst="rect">
            <a:avLst/>
          </a:prstGeom>
        </p:spPr>
      </p:pic>
      <p:sp>
        <p:nvSpPr>
          <p:cNvPr id="13" name="CuadroTexto 12">
            <a:extLst>
              <a:ext uri="{FF2B5EF4-FFF2-40B4-BE49-F238E27FC236}">
                <a16:creationId xmlns:a16="http://schemas.microsoft.com/office/drawing/2014/main" id="{CEF5EB33-7569-925C-8D7D-DA0144E9D993}"/>
              </a:ext>
            </a:extLst>
          </p:cNvPr>
          <p:cNvSpPr txBox="1"/>
          <p:nvPr/>
        </p:nvSpPr>
        <p:spPr>
          <a:xfrm>
            <a:off x="285850" y="369195"/>
            <a:ext cx="8564024"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Programación Financiera</a:t>
            </a:r>
          </a:p>
        </p:txBody>
      </p:sp>
      <p:pic>
        <p:nvPicPr>
          <p:cNvPr id="4" name="Imagen 3">
            <a:extLst>
              <a:ext uri="{FF2B5EF4-FFF2-40B4-BE49-F238E27FC236}">
                <a16:creationId xmlns:a16="http://schemas.microsoft.com/office/drawing/2014/main" id="{A53DD48F-598C-B35C-466C-6B169B2D2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389" y="3658584"/>
            <a:ext cx="4797825" cy="3017987"/>
          </a:xfrm>
          <a:prstGeom prst="rect">
            <a:avLst/>
          </a:prstGeom>
        </p:spPr>
      </p:pic>
      <p:pic>
        <p:nvPicPr>
          <p:cNvPr id="14" name="Imagen 13">
            <a:extLst>
              <a:ext uri="{FF2B5EF4-FFF2-40B4-BE49-F238E27FC236}">
                <a16:creationId xmlns:a16="http://schemas.microsoft.com/office/drawing/2014/main" id="{E89F283F-2291-AB7D-8189-AD36182CF4D3}"/>
              </a:ext>
            </a:extLst>
          </p:cNvPr>
          <p:cNvPicPr>
            <a:picLocks noChangeAspect="1"/>
          </p:cNvPicPr>
          <p:nvPr/>
        </p:nvPicPr>
        <p:blipFill>
          <a:blip r:embed="rId5"/>
          <a:stretch>
            <a:fillRect/>
          </a:stretch>
        </p:blipFill>
        <p:spPr>
          <a:xfrm>
            <a:off x="140429" y="104242"/>
            <a:ext cx="245403" cy="257651"/>
          </a:xfrm>
          <a:prstGeom prst="rect">
            <a:avLst/>
          </a:prstGeom>
        </p:spPr>
      </p:pic>
    </p:spTree>
    <p:extLst>
      <p:ext uri="{BB962C8B-B14F-4D97-AF65-F5344CB8AC3E}">
        <p14:creationId xmlns:p14="http://schemas.microsoft.com/office/powerpoint/2010/main" val="361049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9189FE58-0571-602C-D647-3BFFE1FEC9EF}"/>
              </a:ext>
            </a:extLst>
          </p:cNvPr>
          <p:cNvGrpSpPr/>
          <p:nvPr/>
        </p:nvGrpSpPr>
        <p:grpSpPr>
          <a:xfrm>
            <a:off x="1803767" y="-291877"/>
            <a:ext cx="11397883" cy="13368655"/>
            <a:chOff x="1904428" y="-1301214"/>
            <a:chExt cx="11093614" cy="14934125"/>
          </a:xfrm>
        </p:grpSpPr>
        <p:pic>
          <p:nvPicPr>
            <p:cNvPr id="14" name="Imagen 13">
              <a:extLst>
                <a:ext uri="{FF2B5EF4-FFF2-40B4-BE49-F238E27FC236}">
                  <a16:creationId xmlns:a16="http://schemas.microsoft.com/office/drawing/2014/main" id="{6F30F266-6023-7F09-29FE-7B2E3FD8ACDD}"/>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15" name="Imagen 14">
              <a:extLst>
                <a:ext uri="{FF2B5EF4-FFF2-40B4-BE49-F238E27FC236}">
                  <a16:creationId xmlns:a16="http://schemas.microsoft.com/office/drawing/2014/main" id="{F1D1C3D2-C1D3-6429-DD7A-3DAB409EE319}"/>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6" name="Imagen 15">
              <a:extLst>
                <a:ext uri="{FF2B5EF4-FFF2-40B4-BE49-F238E27FC236}">
                  <a16:creationId xmlns:a16="http://schemas.microsoft.com/office/drawing/2014/main" id="{A5D53769-5DC7-CE4B-98F5-2402849E9D4B}"/>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cxnSp>
        <p:nvCxnSpPr>
          <p:cNvPr id="66" name="Conector recto de flecha 65">
            <a:extLst>
              <a:ext uri="{FF2B5EF4-FFF2-40B4-BE49-F238E27FC236}">
                <a16:creationId xmlns:a16="http://schemas.microsoft.com/office/drawing/2014/main" id="{9A3C92CA-B601-3C87-6819-9F4A71C1C688}"/>
              </a:ext>
            </a:extLst>
          </p:cNvPr>
          <p:cNvCxnSpPr>
            <a:cxnSpLocks/>
          </p:cNvCxnSpPr>
          <p:nvPr/>
        </p:nvCxnSpPr>
        <p:spPr>
          <a:xfrm flipV="1">
            <a:off x="5705159" y="2859527"/>
            <a:ext cx="0" cy="427538"/>
          </a:xfrm>
          <a:prstGeom prst="straightConnector1">
            <a:avLst/>
          </a:prstGeom>
          <a:ln w="25400">
            <a:solidFill>
              <a:srgbClr val="00B1A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Conector recto de flecha 47">
            <a:extLst>
              <a:ext uri="{FF2B5EF4-FFF2-40B4-BE49-F238E27FC236}">
                <a16:creationId xmlns:a16="http://schemas.microsoft.com/office/drawing/2014/main" id="{45D6FB0F-1F92-D1F1-D72D-F8495747790D}"/>
              </a:ext>
            </a:extLst>
          </p:cNvPr>
          <p:cNvCxnSpPr>
            <a:cxnSpLocks/>
          </p:cNvCxnSpPr>
          <p:nvPr/>
        </p:nvCxnSpPr>
        <p:spPr>
          <a:xfrm>
            <a:off x="2258632" y="3063903"/>
            <a:ext cx="0" cy="427538"/>
          </a:xfrm>
          <a:prstGeom prst="straightConnector1">
            <a:avLst/>
          </a:prstGeom>
          <a:ln w="25400">
            <a:solidFill>
              <a:srgbClr val="00B1A7"/>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8EBBC96C-B098-7B4C-A86F-B66CA12C787F}"/>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13" name="CuadroTexto 12">
            <a:extLst>
              <a:ext uri="{FF2B5EF4-FFF2-40B4-BE49-F238E27FC236}">
                <a16:creationId xmlns:a16="http://schemas.microsoft.com/office/drawing/2014/main" id="{8398ED83-E428-78F3-A989-C49556F21800}"/>
              </a:ext>
            </a:extLst>
          </p:cNvPr>
          <p:cNvSpPr txBox="1"/>
          <p:nvPr/>
        </p:nvSpPr>
        <p:spPr>
          <a:xfrm>
            <a:off x="285849" y="369195"/>
            <a:ext cx="6076449"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Alcance</a:t>
            </a:r>
          </a:p>
        </p:txBody>
      </p:sp>
      <p:grpSp>
        <p:nvGrpSpPr>
          <p:cNvPr id="34" name="Grupo 33">
            <a:extLst>
              <a:ext uri="{FF2B5EF4-FFF2-40B4-BE49-F238E27FC236}">
                <a16:creationId xmlns:a16="http://schemas.microsoft.com/office/drawing/2014/main" id="{F74F6DEC-6C65-4F36-4137-6A248609FE67}"/>
              </a:ext>
            </a:extLst>
          </p:cNvPr>
          <p:cNvGrpSpPr/>
          <p:nvPr/>
        </p:nvGrpSpPr>
        <p:grpSpPr>
          <a:xfrm>
            <a:off x="525675" y="3271122"/>
            <a:ext cx="2835738" cy="1060302"/>
            <a:chOff x="525675" y="1174618"/>
            <a:chExt cx="2835738" cy="1060302"/>
          </a:xfrm>
        </p:grpSpPr>
        <p:sp>
          <p:nvSpPr>
            <p:cNvPr id="3" name="CuadroTexto 2">
              <a:extLst>
                <a:ext uri="{FF2B5EF4-FFF2-40B4-BE49-F238E27FC236}">
                  <a16:creationId xmlns:a16="http://schemas.microsoft.com/office/drawing/2014/main" id="{961EC2C1-1253-9580-DDCF-396FF7B6A3D3}"/>
                </a:ext>
              </a:extLst>
            </p:cNvPr>
            <p:cNvSpPr txBox="1"/>
            <p:nvPr/>
          </p:nvSpPr>
          <p:spPr>
            <a:xfrm>
              <a:off x="1297901" y="1400278"/>
              <a:ext cx="2063512" cy="707886"/>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ct val="100000"/>
                </a:lnSpc>
              </a:pPr>
              <a:r>
                <a:rPr lang="es-AR" dirty="0">
                  <a:solidFill>
                    <a:srgbClr val="008273"/>
                  </a:solidFill>
                </a:rPr>
                <a:t>Administración Central</a:t>
              </a:r>
            </a:p>
          </p:txBody>
        </p:sp>
        <p:pic>
          <p:nvPicPr>
            <p:cNvPr id="23" name="Imagen 22">
              <a:extLst>
                <a:ext uri="{FF2B5EF4-FFF2-40B4-BE49-F238E27FC236}">
                  <a16:creationId xmlns:a16="http://schemas.microsoft.com/office/drawing/2014/main" id="{79F8A3B2-2515-9D9F-7753-1D520E4EF735}"/>
                </a:ext>
              </a:extLst>
            </p:cNvPr>
            <p:cNvPicPr>
              <a:picLocks noChangeAspect="1"/>
            </p:cNvPicPr>
            <p:nvPr/>
          </p:nvPicPr>
          <p:blipFill>
            <a:blip r:embed="rId3"/>
            <a:stretch>
              <a:fillRect/>
            </a:stretch>
          </p:blipFill>
          <p:spPr>
            <a:xfrm>
              <a:off x="525675" y="1174618"/>
              <a:ext cx="772226" cy="1060302"/>
            </a:xfrm>
            <a:prstGeom prst="rect">
              <a:avLst/>
            </a:prstGeom>
          </p:spPr>
        </p:pic>
      </p:grpSp>
      <p:grpSp>
        <p:nvGrpSpPr>
          <p:cNvPr id="35" name="Grupo 34">
            <a:extLst>
              <a:ext uri="{FF2B5EF4-FFF2-40B4-BE49-F238E27FC236}">
                <a16:creationId xmlns:a16="http://schemas.microsoft.com/office/drawing/2014/main" id="{7927552D-EA59-05A2-1C9C-10DF3FC65F15}"/>
              </a:ext>
            </a:extLst>
          </p:cNvPr>
          <p:cNvGrpSpPr/>
          <p:nvPr/>
        </p:nvGrpSpPr>
        <p:grpSpPr>
          <a:xfrm>
            <a:off x="4044627" y="3204447"/>
            <a:ext cx="3112948" cy="1091421"/>
            <a:chOff x="4044627" y="1107943"/>
            <a:chExt cx="3112948" cy="1091421"/>
          </a:xfrm>
        </p:grpSpPr>
        <p:sp>
          <p:nvSpPr>
            <p:cNvPr id="24" name="CuadroTexto 23">
              <a:extLst>
                <a:ext uri="{FF2B5EF4-FFF2-40B4-BE49-F238E27FC236}">
                  <a16:creationId xmlns:a16="http://schemas.microsoft.com/office/drawing/2014/main" id="{9F195AE9-9850-A4DB-1578-FE88B5FB54BC}"/>
                </a:ext>
              </a:extLst>
            </p:cNvPr>
            <p:cNvSpPr txBox="1"/>
            <p:nvPr/>
          </p:nvSpPr>
          <p:spPr>
            <a:xfrm>
              <a:off x="4977251" y="1400278"/>
              <a:ext cx="2180324" cy="707886"/>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ct val="100000"/>
                </a:lnSpc>
              </a:pPr>
              <a:r>
                <a:rPr lang="es-AR" dirty="0">
                  <a:solidFill>
                    <a:srgbClr val="008273"/>
                  </a:solidFill>
                </a:rPr>
                <a:t>Organismos Descentralizados</a:t>
              </a:r>
            </a:p>
          </p:txBody>
        </p:sp>
        <p:pic>
          <p:nvPicPr>
            <p:cNvPr id="26" name="Imagen 25">
              <a:extLst>
                <a:ext uri="{FF2B5EF4-FFF2-40B4-BE49-F238E27FC236}">
                  <a16:creationId xmlns:a16="http://schemas.microsoft.com/office/drawing/2014/main" id="{D40E2B49-95EE-76C1-CB1A-2A5B1FDD950B}"/>
                </a:ext>
              </a:extLst>
            </p:cNvPr>
            <p:cNvPicPr>
              <a:picLocks noChangeAspect="1"/>
            </p:cNvPicPr>
            <p:nvPr/>
          </p:nvPicPr>
          <p:blipFill>
            <a:blip r:embed="rId4"/>
            <a:stretch>
              <a:fillRect/>
            </a:stretch>
          </p:blipFill>
          <p:spPr>
            <a:xfrm>
              <a:off x="4044627" y="1107943"/>
              <a:ext cx="1018660" cy="1091421"/>
            </a:xfrm>
            <a:prstGeom prst="rect">
              <a:avLst/>
            </a:prstGeom>
          </p:spPr>
        </p:pic>
      </p:grpSp>
      <p:grpSp>
        <p:nvGrpSpPr>
          <p:cNvPr id="36" name="Grupo 35">
            <a:extLst>
              <a:ext uri="{FF2B5EF4-FFF2-40B4-BE49-F238E27FC236}">
                <a16:creationId xmlns:a16="http://schemas.microsoft.com/office/drawing/2014/main" id="{0DC6A6BF-3560-7162-83DC-223A9889FE76}"/>
              </a:ext>
            </a:extLst>
          </p:cNvPr>
          <p:cNvGrpSpPr/>
          <p:nvPr/>
        </p:nvGrpSpPr>
        <p:grpSpPr>
          <a:xfrm>
            <a:off x="7896391" y="3204447"/>
            <a:ext cx="3749875" cy="1151409"/>
            <a:chOff x="7896391" y="1107943"/>
            <a:chExt cx="3749875" cy="1151409"/>
          </a:xfrm>
        </p:grpSpPr>
        <p:sp>
          <p:nvSpPr>
            <p:cNvPr id="17" name="CuadroTexto 16">
              <a:extLst>
                <a:ext uri="{FF2B5EF4-FFF2-40B4-BE49-F238E27FC236}">
                  <a16:creationId xmlns:a16="http://schemas.microsoft.com/office/drawing/2014/main" id="{FF71C943-BEA6-5CB6-FF9F-A074C77B4DCA}"/>
                </a:ext>
              </a:extLst>
            </p:cNvPr>
            <p:cNvSpPr txBox="1"/>
            <p:nvPr/>
          </p:nvSpPr>
          <p:spPr>
            <a:xfrm>
              <a:off x="9047800" y="1400278"/>
              <a:ext cx="2598466" cy="707886"/>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ct val="100000"/>
                </a:lnSpc>
              </a:pPr>
              <a:r>
                <a:rPr lang="es-AR" dirty="0">
                  <a:solidFill>
                    <a:srgbClr val="008273"/>
                  </a:solidFill>
                </a:rPr>
                <a:t>Instituciones de la Seguridad Social</a:t>
              </a:r>
            </a:p>
          </p:txBody>
        </p:sp>
        <p:pic>
          <p:nvPicPr>
            <p:cNvPr id="28" name="Imagen 27">
              <a:extLst>
                <a:ext uri="{FF2B5EF4-FFF2-40B4-BE49-F238E27FC236}">
                  <a16:creationId xmlns:a16="http://schemas.microsoft.com/office/drawing/2014/main" id="{E8268DFA-F01B-0678-D97D-8C87455DA21C}"/>
                </a:ext>
              </a:extLst>
            </p:cNvPr>
            <p:cNvPicPr>
              <a:picLocks noChangeAspect="1"/>
            </p:cNvPicPr>
            <p:nvPr/>
          </p:nvPicPr>
          <p:blipFill>
            <a:blip r:embed="rId5"/>
            <a:stretch>
              <a:fillRect/>
            </a:stretch>
          </p:blipFill>
          <p:spPr>
            <a:xfrm>
              <a:off x="7896391" y="1107943"/>
              <a:ext cx="1151409" cy="1151409"/>
            </a:xfrm>
            <a:prstGeom prst="rect">
              <a:avLst/>
            </a:prstGeom>
          </p:spPr>
        </p:pic>
      </p:grpSp>
      <p:sp>
        <p:nvSpPr>
          <p:cNvPr id="41" name="Rectángulo: esquinas redondeadas 40">
            <a:extLst>
              <a:ext uri="{FF2B5EF4-FFF2-40B4-BE49-F238E27FC236}">
                <a16:creationId xmlns:a16="http://schemas.microsoft.com/office/drawing/2014/main" id="{5943416D-7F41-754F-1FC8-BFECA1E8641F}"/>
              </a:ext>
            </a:extLst>
          </p:cNvPr>
          <p:cNvSpPr/>
          <p:nvPr/>
        </p:nvSpPr>
        <p:spPr>
          <a:xfrm>
            <a:off x="3558752" y="2278129"/>
            <a:ext cx="5040000" cy="600996"/>
          </a:xfrm>
          <a:prstGeom prst="roundRect">
            <a:avLst/>
          </a:prstGeom>
          <a:solidFill>
            <a:srgbClr val="65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CuadroTexto 41">
            <a:extLst>
              <a:ext uri="{FF2B5EF4-FFF2-40B4-BE49-F238E27FC236}">
                <a16:creationId xmlns:a16="http://schemas.microsoft.com/office/drawing/2014/main" id="{157E25AB-35CB-4B2C-ED72-982B43274610}"/>
              </a:ext>
            </a:extLst>
          </p:cNvPr>
          <p:cNvSpPr txBox="1"/>
          <p:nvPr/>
        </p:nvSpPr>
        <p:spPr>
          <a:xfrm>
            <a:off x="3871003" y="2375599"/>
            <a:ext cx="4415498" cy="369332"/>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es-ES" sz="1800" dirty="0">
                <a:solidFill>
                  <a:schemeClr val="bg1"/>
                </a:solidFill>
              </a:rPr>
              <a:t>ADMINISTRACIÓN NACIONAL</a:t>
            </a:r>
          </a:p>
        </p:txBody>
      </p:sp>
      <p:cxnSp>
        <p:nvCxnSpPr>
          <p:cNvPr id="61" name="Conector recto de flecha 60">
            <a:extLst>
              <a:ext uri="{FF2B5EF4-FFF2-40B4-BE49-F238E27FC236}">
                <a16:creationId xmlns:a16="http://schemas.microsoft.com/office/drawing/2014/main" id="{288E8457-A952-D6F9-AF4D-EF12D772A44D}"/>
              </a:ext>
            </a:extLst>
          </p:cNvPr>
          <p:cNvCxnSpPr>
            <a:cxnSpLocks/>
          </p:cNvCxnSpPr>
          <p:nvPr/>
        </p:nvCxnSpPr>
        <p:spPr>
          <a:xfrm>
            <a:off x="5705159" y="3060728"/>
            <a:ext cx="0" cy="427538"/>
          </a:xfrm>
          <a:prstGeom prst="straightConnector1">
            <a:avLst/>
          </a:prstGeom>
          <a:ln w="25400">
            <a:solidFill>
              <a:srgbClr val="00B1A7"/>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Conector recto de flecha 61">
            <a:extLst>
              <a:ext uri="{FF2B5EF4-FFF2-40B4-BE49-F238E27FC236}">
                <a16:creationId xmlns:a16="http://schemas.microsoft.com/office/drawing/2014/main" id="{863556B3-591C-EB93-785A-F759F10011F8}"/>
              </a:ext>
            </a:extLst>
          </p:cNvPr>
          <p:cNvCxnSpPr>
            <a:cxnSpLocks/>
          </p:cNvCxnSpPr>
          <p:nvPr/>
        </p:nvCxnSpPr>
        <p:spPr>
          <a:xfrm>
            <a:off x="9813862" y="3047393"/>
            <a:ext cx="0" cy="427538"/>
          </a:xfrm>
          <a:prstGeom prst="straightConnector1">
            <a:avLst/>
          </a:prstGeom>
          <a:ln w="25400">
            <a:solidFill>
              <a:srgbClr val="00B1A7"/>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F9EEB04C-95C4-15DB-6577-81610D3F5FED}"/>
              </a:ext>
            </a:extLst>
          </p:cNvPr>
          <p:cNvCxnSpPr>
            <a:cxnSpLocks/>
          </p:cNvCxnSpPr>
          <p:nvPr/>
        </p:nvCxnSpPr>
        <p:spPr>
          <a:xfrm>
            <a:off x="2251012" y="3054246"/>
            <a:ext cx="7562850" cy="0"/>
          </a:xfrm>
          <a:prstGeom prst="straightConnector1">
            <a:avLst/>
          </a:prstGeom>
          <a:ln w="25400">
            <a:solidFill>
              <a:srgbClr val="00B1A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5323FAAC-0788-1903-5885-64AC46563AB5}"/>
              </a:ext>
            </a:extLst>
          </p:cNvPr>
          <p:cNvPicPr>
            <a:picLocks noChangeAspect="1"/>
          </p:cNvPicPr>
          <p:nvPr/>
        </p:nvPicPr>
        <p:blipFill>
          <a:blip r:embed="rId6"/>
          <a:stretch>
            <a:fillRect/>
          </a:stretch>
        </p:blipFill>
        <p:spPr>
          <a:xfrm>
            <a:off x="140429" y="104242"/>
            <a:ext cx="245403" cy="257651"/>
          </a:xfrm>
          <a:prstGeom prst="rect">
            <a:avLst/>
          </a:prstGeom>
        </p:spPr>
      </p:pic>
    </p:spTree>
    <p:extLst>
      <p:ext uri="{BB962C8B-B14F-4D97-AF65-F5344CB8AC3E}">
        <p14:creationId xmlns:p14="http://schemas.microsoft.com/office/powerpoint/2010/main" val="8457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6C33C0C-E40D-5DD5-6525-527488A9E25D}"/>
              </a:ext>
            </a:extLst>
          </p:cNvPr>
          <p:cNvGrpSpPr/>
          <p:nvPr/>
        </p:nvGrpSpPr>
        <p:grpSpPr>
          <a:xfrm>
            <a:off x="1803767" y="-291877"/>
            <a:ext cx="11397883" cy="13368655"/>
            <a:chOff x="1904428" y="-1301214"/>
            <a:chExt cx="11093614" cy="14934125"/>
          </a:xfrm>
        </p:grpSpPr>
        <p:pic>
          <p:nvPicPr>
            <p:cNvPr id="8" name="Imagen 7">
              <a:extLst>
                <a:ext uri="{FF2B5EF4-FFF2-40B4-BE49-F238E27FC236}">
                  <a16:creationId xmlns:a16="http://schemas.microsoft.com/office/drawing/2014/main" id="{42586B58-5556-4C7F-113B-EF4E2900D250}"/>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pic>
          <p:nvPicPr>
            <p:cNvPr id="6" name="Imagen 5">
              <a:extLst>
                <a:ext uri="{FF2B5EF4-FFF2-40B4-BE49-F238E27FC236}">
                  <a16:creationId xmlns:a16="http://schemas.microsoft.com/office/drawing/2014/main" id="{1FCF40AE-563E-87FF-8E71-8CB9B638FEA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7" name="Imagen 6">
              <a:extLst>
                <a:ext uri="{FF2B5EF4-FFF2-40B4-BE49-F238E27FC236}">
                  <a16:creationId xmlns:a16="http://schemas.microsoft.com/office/drawing/2014/main" id="{EE75F61D-4E66-0313-C752-31ACBF28A350}"/>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grpSp>
      <p:pic>
        <p:nvPicPr>
          <p:cNvPr id="36" name="Imagen 35">
            <a:extLst>
              <a:ext uri="{FF2B5EF4-FFF2-40B4-BE49-F238E27FC236}">
                <a16:creationId xmlns:a16="http://schemas.microsoft.com/office/drawing/2014/main" id="{46799E33-9774-C756-363C-F464BB947DE9}"/>
              </a:ext>
            </a:extLst>
          </p:cNvPr>
          <p:cNvPicPr>
            <a:picLocks noChangeAspect="1"/>
          </p:cNvPicPr>
          <p:nvPr/>
        </p:nvPicPr>
        <p:blipFill rotWithShape="1">
          <a:blip r:embed="rId3"/>
          <a:srcRect l="14137" r="20563"/>
          <a:stretch/>
        </p:blipFill>
        <p:spPr>
          <a:xfrm>
            <a:off x="2378787" y="1285257"/>
            <a:ext cx="6984288" cy="5378400"/>
          </a:xfrm>
          <a:prstGeom prst="rect">
            <a:avLst/>
          </a:prstGeom>
        </p:spPr>
      </p:pic>
      <p:sp>
        <p:nvSpPr>
          <p:cNvPr id="9" name="CuadroTexto 8">
            <a:extLst>
              <a:ext uri="{FF2B5EF4-FFF2-40B4-BE49-F238E27FC236}">
                <a16:creationId xmlns:a16="http://schemas.microsoft.com/office/drawing/2014/main" id="{5D722957-0190-13C0-4998-EE0ADF4FBCAE}"/>
              </a:ext>
            </a:extLst>
          </p:cNvPr>
          <p:cNvSpPr txBox="1"/>
          <p:nvPr/>
        </p:nvSpPr>
        <p:spPr>
          <a:xfrm>
            <a:off x="285849" y="369195"/>
            <a:ext cx="72293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Links de interés</a:t>
            </a:r>
          </a:p>
        </p:txBody>
      </p:sp>
      <p:sp>
        <p:nvSpPr>
          <p:cNvPr id="29" name="CuadroTexto 28">
            <a:extLst>
              <a:ext uri="{FF2B5EF4-FFF2-40B4-BE49-F238E27FC236}">
                <a16:creationId xmlns:a16="http://schemas.microsoft.com/office/drawing/2014/main" id="{3BECAB9F-8D36-F484-C338-5101621865E8}"/>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grpSp>
        <p:nvGrpSpPr>
          <p:cNvPr id="53" name="Grupo 52">
            <a:extLst>
              <a:ext uri="{FF2B5EF4-FFF2-40B4-BE49-F238E27FC236}">
                <a16:creationId xmlns:a16="http://schemas.microsoft.com/office/drawing/2014/main" id="{7E723172-EE8E-8743-459F-AC2B728FD4C7}"/>
              </a:ext>
            </a:extLst>
          </p:cNvPr>
          <p:cNvGrpSpPr/>
          <p:nvPr/>
        </p:nvGrpSpPr>
        <p:grpSpPr>
          <a:xfrm>
            <a:off x="2359566" y="1285257"/>
            <a:ext cx="6993983" cy="4484562"/>
            <a:chOff x="2359566" y="1285257"/>
            <a:chExt cx="6993983" cy="4484562"/>
          </a:xfrm>
        </p:grpSpPr>
        <p:sp>
          <p:nvSpPr>
            <p:cNvPr id="37" name="Rectángulo 36">
              <a:extLst>
                <a:ext uri="{FF2B5EF4-FFF2-40B4-BE49-F238E27FC236}">
                  <a16:creationId xmlns:a16="http://schemas.microsoft.com/office/drawing/2014/main" id="{4D8F2B5C-87A6-DA66-969A-BFD89644E688}"/>
                </a:ext>
              </a:extLst>
            </p:cNvPr>
            <p:cNvSpPr/>
            <p:nvPr/>
          </p:nvSpPr>
          <p:spPr>
            <a:xfrm>
              <a:off x="2359566" y="1285257"/>
              <a:ext cx="6993983" cy="4484562"/>
            </a:xfrm>
            <a:prstGeom prst="rect">
              <a:avLst/>
            </a:prstGeom>
            <a:solidFill>
              <a:srgbClr val="000000">
                <a:alpha val="74902"/>
              </a:srgb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dirty="0"/>
            </a:p>
          </p:txBody>
        </p:sp>
        <p:grpSp>
          <p:nvGrpSpPr>
            <p:cNvPr id="28" name="Grupo 27">
              <a:extLst>
                <a:ext uri="{FF2B5EF4-FFF2-40B4-BE49-F238E27FC236}">
                  <a16:creationId xmlns:a16="http://schemas.microsoft.com/office/drawing/2014/main" id="{E9B9F00E-06BC-96A5-AFBF-1954148799E2}"/>
                </a:ext>
              </a:extLst>
            </p:cNvPr>
            <p:cNvGrpSpPr/>
            <p:nvPr/>
          </p:nvGrpSpPr>
          <p:grpSpPr>
            <a:xfrm>
              <a:off x="2388141" y="1819175"/>
              <a:ext cx="6965408" cy="3060833"/>
              <a:chOff x="2397667" y="1819175"/>
              <a:chExt cx="6965408" cy="3060833"/>
            </a:xfrm>
          </p:grpSpPr>
          <p:pic>
            <p:nvPicPr>
              <p:cNvPr id="17" name="Imagen 16">
                <a:hlinkClick r:id="rId4"/>
                <a:extLst>
                  <a:ext uri="{FF2B5EF4-FFF2-40B4-BE49-F238E27FC236}">
                    <a16:creationId xmlns:a16="http://schemas.microsoft.com/office/drawing/2014/main" id="{38CE6A4E-E619-D49C-8DB3-1CB13EB1A6CD}"/>
                  </a:ext>
                </a:extLst>
              </p:cNvPr>
              <p:cNvPicPr>
                <a:picLocks noChangeAspect="1"/>
              </p:cNvPicPr>
              <p:nvPr/>
            </p:nvPicPr>
            <p:blipFill rotWithShape="1">
              <a:blip r:embed="rId5"/>
              <a:srcRect r="1997"/>
              <a:stretch/>
            </p:blipFill>
            <p:spPr>
              <a:xfrm>
                <a:off x="2397667" y="1819175"/>
                <a:ext cx="6965408" cy="3060833"/>
              </a:xfrm>
              <a:prstGeom prst="rect">
                <a:avLst/>
              </a:prstGeom>
            </p:spPr>
          </p:pic>
          <p:sp>
            <p:nvSpPr>
              <p:cNvPr id="24" name="Rectángulo: esquinas redondeadas 23">
                <a:extLst>
                  <a:ext uri="{FF2B5EF4-FFF2-40B4-BE49-F238E27FC236}">
                    <a16:creationId xmlns:a16="http://schemas.microsoft.com/office/drawing/2014/main" id="{03046E9B-D624-B811-F354-F7F5E2FEEC9D}"/>
                  </a:ext>
                </a:extLst>
              </p:cNvPr>
              <p:cNvSpPr/>
              <p:nvPr/>
            </p:nvSpPr>
            <p:spPr>
              <a:xfrm>
                <a:off x="4744853" y="3205213"/>
                <a:ext cx="2055998" cy="275949"/>
              </a:xfrm>
              <a:prstGeom prst="roundRect">
                <a:avLst/>
              </a:prstGeom>
              <a:solidFill>
                <a:schemeClr val="accent1"/>
              </a:solid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AR"/>
              </a:p>
            </p:txBody>
          </p:sp>
          <p:sp>
            <p:nvSpPr>
              <p:cNvPr id="26" name="CuadroTexto 25">
                <a:hlinkClick r:id="rId4"/>
                <a:extLst>
                  <a:ext uri="{FF2B5EF4-FFF2-40B4-BE49-F238E27FC236}">
                    <a16:creationId xmlns:a16="http://schemas.microsoft.com/office/drawing/2014/main" id="{0E6833B4-0C88-6E2A-16BB-50EDD3470A17}"/>
                  </a:ext>
                </a:extLst>
              </p:cNvPr>
              <p:cNvSpPr txBox="1"/>
              <p:nvPr/>
            </p:nvSpPr>
            <p:spPr>
              <a:xfrm>
                <a:off x="4694534" y="3195588"/>
                <a:ext cx="2134892" cy="292388"/>
              </a:xfrm>
              <a:prstGeom prst="rect">
                <a:avLst/>
              </a:prstGeom>
              <a:noFill/>
            </p:spPr>
            <p:txBody>
              <a:bodyPr wrap="square" rtlCol="0">
                <a:spAutoFit/>
              </a:bodyPr>
              <a:lstStyle/>
              <a:p>
                <a:r>
                  <a:rPr lang="es-AR" sz="1300" u="sng" dirty="0">
                    <a:solidFill>
                      <a:schemeClr val="bg1"/>
                    </a:solidFill>
                    <a:latin typeface="Montserrat Medium" pitchFamily="2" charset="0"/>
                  </a:rPr>
                  <a:t>Disposición TGN 1/2019.</a:t>
                </a:r>
              </a:p>
            </p:txBody>
          </p:sp>
        </p:grpSp>
      </p:grpSp>
      <p:pic>
        <p:nvPicPr>
          <p:cNvPr id="33" name="Imagen 32">
            <a:extLst>
              <a:ext uri="{FF2B5EF4-FFF2-40B4-BE49-F238E27FC236}">
                <a16:creationId xmlns:a16="http://schemas.microsoft.com/office/drawing/2014/main" id="{74CEB93C-B6C1-9FE1-C97B-F6624E857D53}"/>
              </a:ext>
            </a:extLst>
          </p:cNvPr>
          <p:cNvPicPr>
            <a:picLocks noChangeAspect="1"/>
          </p:cNvPicPr>
          <p:nvPr/>
        </p:nvPicPr>
        <p:blipFill>
          <a:blip r:embed="rId6"/>
          <a:stretch>
            <a:fillRect/>
          </a:stretch>
        </p:blipFill>
        <p:spPr>
          <a:xfrm>
            <a:off x="1263316" y="1088181"/>
            <a:ext cx="9183587" cy="6040272"/>
          </a:xfrm>
          <a:prstGeom prst="rect">
            <a:avLst/>
          </a:prstGeom>
        </p:spPr>
      </p:pic>
      <p:pic>
        <p:nvPicPr>
          <p:cNvPr id="2" name="Imagen 1">
            <a:extLst>
              <a:ext uri="{FF2B5EF4-FFF2-40B4-BE49-F238E27FC236}">
                <a16:creationId xmlns:a16="http://schemas.microsoft.com/office/drawing/2014/main" id="{E9A7BB15-6CDF-7429-1E50-A9694F405F38}"/>
              </a:ext>
            </a:extLst>
          </p:cNvPr>
          <p:cNvPicPr>
            <a:picLocks noChangeAspect="1"/>
          </p:cNvPicPr>
          <p:nvPr/>
        </p:nvPicPr>
        <p:blipFill>
          <a:blip r:embed="rId7"/>
          <a:stretch>
            <a:fillRect/>
          </a:stretch>
        </p:blipFill>
        <p:spPr>
          <a:xfrm>
            <a:off x="140429" y="104242"/>
            <a:ext cx="245403" cy="257651"/>
          </a:xfrm>
          <a:prstGeom prst="rect">
            <a:avLst/>
          </a:prstGeom>
        </p:spPr>
      </p:pic>
    </p:spTree>
    <p:extLst>
      <p:ext uri="{BB962C8B-B14F-4D97-AF65-F5344CB8AC3E}">
        <p14:creationId xmlns:p14="http://schemas.microsoft.com/office/powerpoint/2010/main" val="359533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6C33C0C-E40D-5DD5-6525-527488A9E25D}"/>
              </a:ext>
            </a:extLst>
          </p:cNvPr>
          <p:cNvGrpSpPr/>
          <p:nvPr/>
        </p:nvGrpSpPr>
        <p:grpSpPr>
          <a:xfrm>
            <a:off x="1803767" y="-291877"/>
            <a:ext cx="11397883" cy="13368655"/>
            <a:chOff x="1904428" y="-1301214"/>
            <a:chExt cx="11093614" cy="14934125"/>
          </a:xfrm>
        </p:grpSpPr>
        <p:pic>
          <p:nvPicPr>
            <p:cNvPr id="8" name="Imagen 7">
              <a:extLst>
                <a:ext uri="{FF2B5EF4-FFF2-40B4-BE49-F238E27FC236}">
                  <a16:creationId xmlns:a16="http://schemas.microsoft.com/office/drawing/2014/main" id="{42586B58-5556-4C7F-113B-EF4E2900D250}"/>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pic>
          <p:nvPicPr>
            <p:cNvPr id="6" name="Imagen 5">
              <a:extLst>
                <a:ext uri="{FF2B5EF4-FFF2-40B4-BE49-F238E27FC236}">
                  <a16:creationId xmlns:a16="http://schemas.microsoft.com/office/drawing/2014/main" id="{1FCF40AE-563E-87FF-8E71-8CB9B638FEA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7" name="Imagen 6">
              <a:extLst>
                <a:ext uri="{FF2B5EF4-FFF2-40B4-BE49-F238E27FC236}">
                  <a16:creationId xmlns:a16="http://schemas.microsoft.com/office/drawing/2014/main" id="{EE75F61D-4E66-0313-C752-31ACBF28A350}"/>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grpSp>
      <p:sp>
        <p:nvSpPr>
          <p:cNvPr id="9" name="CuadroTexto 8">
            <a:extLst>
              <a:ext uri="{FF2B5EF4-FFF2-40B4-BE49-F238E27FC236}">
                <a16:creationId xmlns:a16="http://schemas.microsoft.com/office/drawing/2014/main" id="{5D722957-0190-13C0-4998-EE0ADF4FBCAE}"/>
              </a:ext>
            </a:extLst>
          </p:cNvPr>
          <p:cNvSpPr txBox="1"/>
          <p:nvPr/>
        </p:nvSpPr>
        <p:spPr>
          <a:xfrm>
            <a:off x="285849" y="369195"/>
            <a:ext cx="72293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Links de interés</a:t>
            </a:r>
          </a:p>
        </p:txBody>
      </p:sp>
      <p:sp>
        <p:nvSpPr>
          <p:cNvPr id="29" name="CuadroTexto 28">
            <a:extLst>
              <a:ext uri="{FF2B5EF4-FFF2-40B4-BE49-F238E27FC236}">
                <a16:creationId xmlns:a16="http://schemas.microsoft.com/office/drawing/2014/main" id="{3BECAB9F-8D36-F484-C338-5101621865E8}"/>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40" name="Rectángulo 39">
            <a:extLst>
              <a:ext uri="{FF2B5EF4-FFF2-40B4-BE49-F238E27FC236}">
                <a16:creationId xmlns:a16="http://schemas.microsoft.com/office/drawing/2014/main" id="{1322B0BE-ABBA-87BF-2BD0-0B3E06D4A8F0}"/>
              </a:ext>
            </a:extLst>
          </p:cNvPr>
          <p:cNvSpPr/>
          <p:nvPr/>
        </p:nvSpPr>
        <p:spPr>
          <a:xfrm>
            <a:off x="2369092" y="1285257"/>
            <a:ext cx="6993983" cy="44845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1" name="Imagen 40">
            <a:extLst>
              <a:ext uri="{FF2B5EF4-FFF2-40B4-BE49-F238E27FC236}">
                <a16:creationId xmlns:a16="http://schemas.microsoft.com/office/drawing/2014/main" id="{34AC67DD-91CB-E466-A417-C67155299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206" y="2246569"/>
            <a:ext cx="2302404" cy="2302404"/>
          </a:xfrm>
          <a:prstGeom prst="rect">
            <a:avLst/>
          </a:prstGeom>
        </p:spPr>
      </p:pic>
      <p:sp>
        <p:nvSpPr>
          <p:cNvPr id="42" name="CuadroTexto 41">
            <a:extLst>
              <a:ext uri="{FF2B5EF4-FFF2-40B4-BE49-F238E27FC236}">
                <a16:creationId xmlns:a16="http://schemas.microsoft.com/office/drawing/2014/main" id="{3DC61E9F-A680-288C-2A98-39380A44C904}"/>
              </a:ext>
            </a:extLst>
          </p:cNvPr>
          <p:cNvSpPr txBox="1"/>
          <p:nvPr/>
        </p:nvSpPr>
        <p:spPr>
          <a:xfrm>
            <a:off x="2773858" y="1836894"/>
            <a:ext cx="1750517" cy="369332"/>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es-ES" sz="1800" dirty="0">
                <a:solidFill>
                  <a:schemeClr val="bg1"/>
                </a:solidFill>
              </a:rPr>
              <a:t>MÁS INFO EN</a:t>
            </a:r>
          </a:p>
        </p:txBody>
      </p:sp>
      <p:sp>
        <p:nvSpPr>
          <p:cNvPr id="45" name="CuadroTexto 44">
            <a:extLst>
              <a:ext uri="{FF2B5EF4-FFF2-40B4-BE49-F238E27FC236}">
                <a16:creationId xmlns:a16="http://schemas.microsoft.com/office/drawing/2014/main" id="{A311BE0C-C368-9367-B956-DB5007219012}"/>
              </a:ext>
            </a:extLst>
          </p:cNvPr>
          <p:cNvSpPr txBox="1"/>
          <p:nvPr/>
        </p:nvSpPr>
        <p:spPr>
          <a:xfrm>
            <a:off x="3089109" y="3612769"/>
            <a:ext cx="1750517" cy="646331"/>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es-ES" sz="1800" dirty="0">
                <a:solidFill>
                  <a:schemeClr val="bg1"/>
                </a:solidFill>
              </a:rPr>
              <a:t>Cliquear para acceder</a:t>
            </a:r>
          </a:p>
        </p:txBody>
      </p:sp>
      <p:pic>
        <p:nvPicPr>
          <p:cNvPr id="46" name="Imagen 45">
            <a:extLst>
              <a:ext uri="{FF2B5EF4-FFF2-40B4-BE49-F238E27FC236}">
                <a16:creationId xmlns:a16="http://schemas.microsoft.com/office/drawing/2014/main" id="{BD66B87F-597F-FEE0-BBC0-5B6825E9C5E9}"/>
              </a:ext>
            </a:extLst>
          </p:cNvPr>
          <p:cNvPicPr>
            <a:picLocks noChangeAspect="1"/>
          </p:cNvPicPr>
          <p:nvPr/>
        </p:nvPicPr>
        <p:blipFill>
          <a:blip r:embed="rId4"/>
          <a:stretch>
            <a:fillRect/>
          </a:stretch>
        </p:blipFill>
        <p:spPr>
          <a:xfrm rot="800024">
            <a:off x="4572317" y="3159993"/>
            <a:ext cx="761367" cy="601755"/>
          </a:xfrm>
          <a:prstGeom prst="rect">
            <a:avLst/>
          </a:prstGeom>
        </p:spPr>
      </p:pic>
      <p:pic>
        <p:nvPicPr>
          <p:cNvPr id="51" name="Imagen 50">
            <a:extLst>
              <a:ext uri="{FF2B5EF4-FFF2-40B4-BE49-F238E27FC236}">
                <a16:creationId xmlns:a16="http://schemas.microsoft.com/office/drawing/2014/main" id="{75A9BC85-7C99-22AD-22BE-9310CC11AE0E}"/>
              </a:ext>
            </a:extLst>
          </p:cNvPr>
          <p:cNvPicPr>
            <a:picLocks noChangeAspect="1"/>
          </p:cNvPicPr>
          <p:nvPr/>
        </p:nvPicPr>
        <p:blipFill>
          <a:blip r:embed="rId5"/>
          <a:stretch>
            <a:fillRect/>
          </a:stretch>
        </p:blipFill>
        <p:spPr>
          <a:xfrm rot="1072631">
            <a:off x="6016548" y="4609879"/>
            <a:ext cx="896863" cy="1555163"/>
          </a:xfrm>
          <a:prstGeom prst="rect">
            <a:avLst/>
          </a:prstGeom>
        </p:spPr>
      </p:pic>
      <p:sp>
        <p:nvSpPr>
          <p:cNvPr id="47" name="CuadroTexto 46">
            <a:extLst>
              <a:ext uri="{FF2B5EF4-FFF2-40B4-BE49-F238E27FC236}">
                <a16:creationId xmlns:a16="http://schemas.microsoft.com/office/drawing/2014/main" id="{5C3F4868-8EFA-F1E8-A49A-C81737B02926}"/>
              </a:ext>
            </a:extLst>
          </p:cNvPr>
          <p:cNvSpPr txBox="1"/>
          <p:nvPr/>
        </p:nvSpPr>
        <p:spPr>
          <a:xfrm>
            <a:off x="4568359" y="4385575"/>
            <a:ext cx="2198038" cy="646331"/>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es-ES" sz="1800" dirty="0">
                <a:solidFill>
                  <a:schemeClr val="bg1"/>
                </a:solidFill>
              </a:rPr>
              <a:t>O acceder desde el celular</a:t>
            </a:r>
          </a:p>
        </p:txBody>
      </p:sp>
      <p:pic>
        <p:nvPicPr>
          <p:cNvPr id="33" name="Imagen 32">
            <a:extLst>
              <a:ext uri="{FF2B5EF4-FFF2-40B4-BE49-F238E27FC236}">
                <a16:creationId xmlns:a16="http://schemas.microsoft.com/office/drawing/2014/main" id="{74CEB93C-B6C1-9FE1-C97B-F6624E857D53}"/>
              </a:ext>
            </a:extLst>
          </p:cNvPr>
          <p:cNvPicPr>
            <a:picLocks noChangeAspect="1"/>
          </p:cNvPicPr>
          <p:nvPr/>
        </p:nvPicPr>
        <p:blipFill>
          <a:blip r:embed="rId6"/>
          <a:stretch>
            <a:fillRect/>
          </a:stretch>
        </p:blipFill>
        <p:spPr>
          <a:xfrm>
            <a:off x="1263316" y="1088181"/>
            <a:ext cx="9183587" cy="6040272"/>
          </a:xfrm>
          <a:prstGeom prst="rect">
            <a:avLst/>
          </a:prstGeom>
        </p:spPr>
      </p:pic>
      <p:sp>
        <p:nvSpPr>
          <p:cNvPr id="3" name="CuadroTexto 2">
            <a:hlinkClick r:id="rId7"/>
            <a:extLst>
              <a:ext uri="{FF2B5EF4-FFF2-40B4-BE49-F238E27FC236}">
                <a16:creationId xmlns:a16="http://schemas.microsoft.com/office/drawing/2014/main" id="{90AE7933-5ED8-CAEF-1231-6A4CD5F91EFC}"/>
              </a:ext>
            </a:extLst>
          </p:cNvPr>
          <p:cNvSpPr txBox="1"/>
          <p:nvPr/>
        </p:nvSpPr>
        <p:spPr>
          <a:xfrm>
            <a:off x="2773858" y="2247278"/>
            <a:ext cx="38639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ts val="2400"/>
              </a:lnSpc>
              <a:buFont typeface="Courier New" panose="02070309020205020404" pitchFamily="49" charset="0"/>
              <a:buNone/>
              <a:defRPr sz="16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ct val="100000"/>
              </a:lnSpc>
            </a:pPr>
            <a:r>
              <a:rPr lang="es-AR" sz="1800" u="sng" dirty="0">
                <a:solidFill>
                  <a:schemeClr val="bg1"/>
                </a:solidFill>
                <a:hlinkClick r:id="rId8">
                  <a:extLst>
                    <a:ext uri="{A12FA001-AC4F-418D-AE19-62706E023703}">
                      <ahyp:hlinkClr xmlns:ahyp="http://schemas.microsoft.com/office/drawing/2018/hyperlinkcolor" val="tx"/>
                    </a:ext>
                  </a:extLst>
                </a:hlinkClick>
              </a:rPr>
              <a:t>https://www.argentina.gob.ar/</a:t>
            </a:r>
            <a:endParaRPr lang="es-AR" sz="1800" u="sng" dirty="0">
              <a:solidFill>
                <a:schemeClr val="bg1"/>
              </a:solidFill>
            </a:endParaRPr>
          </a:p>
          <a:p>
            <a:pPr>
              <a:lnSpc>
                <a:spcPct val="100000"/>
              </a:lnSpc>
            </a:pPr>
            <a:r>
              <a:rPr lang="es-AR" sz="1800" u="sng" dirty="0" err="1">
                <a:solidFill>
                  <a:schemeClr val="bg1"/>
                </a:solidFill>
              </a:rPr>
              <a:t>economia</a:t>
            </a:r>
            <a:r>
              <a:rPr lang="es-AR" sz="1800" u="sng" dirty="0">
                <a:solidFill>
                  <a:schemeClr val="bg1"/>
                </a:solidFill>
              </a:rPr>
              <a:t>/tesoreria-general-de-la-nacion/soporte/programacion-financiera</a:t>
            </a:r>
          </a:p>
        </p:txBody>
      </p:sp>
      <p:pic>
        <p:nvPicPr>
          <p:cNvPr id="2" name="Imagen 1">
            <a:extLst>
              <a:ext uri="{FF2B5EF4-FFF2-40B4-BE49-F238E27FC236}">
                <a16:creationId xmlns:a16="http://schemas.microsoft.com/office/drawing/2014/main" id="{EE4AB0F8-546F-0E16-8FED-460142643E1A}"/>
              </a:ext>
            </a:extLst>
          </p:cNvPr>
          <p:cNvPicPr>
            <a:picLocks noChangeAspect="1"/>
          </p:cNvPicPr>
          <p:nvPr/>
        </p:nvPicPr>
        <p:blipFill>
          <a:blip r:embed="rId9"/>
          <a:stretch>
            <a:fillRect/>
          </a:stretch>
        </p:blipFill>
        <p:spPr>
          <a:xfrm>
            <a:off x="140429" y="104242"/>
            <a:ext cx="245403" cy="257651"/>
          </a:xfrm>
          <a:prstGeom prst="rect">
            <a:avLst/>
          </a:prstGeom>
        </p:spPr>
      </p:pic>
    </p:spTree>
    <p:extLst>
      <p:ext uri="{BB962C8B-B14F-4D97-AF65-F5344CB8AC3E}">
        <p14:creationId xmlns:p14="http://schemas.microsoft.com/office/powerpoint/2010/main" val="39570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upo 115">
            <a:extLst>
              <a:ext uri="{FF2B5EF4-FFF2-40B4-BE49-F238E27FC236}">
                <a16:creationId xmlns:a16="http://schemas.microsoft.com/office/drawing/2014/main" id="{AD7F38B8-31CC-0B53-305B-F3CCCBC7DFE6}"/>
              </a:ext>
            </a:extLst>
          </p:cNvPr>
          <p:cNvGrpSpPr/>
          <p:nvPr/>
        </p:nvGrpSpPr>
        <p:grpSpPr>
          <a:xfrm>
            <a:off x="-745487" y="2258315"/>
            <a:ext cx="3090889" cy="3373181"/>
            <a:chOff x="-745487" y="2258315"/>
            <a:chExt cx="3090889" cy="3373181"/>
          </a:xfrm>
        </p:grpSpPr>
        <p:grpSp>
          <p:nvGrpSpPr>
            <p:cNvPr id="114" name="Grupo 113">
              <a:extLst>
                <a:ext uri="{FF2B5EF4-FFF2-40B4-BE49-F238E27FC236}">
                  <a16:creationId xmlns:a16="http://schemas.microsoft.com/office/drawing/2014/main" id="{7231DB1F-16FB-2734-3737-F11E0BC16072}"/>
                </a:ext>
              </a:extLst>
            </p:cNvPr>
            <p:cNvGrpSpPr/>
            <p:nvPr/>
          </p:nvGrpSpPr>
          <p:grpSpPr>
            <a:xfrm>
              <a:off x="227840" y="4821026"/>
              <a:ext cx="1358104" cy="810470"/>
              <a:chOff x="227840" y="4821026"/>
              <a:chExt cx="1358104" cy="810470"/>
            </a:xfrm>
          </p:grpSpPr>
          <p:sp>
            <p:nvSpPr>
              <p:cNvPr id="97" name="Rectángulo: esquinas redondeadas 96">
                <a:extLst>
                  <a:ext uri="{FF2B5EF4-FFF2-40B4-BE49-F238E27FC236}">
                    <a16:creationId xmlns:a16="http://schemas.microsoft.com/office/drawing/2014/main" id="{C4C64A32-843C-DB0D-B492-976182AB3051}"/>
                  </a:ext>
                </a:extLst>
              </p:cNvPr>
              <p:cNvSpPr/>
              <p:nvPr/>
            </p:nvSpPr>
            <p:spPr>
              <a:xfrm>
                <a:off x="227840" y="4821026"/>
                <a:ext cx="1358103" cy="81047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2" name="CuadroTexto 21">
                <a:extLst>
                  <a:ext uri="{FF2B5EF4-FFF2-40B4-BE49-F238E27FC236}">
                    <a16:creationId xmlns:a16="http://schemas.microsoft.com/office/drawing/2014/main" id="{7197A9D6-7DE7-ED0D-0ABB-BBCBF2CE116F}"/>
                  </a:ext>
                </a:extLst>
              </p:cNvPr>
              <p:cNvSpPr txBox="1"/>
              <p:nvPr/>
            </p:nvSpPr>
            <p:spPr>
              <a:xfrm>
                <a:off x="282386" y="4994215"/>
                <a:ext cx="1303558" cy="605294"/>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ts val="2000"/>
                  </a:lnSpc>
                </a:pPr>
                <a:r>
                  <a:rPr lang="es-AR" sz="3200" dirty="0">
                    <a:solidFill>
                      <a:srgbClr val="008273"/>
                    </a:solidFill>
                  </a:rPr>
                  <a:t>106</a:t>
                </a:r>
              </a:p>
              <a:p>
                <a:pPr>
                  <a:lnSpc>
                    <a:spcPts val="2000"/>
                  </a:lnSpc>
                </a:pPr>
                <a:r>
                  <a:rPr lang="es-AR" sz="1600" dirty="0">
                    <a:solidFill>
                      <a:srgbClr val="008273"/>
                    </a:solidFill>
                  </a:rPr>
                  <a:t>Organismos</a:t>
                </a:r>
              </a:p>
            </p:txBody>
          </p:sp>
        </p:grpSp>
        <p:grpSp>
          <p:nvGrpSpPr>
            <p:cNvPr id="115" name="Grupo 114">
              <a:extLst>
                <a:ext uri="{FF2B5EF4-FFF2-40B4-BE49-F238E27FC236}">
                  <a16:creationId xmlns:a16="http://schemas.microsoft.com/office/drawing/2014/main" id="{25C9FD0B-4DA7-0063-8049-F0DE5387EECE}"/>
                </a:ext>
              </a:extLst>
            </p:cNvPr>
            <p:cNvGrpSpPr/>
            <p:nvPr/>
          </p:nvGrpSpPr>
          <p:grpSpPr>
            <a:xfrm>
              <a:off x="-745487" y="2987800"/>
              <a:ext cx="3074209" cy="1824837"/>
              <a:chOff x="-745487" y="2987800"/>
              <a:chExt cx="3074209" cy="1824837"/>
            </a:xfrm>
          </p:grpSpPr>
          <p:sp>
            <p:nvSpPr>
              <p:cNvPr id="80" name="Elipse 79">
                <a:extLst>
                  <a:ext uri="{FF2B5EF4-FFF2-40B4-BE49-F238E27FC236}">
                    <a16:creationId xmlns:a16="http://schemas.microsoft.com/office/drawing/2014/main" id="{ADC5B932-4B1B-7B7F-1BBF-1486B6D000E1}"/>
                  </a:ext>
                </a:extLst>
              </p:cNvPr>
              <p:cNvSpPr/>
              <p:nvPr/>
            </p:nvSpPr>
            <p:spPr>
              <a:xfrm>
                <a:off x="-745487" y="2987800"/>
                <a:ext cx="3074209" cy="1516737"/>
              </a:xfrm>
              <a:prstGeom prst="ellipse">
                <a:avLst/>
              </a:prstGeom>
              <a:solidFill>
                <a:srgbClr val="E0EAF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AR"/>
              </a:p>
            </p:txBody>
          </p:sp>
          <p:cxnSp>
            <p:nvCxnSpPr>
              <p:cNvPr id="99" name="Conector recto de flecha 98">
                <a:extLst>
                  <a:ext uri="{FF2B5EF4-FFF2-40B4-BE49-F238E27FC236}">
                    <a16:creationId xmlns:a16="http://schemas.microsoft.com/office/drawing/2014/main" id="{80A96091-E5AD-9DAC-7C8C-AD68E3676A52}"/>
                  </a:ext>
                </a:extLst>
              </p:cNvPr>
              <p:cNvCxnSpPr/>
              <p:nvPr/>
            </p:nvCxnSpPr>
            <p:spPr>
              <a:xfrm>
                <a:off x="437518" y="4439111"/>
                <a:ext cx="0" cy="373526"/>
              </a:xfrm>
              <a:prstGeom prst="straightConnector1">
                <a:avLst/>
              </a:prstGeom>
              <a:ln w="38100">
                <a:solidFill>
                  <a:srgbClr val="E0EAF5"/>
                </a:solidFill>
                <a:tailEnd type="oval"/>
              </a:ln>
            </p:spPr>
            <p:style>
              <a:lnRef idx="1">
                <a:schemeClr val="accent1"/>
              </a:lnRef>
              <a:fillRef idx="0">
                <a:schemeClr val="accent1"/>
              </a:fillRef>
              <a:effectRef idx="0">
                <a:schemeClr val="accent1"/>
              </a:effectRef>
              <a:fontRef idx="minor">
                <a:schemeClr val="tx1"/>
              </a:fontRef>
            </p:style>
          </p:cxnSp>
        </p:grpSp>
        <p:grpSp>
          <p:nvGrpSpPr>
            <p:cNvPr id="111" name="Grupo 110">
              <a:extLst>
                <a:ext uri="{FF2B5EF4-FFF2-40B4-BE49-F238E27FC236}">
                  <a16:creationId xmlns:a16="http://schemas.microsoft.com/office/drawing/2014/main" id="{85FA7F16-B515-126F-79C6-6FB1952EEBBC}"/>
                </a:ext>
              </a:extLst>
            </p:cNvPr>
            <p:cNvGrpSpPr/>
            <p:nvPr/>
          </p:nvGrpSpPr>
          <p:grpSpPr>
            <a:xfrm>
              <a:off x="64060" y="2258315"/>
              <a:ext cx="1314817" cy="1118868"/>
              <a:chOff x="64060" y="2258315"/>
              <a:chExt cx="1314817" cy="1118868"/>
            </a:xfrm>
          </p:grpSpPr>
          <p:pic>
            <p:nvPicPr>
              <p:cNvPr id="1030" name="Picture 6" descr="Office building - Free buildings icons">
                <a:extLst>
                  <a:ext uri="{FF2B5EF4-FFF2-40B4-BE49-F238E27FC236}">
                    <a16:creationId xmlns:a16="http://schemas.microsoft.com/office/drawing/2014/main" id="{6B031701-AD9A-83F4-1C12-C3273DF42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4" y="2301200"/>
                <a:ext cx="1075983" cy="1075983"/>
              </a:xfrm>
              <a:prstGeom prst="rect">
                <a:avLst/>
              </a:prstGeom>
              <a:noFill/>
              <a:extLst>
                <a:ext uri="{909E8E84-426E-40DD-AFC4-6F175D3DCCD1}">
                  <a14:hiddenFill xmlns:a14="http://schemas.microsoft.com/office/drawing/2010/main">
                    <a:solidFill>
                      <a:srgbClr val="FFFFFF"/>
                    </a:solidFill>
                  </a14:hiddenFill>
                </a:ext>
              </a:extLst>
            </p:spPr>
          </p:pic>
          <p:sp>
            <p:nvSpPr>
              <p:cNvPr id="93" name="CuadroTexto 92">
                <a:extLst>
                  <a:ext uri="{FF2B5EF4-FFF2-40B4-BE49-F238E27FC236}">
                    <a16:creationId xmlns:a16="http://schemas.microsoft.com/office/drawing/2014/main" id="{D3046C9B-7B21-35D9-4E06-51455834D8FF}"/>
                  </a:ext>
                </a:extLst>
              </p:cNvPr>
              <p:cNvSpPr txBox="1"/>
              <p:nvPr/>
            </p:nvSpPr>
            <p:spPr>
              <a:xfrm>
                <a:off x="64060" y="2258315"/>
                <a:ext cx="619270" cy="338554"/>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dirty="0">
                    <a:solidFill>
                      <a:srgbClr val="0070C0"/>
                    </a:solidFill>
                    <a:latin typeface="Encode Sans ExtraBold" pitchFamily="2" charset="0"/>
                  </a:rPr>
                  <a:t>SAF</a:t>
                </a:r>
              </a:p>
            </p:txBody>
          </p:sp>
        </p:grpSp>
        <p:grpSp>
          <p:nvGrpSpPr>
            <p:cNvPr id="112" name="Grupo 111">
              <a:extLst>
                <a:ext uri="{FF2B5EF4-FFF2-40B4-BE49-F238E27FC236}">
                  <a16:creationId xmlns:a16="http://schemas.microsoft.com/office/drawing/2014/main" id="{71CF2D61-B030-5704-1445-46F1313D7913}"/>
                </a:ext>
              </a:extLst>
            </p:cNvPr>
            <p:cNvGrpSpPr/>
            <p:nvPr/>
          </p:nvGrpSpPr>
          <p:grpSpPr>
            <a:xfrm>
              <a:off x="1477756" y="2907828"/>
              <a:ext cx="867646" cy="1144204"/>
              <a:chOff x="1477756" y="2907828"/>
              <a:chExt cx="867646" cy="1144204"/>
            </a:xfrm>
          </p:grpSpPr>
          <p:pic>
            <p:nvPicPr>
              <p:cNvPr id="1036" name="Picture 12" descr="Office building - Free buildings icons">
                <a:extLst>
                  <a:ext uri="{FF2B5EF4-FFF2-40B4-BE49-F238E27FC236}">
                    <a16:creationId xmlns:a16="http://schemas.microsoft.com/office/drawing/2014/main" id="{9178ACC9-8E72-9DA1-435C-075330649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756" y="3184386"/>
                <a:ext cx="867646" cy="867646"/>
              </a:xfrm>
              <a:prstGeom prst="rect">
                <a:avLst/>
              </a:prstGeom>
              <a:noFill/>
              <a:extLst>
                <a:ext uri="{909E8E84-426E-40DD-AFC4-6F175D3DCCD1}">
                  <a14:hiddenFill xmlns:a14="http://schemas.microsoft.com/office/drawing/2010/main">
                    <a:solidFill>
                      <a:srgbClr val="FFFFFF"/>
                    </a:solidFill>
                  </a14:hiddenFill>
                </a:ext>
              </a:extLst>
            </p:spPr>
          </p:pic>
          <p:sp>
            <p:nvSpPr>
              <p:cNvPr id="95" name="CuadroTexto 94">
                <a:extLst>
                  <a:ext uri="{FF2B5EF4-FFF2-40B4-BE49-F238E27FC236}">
                    <a16:creationId xmlns:a16="http://schemas.microsoft.com/office/drawing/2014/main" id="{8FEAE7AF-8A8B-DE5D-6074-190340AC6B6F}"/>
                  </a:ext>
                </a:extLst>
              </p:cNvPr>
              <p:cNvSpPr txBox="1"/>
              <p:nvPr/>
            </p:nvSpPr>
            <p:spPr>
              <a:xfrm>
                <a:off x="1500472" y="2907828"/>
                <a:ext cx="619270" cy="338554"/>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dirty="0">
                    <a:solidFill>
                      <a:srgbClr val="0070C0"/>
                    </a:solidFill>
                    <a:latin typeface="Encode Sans ExtraBold" pitchFamily="2" charset="0"/>
                  </a:rPr>
                  <a:t>SAF</a:t>
                </a:r>
              </a:p>
            </p:txBody>
          </p:sp>
        </p:grpSp>
        <p:grpSp>
          <p:nvGrpSpPr>
            <p:cNvPr id="113" name="Grupo 112">
              <a:extLst>
                <a:ext uri="{FF2B5EF4-FFF2-40B4-BE49-F238E27FC236}">
                  <a16:creationId xmlns:a16="http://schemas.microsoft.com/office/drawing/2014/main" id="{4449AF8F-FAD1-7120-C3D9-B844390A9611}"/>
                </a:ext>
              </a:extLst>
            </p:cNvPr>
            <p:cNvGrpSpPr/>
            <p:nvPr/>
          </p:nvGrpSpPr>
          <p:grpSpPr>
            <a:xfrm>
              <a:off x="193936" y="3364647"/>
              <a:ext cx="1081712" cy="1057109"/>
              <a:chOff x="193936" y="3364647"/>
              <a:chExt cx="1081712" cy="1057109"/>
            </a:xfrm>
          </p:grpSpPr>
          <p:pic>
            <p:nvPicPr>
              <p:cNvPr id="1032" name="Picture 8" descr="Company - Free buildings icons">
                <a:extLst>
                  <a:ext uri="{FF2B5EF4-FFF2-40B4-BE49-F238E27FC236}">
                    <a16:creationId xmlns:a16="http://schemas.microsoft.com/office/drawing/2014/main" id="{A6756AA9-5626-6F13-B091-9D7AFAE03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36" y="3534615"/>
                <a:ext cx="887141" cy="887141"/>
              </a:xfrm>
              <a:prstGeom prst="rect">
                <a:avLst/>
              </a:prstGeom>
              <a:noFill/>
              <a:extLst>
                <a:ext uri="{909E8E84-426E-40DD-AFC4-6F175D3DCCD1}">
                  <a14:hiddenFill xmlns:a14="http://schemas.microsoft.com/office/drawing/2010/main">
                    <a:solidFill>
                      <a:srgbClr val="FFFFFF"/>
                    </a:solidFill>
                  </a14:hiddenFill>
                </a:ext>
              </a:extLst>
            </p:spPr>
          </p:pic>
          <p:sp>
            <p:nvSpPr>
              <p:cNvPr id="96" name="CuadroTexto 95">
                <a:extLst>
                  <a:ext uri="{FF2B5EF4-FFF2-40B4-BE49-F238E27FC236}">
                    <a16:creationId xmlns:a16="http://schemas.microsoft.com/office/drawing/2014/main" id="{B66141BF-9066-F5A7-80AE-A976F2D0EC77}"/>
                  </a:ext>
                </a:extLst>
              </p:cNvPr>
              <p:cNvSpPr txBox="1"/>
              <p:nvPr/>
            </p:nvSpPr>
            <p:spPr>
              <a:xfrm>
                <a:off x="656378" y="3364647"/>
                <a:ext cx="619270" cy="338554"/>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dirty="0">
                    <a:solidFill>
                      <a:srgbClr val="0070C0"/>
                    </a:solidFill>
                    <a:latin typeface="Encode Sans ExtraBold" pitchFamily="2" charset="0"/>
                  </a:rPr>
                  <a:t>SAF</a:t>
                </a:r>
              </a:p>
            </p:txBody>
          </p:sp>
        </p:grpSp>
      </p:grpSp>
      <p:sp>
        <p:nvSpPr>
          <p:cNvPr id="2" name="CuadroTexto 1">
            <a:extLst>
              <a:ext uri="{FF2B5EF4-FFF2-40B4-BE49-F238E27FC236}">
                <a16:creationId xmlns:a16="http://schemas.microsoft.com/office/drawing/2014/main" id="{5AC0F154-E6B1-993B-6493-87B30A0E059D}"/>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15" name="CuadroTexto 14">
            <a:extLst>
              <a:ext uri="{FF2B5EF4-FFF2-40B4-BE49-F238E27FC236}">
                <a16:creationId xmlns:a16="http://schemas.microsoft.com/office/drawing/2014/main" id="{958CBEE7-DF32-7ECB-4A6A-C160D50E8B1F}"/>
              </a:ext>
            </a:extLst>
          </p:cNvPr>
          <p:cNvSpPr txBox="1"/>
          <p:nvPr/>
        </p:nvSpPr>
        <p:spPr>
          <a:xfrm>
            <a:off x="285849" y="369195"/>
            <a:ext cx="116489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Techos de Caja Mensuales Jurisdiccionales | Proceso</a:t>
            </a:r>
          </a:p>
        </p:txBody>
      </p:sp>
      <p:grpSp>
        <p:nvGrpSpPr>
          <p:cNvPr id="1029" name="Grupo 1028">
            <a:extLst>
              <a:ext uri="{FF2B5EF4-FFF2-40B4-BE49-F238E27FC236}">
                <a16:creationId xmlns:a16="http://schemas.microsoft.com/office/drawing/2014/main" id="{E4EB0749-3D1A-4042-0947-15D71F3460DF}"/>
              </a:ext>
            </a:extLst>
          </p:cNvPr>
          <p:cNvGrpSpPr/>
          <p:nvPr/>
        </p:nvGrpSpPr>
        <p:grpSpPr>
          <a:xfrm>
            <a:off x="6643370" y="3824242"/>
            <a:ext cx="3699806" cy="884872"/>
            <a:chOff x="6643370" y="3824242"/>
            <a:chExt cx="3699806" cy="884872"/>
          </a:xfrm>
        </p:grpSpPr>
        <p:pic>
          <p:nvPicPr>
            <p:cNvPr id="1027" name="object 10">
              <a:extLst>
                <a:ext uri="{FF2B5EF4-FFF2-40B4-BE49-F238E27FC236}">
                  <a16:creationId xmlns:a16="http://schemas.microsoft.com/office/drawing/2014/main" id="{FDBBDC60-9836-8379-2691-AD31D9190982}"/>
                </a:ext>
              </a:extLst>
            </p:cNvPr>
            <p:cNvPicPr/>
            <p:nvPr/>
          </p:nvPicPr>
          <p:blipFill>
            <a:blip r:embed="rId6" cstate="print"/>
            <a:stretch>
              <a:fillRect/>
            </a:stretch>
          </p:blipFill>
          <p:spPr>
            <a:xfrm rot="10800000">
              <a:off x="9137847" y="4052032"/>
              <a:ext cx="1205329" cy="306076"/>
            </a:xfrm>
            <a:prstGeom prst="rect">
              <a:avLst/>
            </a:prstGeom>
          </p:spPr>
        </p:pic>
        <p:pic>
          <p:nvPicPr>
            <p:cNvPr id="50" name="object 10">
              <a:extLst>
                <a:ext uri="{FF2B5EF4-FFF2-40B4-BE49-F238E27FC236}">
                  <a16:creationId xmlns:a16="http://schemas.microsoft.com/office/drawing/2014/main" id="{2631C517-3FBF-9D1E-3099-72B8C56FA0F9}"/>
                </a:ext>
              </a:extLst>
            </p:cNvPr>
            <p:cNvPicPr/>
            <p:nvPr/>
          </p:nvPicPr>
          <p:blipFill>
            <a:blip r:embed="rId6" cstate="print"/>
            <a:stretch>
              <a:fillRect/>
            </a:stretch>
          </p:blipFill>
          <p:spPr>
            <a:xfrm rot="10800000">
              <a:off x="6643370" y="4097623"/>
              <a:ext cx="1205329" cy="306076"/>
            </a:xfrm>
            <a:prstGeom prst="rect">
              <a:avLst/>
            </a:prstGeom>
          </p:spPr>
        </p:pic>
        <p:grpSp>
          <p:nvGrpSpPr>
            <p:cNvPr id="1025" name="Grupo 1024">
              <a:extLst>
                <a:ext uri="{FF2B5EF4-FFF2-40B4-BE49-F238E27FC236}">
                  <a16:creationId xmlns:a16="http://schemas.microsoft.com/office/drawing/2014/main" id="{C4579429-97D8-5F67-8CF9-5B3F55A4EFFE}"/>
                </a:ext>
              </a:extLst>
            </p:cNvPr>
            <p:cNvGrpSpPr/>
            <p:nvPr/>
          </p:nvGrpSpPr>
          <p:grpSpPr>
            <a:xfrm>
              <a:off x="7462858" y="3824242"/>
              <a:ext cx="1641235" cy="884872"/>
              <a:chOff x="7750102" y="3747425"/>
              <a:chExt cx="1641235" cy="884872"/>
            </a:xfrm>
          </p:grpSpPr>
          <p:sp>
            <p:nvSpPr>
              <p:cNvPr id="58" name="Rectángulo redondeado 26">
                <a:extLst>
                  <a:ext uri="{FF2B5EF4-FFF2-40B4-BE49-F238E27FC236}">
                    <a16:creationId xmlns:a16="http://schemas.microsoft.com/office/drawing/2014/main" id="{57E21FEE-78D4-5C80-48B8-818C3B45928B}"/>
                  </a:ext>
                </a:extLst>
              </p:cNvPr>
              <p:cNvSpPr/>
              <p:nvPr/>
            </p:nvSpPr>
            <p:spPr>
              <a:xfrm>
                <a:off x="7750102" y="3747425"/>
                <a:ext cx="1627161" cy="884872"/>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9" name="CuadroTexto 58">
                <a:extLst>
                  <a:ext uri="{FF2B5EF4-FFF2-40B4-BE49-F238E27FC236}">
                    <a16:creationId xmlns:a16="http://schemas.microsoft.com/office/drawing/2014/main" id="{046E6B88-2587-920D-3ED7-34F71634C182}"/>
                  </a:ext>
                </a:extLst>
              </p:cNvPr>
              <p:cNvSpPr txBox="1"/>
              <p:nvPr/>
            </p:nvSpPr>
            <p:spPr>
              <a:xfrm>
                <a:off x="7764176" y="3876766"/>
                <a:ext cx="1627161" cy="646331"/>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sz="1200" dirty="0">
                    <a:solidFill>
                      <a:srgbClr val="50535C"/>
                    </a:solidFill>
                  </a:rPr>
                  <a:t>Techo de Caja Jurisdiccional por inciso</a:t>
                </a:r>
              </a:p>
            </p:txBody>
          </p:sp>
        </p:grpSp>
      </p:grpSp>
      <p:grpSp>
        <p:nvGrpSpPr>
          <p:cNvPr id="123" name="Grupo 122">
            <a:extLst>
              <a:ext uri="{FF2B5EF4-FFF2-40B4-BE49-F238E27FC236}">
                <a16:creationId xmlns:a16="http://schemas.microsoft.com/office/drawing/2014/main" id="{DF05CB95-462B-5352-52D3-143DF919D5D9}"/>
              </a:ext>
            </a:extLst>
          </p:cNvPr>
          <p:cNvGrpSpPr/>
          <p:nvPr/>
        </p:nvGrpSpPr>
        <p:grpSpPr>
          <a:xfrm>
            <a:off x="4243832" y="2378932"/>
            <a:ext cx="3532193" cy="4196652"/>
            <a:chOff x="4243832" y="2378932"/>
            <a:chExt cx="3532193" cy="4196652"/>
          </a:xfrm>
        </p:grpSpPr>
        <p:grpSp>
          <p:nvGrpSpPr>
            <p:cNvPr id="105" name="Grupo 104">
              <a:extLst>
                <a:ext uri="{FF2B5EF4-FFF2-40B4-BE49-F238E27FC236}">
                  <a16:creationId xmlns:a16="http://schemas.microsoft.com/office/drawing/2014/main" id="{F7FDA9DC-6163-7139-B984-63CB0F94D261}"/>
                </a:ext>
              </a:extLst>
            </p:cNvPr>
            <p:cNvGrpSpPr/>
            <p:nvPr/>
          </p:nvGrpSpPr>
          <p:grpSpPr>
            <a:xfrm>
              <a:off x="4660463" y="5430348"/>
              <a:ext cx="3115562" cy="1145236"/>
              <a:chOff x="4213381" y="5679849"/>
              <a:chExt cx="3115562" cy="1145236"/>
            </a:xfrm>
          </p:grpSpPr>
          <p:sp>
            <p:nvSpPr>
              <p:cNvPr id="104" name="Rectángulo: esquinas redondeadas 103">
                <a:extLst>
                  <a:ext uri="{FF2B5EF4-FFF2-40B4-BE49-F238E27FC236}">
                    <a16:creationId xmlns:a16="http://schemas.microsoft.com/office/drawing/2014/main" id="{7EFC54CC-4093-54CB-BEC8-1DA324B68E92}"/>
                  </a:ext>
                </a:extLst>
              </p:cNvPr>
              <p:cNvSpPr/>
              <p:nvPr/>
            </p:nvSpPr>
            <p:spPr>
              <a:xfrm>
                <a:off x="4213381" y="5679849"/>
                <a:ext cx="2818825" cy="1145236"/>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 name="CuadroTexto 30">
                <a:extLst>
                  <a:ext uri="{FF2B5EF4-FFF2-40B4-BE49-F238E27FC236}">
                    <a16:creationId xmlns:a16="http://schemas.microsoft.com/office/drawing/2014/main" id="{E4CC85C0-079D-377E-8148-F4DF95CC73B5}"/>
                  </a:ext>
                </a:extLst>
              </p:cNvPr>
              <p:cNvSpPr txBox="1"/>
              <p:nvPr/>
            </p:nvSpPr>
            <p:spPr>
              <a:xfrm>
                <a:off x="4367103" y="5907424"/>
                <a:ext cx="2961840" cy="861774"/>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ts val="2000"/>
                  </a:lnSpc>
                </a:pPr>
                <a:r>
                  <a:rPr lang="es-AR" sz="3200" dirty="0">
                    <a:solidFill>
                      <a:srgbClr val="008273"/>
                    </a:solidFill>
                  </a:rPr>
                  <a:t>12</a:t>
                </a:r>
              </a:p>
              <a:p>
                <a:pPr>
                  <a:lnSpc>
                    <a:spcPts val="2000"/>
                  </a:lnSpc>
                </a:pPr>
                <a:r>
                  <a:rPr lang="es-AR" sz="1600" dirty="0">
                    <a:solidFill>
                      <a:srgbClr val="008273"/>
                    </a:solidFill>
                  </a:rPr>
                  <a:t>Subsecretarías de Gestión Administrativa</a:t>
                </a:r>
              </a:p>
            </p:txBody>
          </p:sp>
        </p:grpSp>
        <p:grpSp>
          <p:nvGrpSpPr>
            <p:cNvPr id="118" name="Grupo 117">
              <a:extLst>
                <a:ext uri="{FF2B5EF4-FFF2-40B4-BE49-F238E27FC236}">
                  <a16:creationId xmlns:a16="http://schemas.microsoft.com/office/drawing/2014/main" id="{20B02E6E-6763-52FC-40CB-854DE4EE4F32}"/>
                </a:ext>
              </a:extLst>
            </p:cNvPr>
            <p:cNvGrpSpPr/>
            <p:nvPr/>
          </p:nvGrpSpPr>
          <p:grpSpPr>
            <a:xfrm>
              <a:off x="4792959" y="2378932"/>
              <a:ext cx="1932095" cy="3063629"/>
              <a:chOff x="4792959" y="2378932"/>
              <a:chExt cx="1932095" cy="3063629"/>
            </a:xfrm>
          </p:grpSpPr>
          <p:grpSp>
            <p:nvGrpSpPr>
              <p:cNvPr id="117" name="Grupo 116">
                <a:extLst>
                  <a:ext uri="{FF2B5EF4-FFF2-40B4-BE49-F238E27FC236}">
                    <a16:creationId xmlns:a16="http://schemas.microsoft.com/office/drawing/2014/main" id="{462A86AE-CB23-A2A5-323B-B3BEF1878F3D}"/>
                  </a:ext>
                </a:extLst>
              </p:cNvPr>
              <p:cNvGrpSpPr/>
              <p:nvPr/>
            </p:nvGrpSpPr>
            <p:grpSpPr>
              <a:xfrm>
                <a:off x="4792959" y="2378932"/>
                <a:ext cx="1932095" cy="2113227"/>
                <a:chOff x="4792959" y="2378932"/>
                <a:chExt cx="1932095" cy="2113227"/>
              </a:xfrm>
            </p:grpSpPr>
            <p:sp>
              <p:nvSpPr>
                <p:cNvPr id="100" name="Elipse 99">
                  <a:extLst>
                    <a:ext uri="{FF2B5EF4-FFF2-40B4-BE49-F238E27FC236}">
                      <a16:creationId xmlns:a16="http://schemas.microsoft.com/office/drawing/2014/main" id="{3E5BD781-B1FC-5799-B143-685CB4FC7FA2}"/>
                    </a:ext>
                  </a:extLst>
                </p:cNvPr>
                <p:cNvSpPr/>
                <p:nvPr/>
              </p:nvSpPr>
              <p:spPr>
                <a:xfrm>
                  <a:off x="4792959" y="3344165"/>
                  <a:ext cx="1932095" cy="1147994"/>
                </a:xfrm>
                <a:prstGeom prst="ellipse">
                  <a:avLst/>
                </a:prstGeom>
                <a:solidFill>
                  <a:srgbClr val="E0EAF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AR"/>
                </a:p>
              </p:txBody>
            </p:sp>
            <p:pic>
              <p:nvPicPr>
                <p:cNvPr id="1026" name="Picture 2" descr="Building - Free buildings icons">
                  <a:extLst>
                    <a:ext uri="{FF2B5EF4-FFF2-40B4-BE49-F238E27FC236}">
                      <a16:creationId xmlns:a16="http://schemas.microsoft.com/office/drawing/2014/main" id="{D11E0F53-C917-C1DB-C3D3-28FE605FD3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888593" y="2378932"/>
                  <a:ext cx="1777003" cy="177700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9" name="Conector recto de flecha 108">
                <a:extLst>
                  <a:ext uri="{FF2B5EF4-FFF2-40B4-BE49-F238E27FC236}">
                    <a16:creationId xmlns:a16="http://schemas.microsoft.com/office/drawing/2014/main" id="{5A28831A-C87F-1374-A739-B87E8607DB1E}"/>
                  </a:ext>
                </a:extLst>
              </p:cNvPr>
              <p:cNvCxnSpPr>
                <a:cxnSpLocks/>
              </p:cNvCxnSpPr>
              <p:nvPr/>
            </p:nvCxnSpPr>
            <p:spPr>
              <a:xfrm>
                <a:off x="5246525" y="4147751"/>
                <a:ext cx="0" cy="1294810"/>
              </a:xfrm>
              <a:prstGeom prst="straightConnector1">
                <a:avLst/>
              </a:prstGeom>
              <a:ln w="38100">
                <a:solidFill>
                  <a:srgbClr val="E0EAF5"/>
                </a:solidFill>
                <a:tailEnd type="oval"/>
              </a:ln>
            </p:spPr>
            <p:style>
              <a:lnRef idx="1">
                <a:schemeClr val="accent1"/>
              </a:lnRef>
              <a:fillRef idx="0">
                <a:schemeClr val="accent1"/>
              </a:fillRef>
              <a:effectRef idx="0">
                <a:schemeClr val="accent1"/>
              </a:effectRef>
              <a:fontRef idx="minor">
                <a:schemeClr val="tx1"/>
              </a:fontRef>
            </p:style>
          </p:cxnSp>
        </p:grpSp>
        <p:grpSp>
          <p:nvGrpSpPr>
            <p:cNvPr id="119" name="Grupo 118">
              <a:extLst>
                <a:ext uri="{FF2B5EF4-FFF2-40B4-BE49-F238E27FC236}">
                  <a16:creationId xmlns:a16="http://schemas.microsoft.com/office/drawing/2014/main" id="{2D42C21B-36F5-3334-D53D-7245C43C05B2}"/>
                </a:ext>
              </a:extLst>
            </p:cNvPr>
            <p:cNvGrpSpPr/>
            <p:nvPr/>
          </p:nvGrpSpPr>
          <p:grpSpPr>
            <a:xfrm>
              <a:off x="4243832" y="4222230"/>
              <a:ext cx="1002693" cy="696037"/>
              <a:chOff x="4243832" y="4222230"/>
              <a:chExt cx="1002693" cy="696037"/>
            </a:xfrm>
          </p:grpSpPr>
          <p:pic>
            <p:nvPicPr>
              <p:cNvPr id="75" name="Imagen 74">
                <a:extLst>
                  <a:ext uri="{FF2B5EF4-FFF2-40B4-BE49-F238E27FC236}">
                    <a16:creationId xmlns:a16="http://schemas.microsoft.com/office/drawing/2014/main" id="{08132B2F-7F0B-33CA-4ED2-8CBC6C91831E}"/>
                  </a:ext>
                </a:extLst>
              </p:cNvPr>
              <p:cNvPicPr>
                <a:picLocks noChangeAspect="1"/>
              </p:cNvPicPr>
              <p:nvPr/>
            </p:nvPicPr>
            <p:blipFill>
              <a:blip r:embed="rId8"/>
              <a:stretch>
                <a:fillRect/>
              </a:stretch>
            </p:blipFill>
            <p:spPr>
              <a:xfrm>
                <a:off x="4861236" y="4222230"/>
                <a:ext cx="328995" cy="473387"/>
              </a:xfrm>
              <a:prstGeom prst="rect">
                <a:avLst/>
              </a:prstGeom>
            </p:spPr>
          </p:pic>
          <p:sp>
            <p:nvSpPr>
              <p:cNvPr id="81" name="CuadroTexto 80">
                <a:extLst>
                  <a:ext uri="{FF2B5EF4-FFF2-40B4-BE49-F238E27FC236}">
                    <a16:creationId xmlns:a16="http://schemas.microsoft.com/office/drawing/2014/main" id="{12760DF1-5B6A-A67B-B143-144D9D5D3424}"/>
                  </a:ext>
                </a:extLst>
              </p:cNvPr>
              <p:cNvSpPr txBox="1"/>
              <p:nvPr/>
            </p:nvSpPr>
            <p:spPr>
              <a:xfrm>
                <a:off x="4243832" y="4672046"/>
                <a:ext cx="1002693" cy="246221"/>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sz="1000" dirty="0">
                    <a:solidFill>
                      <a:srgbClr val="50535C"/>
                    </a:solidFill>
                  </a:rPr>
                  <a:t>Ministerios</a:t>
                </a:r>
              </a:p>
            </p:txBody>
          </p:sp>
        </p:grpSp>
        <p:grpSp>
          <p:nvGrpSpPr>
            <p:cNvPr id="120" name="Grupo 119">
              <a:extLst>
                <a:ext uri="{FF2B5EF4-FFF2-40B4-BE49-F238E27FC236}">
                  <a16:creationId xmlns:a16="http://schemas.microsoft.com/office/drawing/2014/main" id="{F3BF93A8-3B54-B2C7-5850-E4886E1923CF}"/>
                </a:ext>
              </a:extLst>
            </p:cNvPr>
            <p:cNvGrpSpPr/>
            <p:nvPr/>
          </p:nvGrpSpPr>
          <p:grpSpPr>
            <a:xfrm>
              <a:off x="5184588" y="4185212"/>
              <a:ext cx="1115634" cy="1030803"/>
              <a:chOff x="5184588" y="4185212"/>
              <a:chExt cx="1115634" cy="1030803"/>
            </a:xfrm>
          </p:grpSpPr>
          <p:pic>
            <p:nvPicPr>
              <p:cNvPr id="79" name="Imagen 78">
                <a:extLst>
                  <a:ext uri="{FF2B5EF4-FFF2-40B4-BE49-F238E27FC236}">
                    <a16:creationId xmlns:a16="http://schemas.microsoft.com/office/drawing/2014/main" id="{F3E8FEF2-E277-1108-E9B5-2A543549E3F2}"/>
                  </a:ext>
                </a:extLst>
              </p:cNvPr>
              <p:cNvPicPr>
                <a:picLocks noChangeAspect="1"/>
              </p:cNvPicPr>
              <p:nvPr/>
            </p:nvPicPr>
            <p:blipFill>
              <a:blip r:embed="rId9"/>
              <a:stretch>
                <a:fillRect/>
              </a:stretch>
            </p:blipFill>
            <p:spPr>
              <a:xfrm>
                <a:off x="5532298" y="4185212"/>
                <a:ext cx="330740" cy="475899"/>
              </a:xfrm>
              <a:prstGeom prst="rect">
                <a:avLst/>
              </a:prstGeom>
            </p:spPr>
          </p:pic>
          <p:sp>
            <p:nvSpPr>
              <p:cNvPr id="82" name="CuadroTexto 81">
                <a:extLst>
                  <a:ext uri="{FF2B5EF4-FFF2-40B4-BE49-F238E27FC236}">
                    <a16:creationId xmlns:a16="http://schemas.microsoft.com/office/drawing/2014/main" id="{4C0B8282-A8C3-7275-5294-42B62E1CD86B}"/>
                  </a:ext>
                </a:extLst>
              </p:cNvPr>
              <p:cNvSpPr txBox="1"/>
              <p:nvPr/>
            </p:nvSpPr>
            <p:spPr>
              <a:xfrm>
                <a:off x="5184588" y="4662017"/>
                <a:ext cx="1115634" cy="553998"/>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sz="1000" dirty="0" err="1">
                    <a:solidFill>
                      <a:srgbClr val="50535C"/>
                    </a:solidFill>
                  </a:rPr>
                  <a:t>ViceJefatura</a:t>
                </a:r>
                <a:r>
                  <a:rPr lang="es-ES" sz="1000" dirty="0">
                    <a:solidFill>
                      <a:srgbClr val="50535C"/>
                    </a:solidFill>
                  </a:rPr>
                  <a:t> de Gabinete de Ministros</a:t>
                </a:r>
              </a:p>
            </p:txBody>
          </p:sp>
        </p:grpSp>
        <p:grpSp>
          <p:nvGrpSpPr>
            <p:cNvPr id="121" name="Grupo 120">
              <a:extLst>
                <a:ext uri="{FF2B5EF4-FFF2-40B4-BE49-F238E27FC236}">
                  <a16:creationId xmlns:a16="http://schemas.microsoft.com/office/drawing/2014/main" id="{80F5685E-C014-48A2-2A68-F724AE66AA66}"/>
                </a:ext>
              </a:extLst>
            </p:cNvPr>
            <p:cNvGrpSpPr/>
            <p:nvPr/>
          </p:nvGrpSpPr>
          <p:grpSpPr>
            <a:xfrm>
              <a:off x="6176547" y="4222230"/>
              <a:ext cx="1002693" cy="730483"/>
              <a:chOff x="6176547" y="4222230"/>
              <a:chExt cx="1002693" cy="730483"/>
            </a:xfrm>
          </p:grpSpPr>
          <p:pic>
            <p:nvPicPr>
              <p:cNvPr id="77" name="Imagen 76">
                <a:extLst>
                  <a:ext uri="{FF2B5EF4-FFF2-40B4-BE49-F238E27FC236}">
                    <a16:creationId xmlns:a16="http://schemas.microsoft.com/office/drawing/2014/main" id="{0F9B6775-D965-B9E0-803D-D6904C80298C}"/>
                  </a:ext>
                </a:extLst>
              </p:cNvPr>
              <p:cNvPicPr>
                <a:picLocks noChangeAspect="1"/>
              </p:cNvPicPr>
              <p:nvPr/>
            </p:nvPicPr>
            <p:blipFill>
              <a:blip r:embed="rId10"/>
              <a:stretch>
                <a:fillRect/>
              </a:stretch>
            </p:blipFill>
            <p:spPr>
              <a:xfrm>
                <a:off x="6218244" y="4222230"/>
                <a:ext cx="330740" cy="475898"/>
              </a:xfrm>
              <a:prstGeom prst="rect">
                <a:avLst/>
              </a:prstGeom>
            </p:spPr>
          </p:pic>
          <p:sp>
            <p:nvSpPr>
              <p:cNvPr id="83" name="CuadroTexto 82">
                <a:extLst>
                  <a:ext uri="{FF2B5EF4-FFF2-40B4-BE49-F238E27FC236}">
                    <a16:creationId xmlns:a16="http://schemas.microsoft.com/office/drawing/2014/main" id="{81569536-0649-92B9-E137-93021BA89323}"/>
                  </a:ext>
                </a:extLst>
              </p:cNvPr>
              <p:cNvSpPr txBox="1"/>
              <p:nvPr/>
            </p:nvSpPr>
            <p:spPr>
              <a:xfrm>
                <a:off x="6176547" y="4706492"/>
                <a:ext cx="1002693" cy="246221"/>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sz="1000" dirty="0">
                    <a:solidFill>
                      <a:srgbClr val="50535C"/>
                    </a:solidFill>
                  </a:rPr>
                  <a:t>Presidencia</a:t>
                </a:r>
              </a:p>
            </p:txBody>
          </p:sp>
        </p:grpSp>
      </p:grpSp>
      <p:grpSp>
        <p:nvGrpSpPr>
          <p:cNvPr id="1024" name="Grupo 1023">
            <a:extLst>
              <a:ext uri="{FF2B5EF4-FFF2-40B4-BE49-F238E27FC236}">
                <a16:creationId xmlns:a16="http://schemas.microsoft.com/office/drawing/2014/main" id="{A53CF5F4-1D4A-A963-1282-371319EE6F6E}"/>
              </a:ext>
            </a:extLst>
          </p:cNvPr>
          <p:cNvGrpSpPr/>
          <p:nvPr/>
        </p:nvGrpSpPr>
        <p:grpSpPr>
          <a:xfrm>
            <a:off x="10086372" y="2172407"/>
            <a:ext cx="2472952" cy="2440535"/>
            <a:chOff x="10086372" y="2172407"/>
            <a:chExt cx="2472952" cy="2440535"/>
          </a:xfrm>
        </p:grpSpPr>
        <p:sp>
          <p:nvSpPr>
            <p:cNvPr id="101" name="Elipse 100">
              <a:extLst>
                <a:ext uri="{FF2B5EF4-FFF2-40B4-BE49-F238E27FC236}">
                  <a16:creationId xmlns:a16="http://schemas.microsoft.com/office/drawing/2014/main" id="{AFE4F2DC-650D-BA89-F6DC-B7334CAE2210}"/>
                </a:ext>
              </a:extLst>
            </p:cNvPr>
            <p:cNvSpPr/>
            <p:nvPr/>
          </p:nvSpPr>
          <p:spPr>
            <a:xfrm>
              <a:off x="10086372" y="3235325"/>
              <a:ext cx="2472952" cy="1224146"/>
            </a:xfrm>
            <a:prstGeom prst="ellipse">
              <a:avLst/>
            </a:prstGeom>
            <a:solidFill>
              <a:srgbClr val="E0EAF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AR"/>
            </a:p>
          </p:txBody>
        </p:sp>
        <p:grpSp>
          <p:nvGrpSpPr>
            <p:cNvPr id="92" name="Grupo 91">
              <a:extLst>
                <a:ext uri="{FF2B5EF4-FFF2-40B4-BE49-F238E27FC236}">
                  <a16:creationId xmlns:a16="http://schemas.microsoft.com/office/drawing/2014/main" id="{56778D44-737F-CFBA-7C0C-0378660BE4EE}"/>
                </a:ext>
              </a:extLst>
            </p:cNvPr>
            <p:cNvGrpSpPr/>
            <p:nvPr/>
          </p:nvGrpSpPr>
          <p:grpSpPr>
            <a:xfrm>
              <a:off x="10254671" y="2172407"/>
              <a:ext cx="1634435" cy="2440535"/>
              <a:chOff x="9640776" y="1976745"/>
              <a:chExt cx="1634435" cy="2440535"/>
            </a:xfrm>
          </p:grpSpPr>
          <p:sp>
            <p:nvSpPr>
              <p:cNvPr id="91" name="Elipse 90">
                <a:extLst>
                  <a:ext uri="{FF2B5EF4-FFF2-40B4-BE49-F238E27FC236}">
                    <a16:creationId xmlns:a16="http://schemas.microsoft.com/office/drawing/2014/main" id="{1EE955BF-92B8-3E31-DA11-910C946C0B7A}"/>
                  </a:ext>
                </a:extLst>
              </p:cNvPr>
              <p:cNvSpPr/>
              <p:nvPr/>
            </p:nvSpPr>
            <p:spPr>
              <a:xfrm>
                <a:off x="10094016" y="1976745"/>
                <a:ext cx="723896" cy="72389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5" name="CuadroTexto 84">
                <a:extLst>
                  <a:ext uri="{FF2B5EF4-FFF2-40B4-BE49-F238E27FC236}">
                    <a16:creationId xmlns:a16="http://schemas.microsoft.com/office/drawing/2014/main" id="{642146D1-6879-7732-6164-B46FBFD4A3BA}"/>
                  </a:ext>
                </a:extLst>
              </p:cNvPr>
              <p:cNvSpPr txBox="1"/>
              <p:nvPr/>
            </p:nvSpPr>
            <p:spPr>
              <a:xfrm>
                <a:off x="9936565" y="3955615"/>
                <a:ext cx="100269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sz="2400" dirty="0">
                    <a:solidFill>
                      <a:srgbClr val="0070C0"/>
                    </a:solidFill>
                    <a:latin typeface="Encode Sans ExtraBold" pitchFamily="2" charset="0"/>
                  </a:rPr>
                  <a:t>TGN</a:t>
                </a:r>
              </a:p>
            </p:txBody>
          </p:sp>
          <p:pic>
            <p:nvPicPr>
              <p:cNvPr id="86" name="Imagen 85">
                <a:extLst>
                  <a:ext uri="{FF2B5EF4-FFF2-40B4-BE49-F238E27FC236}">
                    <a16:creationId xmlns:a16="http://schemas.microsoft.com/office/drawing/2014/main" id="{F84B2768-CF62-71FE-5FB4-CE19126990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4604" y="2072381"/>
                <a:ext cx="313999" cy="438943"/>
              </a:xfrm>
              <a:prstGeom prst="rect">
                <a:avLst/>
              </a:prstGeom>
            </p:spPr>
          </p:pic>
          <p:pic>
            <p:nvPicPr>
              <p:cNvPr id="90" name="Imagen 89">
                <a:extLst>
                  <a:ext uri="{FF2B5EF4-FFF2-40B4-BE49-F238E27FC236}">
                    <a16:creationId xmlns:a16="http://schemas.microsoft.com/office/drawing/2014/main" id="{C1720F49-5CEC-B129-080A-8C7B5C324310}"/>
                  </a:ext>
                </a:extLst>
              </p:cNvPr>
              <p:cNvPicPr>
                <a:picLocks noChangeAspect="1"/>
              </p:cNvPicPr>
              <p:nvPr/>
            </p:nvPicPr>
            <p:blipFill>
              <a:blip r:embed="rId12"/>
              <a:stretch>
                <a:fillRect/>
              </a:stretch>
            </p:blipFill>
            <p:spPr>
              <a:xfrm>
                <a:off x="9640776" y="2534615"/>
                <a:ext cx="1634435" cy="1430978"/>
              </a:xfrm>
              <a:prstGeom prst="rect">
                <a:avLst/>
              </a:prstGeom>
            </p:spPr>
          </p:pic>
        </p:grpSp>
      </p:grpSp>
      <p:grpSp>
        <p:nvGrpSpPr>
          <p:cNvPr id="124" name="Grupo 123">
            <a:extLst>
              <a:ext uri="{FF2B5EF4-FFF2-40B4-BE49-F238E27FC236}">
                <a16:creationId xmlns:a16="http://schemas.microsoft.com/office/drawing/2014/main" id="{7446C010-B2D4-FA31-8823-19AED392358E}"/>
              </a:ext>
            </a:extLst>
          </p:cNvPr>
          <p:cNvGrpSpPr/>
          <p:nvPr/>
        </p:nvGrpSpPr>
        <p:grpSpPr>
          <a:xfrm>
            <a:off x="1140194" y="1292950"/>
            <a:ext cx="3698043" cy="3824008"/>
            <a:chOff x="1140194" y="1292950"/>
            <a:chExt cx="3698043" cy="3824008"/>
          </a:xfrm>
        </p:grpSpPr>
        <p:pic>
          <p:nvPicPr>
            <p:cNvPr id="71" name="Imagen 70">
              <a:extLst>
                <a:ext uri="{FF2B5EF4-FFF2-40B4-BE49-F238E27FC236}">
                  <a16:creationId xmlns:a16="http://schemas.microsoft.com/office/drawing/2014/main" id="{6A768989-B625-60A9-464A-363B65621982}"/>
                </a:ext>
              </a:extLst>
            </p:cNvPr>
            <p:cNvPicPr>
              <a:picLocks noChangeAspect="1"/>
            </p:cNvPicPr>
            <p:nvPr/>
          </p:nvPicPr>
          <p:blipFill rotWithShape="1">
            <a:blip r:embed="rId13">
              <a:duotone>
                <a:schemeClr val="accent5">
                  <a:shade val="45000"/>
                  <a:satMod val="135000"/>
                </a:schemeClr>
                <a:prstClr val="white"/>
              </a:duotone>
            </a:blip>
            <a:srcRect t="36367"/>
            <a:stretch/>
          </p:blipFill>
          <p:spPr>
            <a:xfrm rot="16200000">
              <a:off x="1771751" y="3445860"/>
              <a:ext cx="514453" cy="1777567"/>
            </a:xfrm>
            <a:prstGeom prst="rect">
              <a:avLst/>
            </a:prstGeom>
          </p:spPr>
        </p:pic>
        <p:pic>
          <p:nvPicPr>
            <p:cNvPr id="72" name="Imagen 71">
              <a:extLst>
                <a:ext uri="{FF2B5EF4-FFF2-40B4-BE49-F238E27FC236}">
                  <a16:creationId xmlns:a16="http://schemas.microsoft.com/office/drawing/2014/main" id="{10CE2CFB-B733-0321-FD27-E2F577059DF3}"/>
                </a:ext>
              </a:extLst>
            </p:cNvPr>
            <p:cNvPicPr>
              <a:picLocks noChangeAspect="1"/>
            </p:cNvPicPr>
            <p:nvPr/>
          </p:nvPicPr>
          <p:blipFill rotWithShape="1">
            <a:blip r:embed="rId13">
              <a:duotone>
                <a:schemeClr val="accent5">
                  <a:shade val="45000"/>
                  <a:satMod val="135000"/>
                </a:schemeClr>
                <a:prstClr val="white"/>
              </a:duotone>
            </a:blip>
            <a:srcRect t="78066"/>
            <a:stretch/>
          </p:blipFill>
          <p:spPr>
            <a:xfrm rot="16200000">
              <a:off x="2374355" y="3281134"/>
              <a:ext cx="514453" cy="572356"/>
            </a:xfrm>
            <a:prstGeom prst="rect">
              <a:avLst/>
            </a:prstGeom>
          </p:spPr>
        </p:pic>
        <p:pic>
          <p:nvPicPr>
            <p:cNvPr id="73" name="Imagen 72">
              <a:extLst>
                <a:ext uri="{FF2B5EF4-FFF2-40B4-BE49-F238E27FC236}">
                  <a16:creationId xmlns:a16="http://schemas.microsoft.com/office/drawing/2014/main" id="{6C6EABE4-E940-6BEA-85E2-AAC251EB900B}"/>
                </a:ext>
              </a:extLst>
            </p:cNvPr>
            <p:cNvPicPr>
              <a:picLocks noChangeAspect="1"/>
            </p:cNvPicPr>
            <p:nvPr/>
          </p:nvPicPr>
          <p:blipFill rotWithShape="1">
            <a:blip r:embed="rId13">
              <a:duotone>
                <a:schemeClr val="accent5">
                  <a:shade val="45000"/>
                  <a:satMod val="135000"/>
                </a:schemeClr>
                <a:prstClr val="white"/>
              </a:duotone>
            </a:blip>
            <a:srcRect t="36367"/>
            <a:stretch/>
          </p:blipFill>
          <p:spPr>
            <a:xfrm rot="16200000">
              <a:off x="1860144" y="1594643"/>
              <a:ext cx="514453" cy="1660500"/>
            </a:xfrm>
            <a:prstGeom prst="rect">
              <a:avLst/>
            </a:prstGeom>
          </p:spPr>
        </p:pic>
        <p:pic>
          <p:nvPicPr>
            <p:cNvPr id="11" name="object 9">
              <a:extLst>
                <a:ext uri="{FF2B5EF4-FFF2-40B4-BE49-F238E27FC236}">
                  <a16:creationId xmlns:a16="http://schemas.microsoft.com/office/drawing/2014/main" id="{7D2FFB6E-E599-AB39-0197-D732D901503A}"/>
                </a:ext>
              </a:extLst>
            </p:cNvPr>
            <p:cNvPicPr/>
            <p:nvPr/>
          </p:nvPicPr>
          <p:blipFill>
            <a:blip r:embed="rId14" cstate="print">
              <a:duotone>
                <a:schemeClr val="accent2">
                  <a:shade val="45000"/>
                  <a:satMod val="135000"/>
                </a:schemeClr>
                <a:prstClr val="white"/>
              </a:duotone>
            </a:blip>
            <a:stretch>
              <a:fillRect/>
            </a:stretch>
          </p:blipFill>
          <p:spPr>
            <a:xfrm>
              <a:off x="3881677" y="4028828"/>
              <a:ext cx="917835" cy="468747"/>
            </a:xfrm>
            <a:prstGeom prst="rect">
              <a:avLst/>
            </a:prstGeom>
          </p:spPr>
        </p:pic>
        <p:pic>
          <p:nvPicPr>
            <p:cNvPr id="12" name="object 10">
              <a:extLst>
                <a:ext uri="{FF2B5EF4-FFF2-40B4-BE49-F238E27FC236}">
                  <a16:creationId xmlns:a16="http://schemas.microsoft.com/office/drawing/2014/main" id="{4B60E648-BAC0-6D28-E12E-DC1FCA09EE32}"/>
                </a:ext>
              </a:extLst>
            </p:cNvPr>
            <p:cNvPicPr/>
            <p:nvPr/>
          </p:nvPicPr>
          <p:blipFill>
            <a:blip r:embed="rId6" cstate="print">
              <a:duotone>
                <a:schemeClr val="accent2">
                  <a:shade val="45000"/>
                  <a:satMod val="135000"/>
                </a:schemeClr>
                <a:prstClr val="white"/>
              </a:duotone>
            </a:blip>
            <a:stretch>
              <a:fillRect/>
            </a:stretch>
          </p:blipFill>
          <p:spPr>
            <a:xfrm>
              <a:off x="3719276" y="3360094"/>
              <a:ext cx="1118961" cy="258115"/>
            </a:xfrm>
            <a:prstGeom prst="rect">
              <a:avLst/>
            </a:prstGeom>
          </p:spPr>
        </p:pic>
        <p:grpSp>
          <p:nvGrpSpPr>
            <p:cNvPr id="103" name="Grupo 102">
              <a:extLst>
                <a:ext uri="{FF2B5EF4-FFF2-40B4-BE49-F238E27FC236}">
                  <a16:creationId xmlns:a16="http://schemas.microsoft.com/office/drawing/2014/main" id="{2116EB31-06A0-5849-7938-45171CFF30E3}"/>
                </a:ext>
              </a:extLst>
            </p:cNvPr>
            <p:cNvGrpSpPr/>
            <p:nvPr/>
          </p:nvGrpSpPr>
          <p:grpSpPr>
            <a:xfrm>
              <a:off x="2040322" y="1292950"/>
              <a:ext cx="2451502" cy="884872"/>
              <a:chOff x="1653418" y="1109016"/>
              <a:chExt cx="2451502" cy="884872"/>
            </a:xfrm>
          </p:grpSpPr>
          <p:sp>
            <p:nvSpPr>
              <p:cNvPr id="44" name="Rectángulo redondeado 26">
                <a:extLst>
                  <a:ext uri="{FF2B5EF4-FFF2-40B4-BE49-F238E27FC236}">
                    <a16:creationId xmlns:a16="http://schemas.microsoft.com/office/drawing/2014/main" id="{1E401B79-7CEB-65C7-83C9-0D32BA63B49E}"/>
                  </a:ext>
                </a:extLst>
              </p:cNvPr>
              <p:cNvSpPr/>
              <p:nvPr/>
            </p:nvSpPr>
            <p:spPr>
              <a:xfrm>
                <a:off x="1653418" y="1109016"/>
                <a:ext cx="2451502" cy="884872"/>
              </a:xfrm>
              <a:prstGeom prst="roundRect">
                <a:avLst>
                  <a:gd name="adj" fmla="val 50000"/>
                </a:avLst>
              </a:prstGeom>
              <a:solidFill>
                <a:srgbClr val="3B8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4" name="CuadroTexto 53">
                <a:extLst>
                  <a:ext uri="{FF2B5EF4-FFF2-40B4-BE49-F238E27FC236}">
                    <a16:creationId xmlns:a16="http://schemas.microsoft.com/office/drawing/2014/main" id="{B5CA2259-501D-B4B7-E2AB-D64FECCB804F}"/>
                  </a:ext>
                </a:extLst>
              </p:cNvPr>
              <p:cNvSpPr txBox="1"/>
              <p:nvPr/>
            </p:nvSpPr>
            <p:spPr>
              <a:xfrm>
                <a:off x="1931861" y="1220425"/>
                <a:ext cx="1894616" cy="646331"/>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ES" sz="1200" dirty="0"/>
                  <a:t>PFM</a:t>
                </a:r>
              </a:p>
              <a:p>
                <a:pPr algn="ctr"/>
                <a:r>
                  <a:rPr lang="es-ES" sz="1200" dirty="0"/>
                  <a:t>Requerimiento en </a:t>
                </a:r>
                <a:r>
                  <a:rPr lang="es-ES" sz="1200" dirty="0" err="1"/>
                  <a:t>eSidif</a:t>
                </a:r>
                <a:r>
                  <a:rPr lang="es-ES" sz="1200" dirty="0"/>
                  <a:t> por inciso</a:t>
                </a:r>
              </a:p>
            </p:txBody>
          </p:sp>
        </p:grpSp>
        <p:pic>
          <p:nvPicPr>
            <p:cNvPr id="63" name="Imagen 62">
              <a:extLst>
                <a:ext uri="{FF2B5EF4-FFF2-40B4-BE49-F238E27FC236}">
                  <a16:creationId xmlns:a16="http://schemas.microsoft.com/office/drawing/2014/main" id="{BDB93FFE-5467-55D4-14D8-8CC347B337FE}"/>
                </a:ext>
              </a:extLst>
            </p:cNvPr>
            <p:cNvPicPr>
              <a:picLocks noChangeAspect="1"/>
            </p:cNvPicPr>
            <p:nvPr/>
          </p:nvPicPr>
          <p:blipFill>
            <a:blip r:embed="rId15"/>
            <a:stretch>
              <a:fillRect/>
            </a:stretch>
          </p:blipFill>
          <p:spPr>
            <a:xfrm>
              <a:off x="2966671" y="2108806"/>
              <a:ext cx="684294" cy="867645"/>
            </a:xfrm>
            <a:prstGeom prst="rect">
              <a:avLst/>
            </a:prstGeom>
          </p:spPr>
        </p:pic>
        <p:pic>
          <p:nvPicPr>
            <p:cNvPr id="64" name="Imagen 63">
              <a:extLst>
                <a:ext uri="{FF2B5EF4-FFF2-40B4-BE49-F238E27FC236}">
                  <a16:creationId xmlns:a16="http://schemas.microsoft.com/office/drawing/2014/main" id="{F9433273-CA8C-A0EB-6753-6291DBFA8073}"/>
                </a:ext>
              </a:extLst>
            </p:cNvPr>
            <p:cNvPicPr>
              <a:picLocks noChangeAspect="1"/>
            </p:cNvPicPr>
            <p:nvPr/>
          </p:nvPicPr>
          <p:blipFill>
            <a:blip r:embed="rId15"/>
            <a:stretch>
              <a:fillRect/>
            </a:stretch>
          </p:blipFill>
          <p:spPr>
            <a:xfrm>
              <a:off x="2966671" y="3188585"/>
              <a:ext cx="684294" cy="867645"/>
            </a:xfrm>
            <a:prstGeom prst="rect">
              <a:avLst/>
            </a:prstGeom>
          </p:spPr>
        </p:pic>
        <p:pic>
          <p:nvPicPr>
            <p:cNvPr id="65" name="Imagen 64">
              <a:extLst>
                <a:ext uri="{FF2B5EF4-FFF2-40B4-BE49-F238E27FC236}">
                  <a16:creationId xmlns:a16="http://schemas.microsoft.com/office/drawing/2014/main" id="{C9872FF5-C42C-0322-CC18-AD3930079215}"/>
                </a:ext>
              </a:extLst>
            </p:cNvPr>
            <p:cNvPicPr>
              <a:picLocks noChangeAspect="1"/>
            </p:cNvPicPr>
            <p:nvPr/>
          </p:nvPicPr>
          <p:blipFill>
            <a:blip r:embed="rId15"/>
            <a:stretch>
              <a:fillRect/>
            </a:stretch>
          </p:blipFill>
          <p:spPr>
            <a:xfrm>
              <a:off x="2966671" y="4249313"/>
              <a:ext cx="684294" cy="867645"/>
            </a:xfrm>
            <a:prstGeom prst="rect">
              <a:avLst/>
            </a:prstGeom>
          </p:spPr>
        </p:pic>
        <p:pic>
          <p:nvPicPr>
            <p:cNvPr id="108" name="object 9">
              <a:extLst>
                <a:ext uri="{FF2B5EF4-FFF2-40B4-BE49-F238E27FC236}">
                  <a16:creationId xmlns:a16="http://schemas.microsoft.com/office/drawing/2014/main" id="{26505996-900E-271C-1A1A-A355F01D2385}"/>
                </a:ext>
              </a:extLst>
            </p:cNvPr>
            <p:cNvPicPr/>
            <p:nvPr/>
          </p:nvPicPr>
          <p:blipFill>
            <a:blip r:embed="rId14" cstate="print">
              <a:duotone>
                <a:schemeClr val="accent2">
                  <a:shade val="45000"/>
                  <a:satMod val="135000"/>
                </a:schemeClr>
                <a:prstClr val="white"/>
              </a:duotone>
            </a:blip>
            <a:stretch>
              <a:fillRect/>
            </a:stretch>
          </p:blipFill>
          <p:spPr>
            <a:xfrm flipV="1">
              <a:off x="3861728" y="2409828"/>
              <a:ext cx="917835" cy="468747"/>
            </a:xfrm>
            <a:prstGeom prst="rect">
              <a:avLst/>
            </a:prstGeom>
          </p:spPr>
        </p:pic>
      </p:grpSp>
      <p:grpSp>
        <p:nvGrpSpPr>
          <p:cNvPr id="125" name="Grupo 124">
            <a:extLst>
              <a:ext uri="{FF2B5EF4-FFF2-40B4-BE49-F238E27FC236}">
                <a16:creationId xmlns:a16="http://schemas.microsoft.com/office/drawing/2014/main" id="{64ADA9B4-B59D-5977-B898-D0F7B7447436}"/>
              </a:ext>
            </a:extLst>
          </p:cNvPr>
          <p:cNvGrpSpPr/>
          <p:nvPr/>
        </p:nvGrpSpPr>
        <p:grpSpPr>
          <a:xfrm>
            <a:off x="4666621" y="1337712"/>
            <a:ext cx="2515447" cy="1465101"/>
            <a:chOff x="4666621" y="1337712"/>
            <a:chExt cx="2515447" cy="1465101"/>
          </a:xfrm>
        </p:grpSpPr>
        <p:grpSp>
          <p:nvGrpSpPr>
            <p:cNvPr id="102" name="Grupo 101">
              <a:extLst>
                <a:ext uri="{FF2B5EF4-FFF2-40B4-BE49-F238E27FC236}">
                  <a16:creationId xmlns:a16="http://schemas.microsoft.com/office/drawing/2014/main" id="{7568E295-1607-B5AC-9F35-C1A5CF53D5D8}"/>
                </a:ext>
              </a:extLst>
            </p:cNvPr>
            <p:cNvGrpSpPr/>
            <p:nvPr/>
          </p:nvGrpSpPr>
          <p:grpSpPr>
            <a:xfrm>
              <a:off x="4666621" y="1337712"/>
              <a:ext cx="2459427" cy="884872"/>
              <a:chOff x="4900467" y="1006475"/>
              <a:chExt cx="1886510" cy="884872"/>
            </a:xfrm>
          </p:grpSpPr>
          <p:sp>
            <p:nvSpPr>
              <p:cNvPr id="57" name="Rectángulo redondeado 26">
                <a:extLst>
                  <a:ext uri="{FF2B5EF4-FFF2-40B4-BE49-F238E27FC236}">
                    <a16:creationId xmlns:a16="http://schemas.microsoft.com/office/drawing/2014/main" id="{AE4F7324-E788-42DD-B963-46E76F58A0EF}"/>
                  </a:ext>
                </a:extLst>
              </p:cNvPr>
              <p:cNvSpPr/>
              <p:nvPr/>
            </p:nvSpPr>
            <p:spPr>
              <a:xfrm>
                <a:off x="4900467" y="1006475"/>
                <a:ext cx="1886510" cy="884872"/>
              </a:xfrm>
              <a:prstGeom prst="roundRect">
                <a:avLst>
                  <a:gd name="adj" fmla="val 50000"/>
                </a:avLst>
              </a:prstGeom>
              <a:solidFill>
                <a:srgbClr val="649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6" name="CuadroTexto 55">
                <a:extLst>
                  <a:ext uri="{FF2B5EF4-FFF2-40B4-BE49-F238E27FC236}">
                    <a16:creationId xmlns:a16="http://schemas.microsoft.com/office/drawing/2014/main" id="{5B9C6C15-484F-32AE-DFF9-4F48FCEDBA92}"/>
                  </a:ext>
                </a:extLst>
              </p:cNvPr>
              <p:cNvSpPr txBox="1"/>
              <p:nvPr/>
            </p:nvSpPr>
            <p:spPr>
              <a:xfrm>
                <a:off x="5138727" y="1125746"/>
                <a:ext cx="1070029" cy="646331"/>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ES" sz="1200" dirty="0"/>
                  <a:t>PFM </a:t>
                </a:r>
              </a:p>
              <a:p>
                <a:r>
                  <a:rPr lang="es-ES" sz="1200" dirty="0"/>
                  <a:t>Consolidada en </a:t>
                </a:r>
              </a:p>
              <a:p>
                <a:r>
                  <a:rPr lang="es-ES" sz="1200" dirty="0" err="1"/>
                  <a:t>eSidif</a:t>
                </a:r>
                <a:r>
                  <a:rPr lang="es-ES" sz="1200" dirty="0"/>
                  <a:t> por inciso</a:t>
                </a:r>
              </a:p>
            </p:txBody>
          </p:sp>
        </p:grpSp>
        <p:pic>
          <p:nvPicPr>
            <p:cNvPr id="69" name="Imagen 68">
              <a:extLst>
                <a:ext uri="{FF2B5EF4-FFF2-40B4-BE49-F238E27FC236}">
                  <a16:creationId xmlns:a16="http://schemas.microsoft.com/office/drawing/2014/main" id="{0FFFC358-EE6D-5D73-0AA9-37ABB7F12BA3}"/>
                </a:ext>
              </a:extLst>
            </p:cNvPr>
            <p:cNvPicPr>
              <a:picLocks noChangeAspect="1"/>
            </p:cNvPicPr>
            <p:nvPr/>
          </p:nvPicPr>
          <p:blipFill>
            <a:blip r:embed="rId16"/>
            <a:stretch>
              <a:fillRect/>
            </a:stretch>
          </p:blipFill>
          <p:spPr>
            <a:xfrm>
              <a:off x="6267200" y="1642813"/>
              <a:ext cx="914868" cy="1160000"/>
            </a:xfrm>
            <a:prstGeom prst="rect">
              <a:avLst/>
            </a:prstGeom>
          </p:spPr>
        </p:pic>
      </p:grpSp>
      <p:grpSp>
        <p:nvGrpSpPr>
          <p:cNvPr id="127" name="Grupo 126">
            <a:extLst>
              <a:ext uri="{FF2B5EF4-FFF2-40B4-BE49-F238E27FC236}">
                <a16:creationId xmlns:a16="http://schemas.microsoft.com/office/drawing/2014/main" id="{8EFDDA0B-9DA9-776D-FD4A-0FFB3C3D61A1}"/>
              </a:ext>
            </a:extLst>
          </p:cNvPr>
          <p:cNvGrpSpPr/>
          <p:nvPr/>
        </p:nvGrpSpPr>
        <p:grpSpPr>
          <a:xfrm>
            <a:off x="6360634" y="2378932"/>
            <a:ext cx="3970358" cy="1217735"/>
            <a:chOff x="6360634" y="2378932"/>
            <a:chExt cx="3970358" cy="1217735"/>
          </a:xfrm>
        </p:grpSpPr>
        <p:pic>
          <p:nvPicPr>
            <p:cNvPr id="45" name="object 10">
              <a:extLst>
                <a:ext uri="{FF2B5EF4-FFF2-40B4-BE49-F238E27FC236}">
                  <a16:creationId xmlns:a16="http://schemas.microsoft.com/office/drawing/2014/main" id="{532CA8B6-64FD-96C8-D4A7-D34E5396EE3C}"/>
                </a:ext>
              </a:extLst>
            </p:cNvPr>
            <p:cNvPicPr/>
            <p:nvPr/>
          </p:nvPicPr>
          <p:blipFill>
            <a:blip r:embed="rId6" cstate="print"/>
            <a:stretch>
              <a:fillRect/>
            </a:stretch>
          </p:blipFill>
          <p:spPr>
            <a:xfrm>
              <a:off x="8703831" y="3002912"/>
              <a:ext cx="1627161" cy="275854"/>
            </a:xfrm>
            <a:prstGeom prst="rect">
              <a:avLst/>
            </a:prstGeom>
          </p:spPr>
        </p:pic>
        <p:pic>
          <p:nvPicPr>
            <p:cNvPr id="70" name="Imagen 69">
              <a:extLst>
                <a:ext uri="{FF2B5EF4-FFF2-40B4-BE49-F238E27FC236}">
                  <a16:creationId xmlns:a16="http://schemas.microsoft.com/office/drawing/2014/main" id="{BFE3EA9C-2D79-E210-FFAB-EB30F72B17F2}"/>
                </a:ext>
              </a:extLst>
            </p:cNvPr>
            <p:cNvPicPr>
              <a:picLocks noChangeAspect="1"/>
            </p:cNvPicPr>
            <p:nvPr/>
          </p:nvPicPr>
          <p:blipFill>
            <a:blip r:embed="rId16"/>
            <a:stretch>
              <a:fillRect/>
            </a:stretch>
          </p:blipFill>
          <p:spPr>
            <a:xfrm>
              <a:off x="7651450" y="2378932"/>
              <a:ext cx="960402" cy="1217735"/>
            </a:xfrm>
            <a:prstGeom prst="rect">
              <a:avLst/>
            </a:prstGeom>
          </p:spPr>
        </p:pic>
        <p:pic>
          <p:nvPicPr>
            <p:cNvPr id="126" name="object 10">
              <a:extLst>
                <a:ext uri="{FF2B5EF4-FFF2-40B4-BE49-F238E27FC236}">
                  <a16:creationId xmlns:a16="http://schemas.microsoft.com/office/drawing/2014/main" id="{F9A25DE3-FF33-0442-A64D-734DC3DCD90E}"/>
                </a:ext>
              </a:extLst>
            </p:cNvPr>
            <p:cNvPicPr/>
            <p:nvPr/>
          </p:nvPicPr>
          <p:blipFill>
            <a:blip r:embed="rId6" cstate="print"/>
            <a:stretch>
              <a:fillRect/>
            </a:stretch>
          </p:blipFill>
          <p:spPr>
            <a:xfrm rot="10800000" flipH="1" flipV="1">
              <a:off x="6360634" y="2896303"/>
              <a:ext cx="1241195" cy="233529"/>
            </a:xfrm>
            <a:prstGeom prst="rect">
              <a:avLst/>
            </a:prstGeom>
          </p:spPr>
        </p:pic>
      </p:grpSp>
      <p:pic>
        <p:nvPicPr>
          <p:cNvPr id="4" name="Imagen 3">
            <a:extLst>
              <a:ext uri="{FF2B5EF4-FFF2-40B4-BE49-F238E27FC236}">
                <a16:creationId xmlns:a16="http://schemas.microsoft.com/office/drawing/2014/main" id="{966ECC6A-C805-0979-F1AF-0826CA9213EC}"/>
              </a:ext>
            </a:extLst>
          </p:cNvPr>
          <p:cNvPicPr>
            <a:picLocks noChangeAspect="1"/>
          </p:cNvPicPr>
          <p:nvPr/>
        </p:nvPicPr>
        <p:blipFill>
          <a:blip r:embed="rId17"/>
          <a:stretch>
            <a:fillRect/>
          </a:stretch>
        </p:blipFill>
        <p:spPr>
          <a:xfrm>
            <a:off x="140429" y="104242"/>
            <a:ext cx="245403" cy="257651"/>
          </a:xfrm>
          <a:prstGeom prst="rect">
            <a:avLst/>
          </a:prstGeom>
        </p:spPr>
      </p:pic>
    </p:spTree>
    <p:extLst>
      <p:ext uri="{BB962C8B-B14F-4D97-AF65-F5344CB8AC3E}">
        <p14:creationId xmlns:p14="http://schemas.microsoft.com/office/powerpoint/2010/main" val="388551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wipe(left)">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wipe(right)">
                                      <p:cBhvr>
                                        <p:cTn id="2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a:extLst>
              <a:ext uri="{FF2B5EF4-FFF2-40B4-BE49-F238E27FC236}">
                <a16:creationId xmlns:a16="http://schemas.microsoft.com/office/drawing/2014/main" id="{F3619903-5A71-948E-11BC-467B2B637708}"/>
              </a:ext>
            </a:extLst>
          </p:cNvPr>
          <p:cNvSpPr/>
          <p:nvPr/>
        </p:nvSpPr>
        <p:spPr>
          <a:xfrm>
            <a:off x="1316829"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Presidencia</a:t>
            </a:r>
          </a:p>
        </p:txBody>
      </p:sp>
      <p:sp>
        <p:nvSpPr>
          <p:cNvPr id="3" name="Rectángulo redondeado 5">
            <a:extLst>
              <a:ext uri="{FF2B5EF4-FFF2-40B4-BE49-F238E27FC236}">
                <a16:creationId xmlns:a16="http://schemas.microsoft.com/office/drawing/2014/main" id="{F15E92F2-EB43-2EA3-B662-267FB30325C9}"/>
              </a:ext>
            </a:extLst>
          </p:cNvPr>
          <p:cNvSpPr/>
          <p:nvPr/>
        </p:nvSpPr>
        <p:spPr>
          <a:xfrm>
            <a:off x="3859075" y="96161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Gabinete + Innovación</a:t>
            </a:r>
          </a:p>
          <a:p>
            <a:pPr algn="r"/>
            <a:endParaRPr lang="es-AR" b="1" dirty="0"/>
          </a:p>
        </p:txBody>
      </p:sp>
      <p:sp>
        <p:nvSpPr>
          <p:cNvPr id="5" name="Rectángulo redondeado 7">
            <a:extLst>
              <a:ext uri="{FF2B5EF4-FFF2-40B4-BE49-F238E27FC236}">
                <a16:creationId xmlns:a16="http://schemas.microsoft.com/office/drawing/2014/main" id="{D0D47A40-D1F5-EEFB-BD7B-B7782EF1920C}"/>
              </a:ext>
            </a:extLst>
          </p:cNvPr>
          <p:cNvSpPr/>
          <p:nvPr/>
        </p:nvSpPr>
        <p:spPr>
          <a:xfrm>
            <a:off x="9143189" y="969931"/>
            <a:ext cx="1731981" cy="1005518"/>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RR.EE.</a:t>
            </a:r>
          </a:p>
        </p:txBody>
      </p:sp>
      <p:sp>
        <p:nvSpPr>
          <p:cNvPr id="11" name="Rectángulo redondeado 5">
            <a:extLst>
              <a:ext uri="{FF2B5EF4-FFF2-40B4-BE49-F238E27FC236}">
                <a16:creationId xmlns:a16="http://schemas.microsoft.com/office/drawing/2014/main" id="{05DC5E5C-BEDB-B29D-8C02-6A31DCC7EB9F}"/>
              </a:ext>
            </a:extLst>
          </p:cNvPr>
          <p:cNvSpPr/>
          <p:nvPr/>
        </p:nvSpPr>
        <p:spPr>
          <a:xfrm>
            <a:off x="6501133"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Interior</a:t>
            </a:r>
          </a:p>
          <a:p>
            <a:pPr algn="r"/>
            <a:endParaRPr lang="es-AR" b="1" dirty="0"/>
          </a:p>
        </p:txBody>
      </p:sp>
      <p:sp>
        <p:nvSpPr>
          <p:cNvPr id="12" name="Rectángulo redondeado 5">
            <a:extLst>
              <a:ext uri="{FF2B5EF4-FFF2-40B4-BE49-F238E27FC236}">
                <a16:creationId xmlns:a16="http://schemas.microsoft.com/office/drawing/2014/main" id="{4BF5C696-1A98-177B-2B51-607195219FB3}"/>
              </a:ext>
            </a:extLst>
          </p:cNvPr>
          <p:cNvSpPr/>
          <p:nvPr/>
        </p:nvSpPr>
        <p:spPr>
          <a:xfrm>
            <a:off x="1316830"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Justicia</a:t>
            </a:r>
          </a:p>
          <a:p>
            <a:pPr algn="r"/>
            <a:endParaRPr lang="es-AR" b="1" dirty="0"/>
          </a:p>
        </p:txBody>
      </p:sp>
      <p:sp>
        <p:nvSpPr>
          <p:cNvPr id="13" name="Rectángulo redondeado 5">
            <a:extLst>
              <a:ext uri="{FF2B5EF4-FFF2-40B4-BE49-F238E27FC236}">
                <a16:creationId xmlns:a16="http://schemas.microsoft.com/office/drawing/2014/main" id="{9AE50248-F60A-BECA-7713-228B43A314EC}"/>
              </a:ext>
            </a:extLst>
          </p:cNvPr>
          <p:cNvSpPr/>
          <p:nvPr/>
        </p:nvSpPr>
        <p:spPr>
          <a:xfrm>
            <a:off x="3859076"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Seguridad</a:t>
            </a:r>
          </a:p>
          <a:p>
            <a:pPr algn="r"/>
            <a:endParaRPr lang="es-AR" b="1" dirty="0"/>
          </a:p>
        </p:txBody>
      </p:sp>
      <p:sp>
        <p:nvSpPr>
          <p:cNvPr id="14" name="Rectángulo redondeado 5">
            <a:extLst>
              <a:ext uri="{FF2B5EF4-FFF2-40B4-BE49-F238E27FC236}">
                <a16:creationId xmlns:a16="http://schemas.microsoft.com/office/drawing/2014/main" id="{805596A7-A314-B6D2-AB33-3A19C97EC408}"/>
              </a:ext>
            </a:extLst>
          </p:cNvPr>
          <p:cNvSpPr/>
          <p:nvPr/>
        </p:nvSpPr>
        <p:spPr>
          <a:xfrm>
            <a:off x="6501133"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Defensa</a:t>
            </a:r>
          </a:p>
          <a:p>
            <a:pPr algn="r"/>
            <a:endParaRPr lang="es-AR" b="1" dirty="0"/>
          </a:p>
        </p:txBody>
      </p:sp>
      <p:sp>
        <p:nvSpPr>
          <p:cNvPr id="15" name="Rectángulo redondeado 5">
            <a:extLst>
              <a:ext uri="{FF2B5EF4-FFF2-40B4-BE49-F238E27FC236}">
                <a16:creationId xmlns:a16="http://schemas.microsoft.com/office/drawing/2014/main" id="{447F5F23-A522-E316-45E8-A442F22A5A16}"/>
              </a:ext>
            </a:extLst>
          </p:cNvPr>
          <p:cNvSpPr/>
          <p:nvPr/>
        </p:nvSpPr>
        <p:spPr>
          <a:xfrm>
            <a:off x="9143188" y="306933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Economía + Energía</a:t>
            </a:r>
          </a:p>
          <a:p>
            <a:pPr algn="r"/>
            <a:endParaRPr lang="es-AR" b="1" dirty="0"/>
          </a:p>
        </p:txBody>
      </p:sp>
      <p:sp>
        <p:nvSpPr>
          <p:cNvPr id="16" name="Rectángulo redondeado 5">
            <a:extLst>
              <a:ext uri="{FF2B5EF4-FFF2-40B4-BE49-F238E27FC236}">
                <a16:creationId xmlns:a16="http://schemas.microsoft.com/office/drawing/2014/main" id="{2DD2C710-DF79-5E33-CF0F-71517F9943DE}"/>
              </a:ext>
            </a:extLst>
          </p:cNvPr>
          <p:cNvSpPr/>
          <p:nvPr/>
        </p:nvSpPr>
        <p:spPr>
          <a:xfrm>
            <a:off x="1316829"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Industria + Desarrollo Productivo</a:t>
            </a:r>
          </a:p>
          <a:p>
            <a:pPr algn="r"/>
            <a:endParaRPr lang="es-AR" b="1" dirty="0"/>
          </a:p>
        </p:txBody>
      </p:sp>
      <p:sp>
        <p:nvSpPr>
          <p:cNvPr id="17" name="Rectángulo redondeado 5">
            <a:extLst>
              <a:ext uri="{FF2B5EF4-FFF2-40B4-BE49-F238E27FC236}">
                <a16:creationId xmlns:a16="http://schemas.microsoft.com/office/drawing/2014/main" id="{CCE0066E-FCFC-09BB-F9A2-220F4ACBA052}"/>
              </a:ext>
            </a:extLst>
          </p:cNvPr>
          <p:cNvSpPr/>
          <p:nvPr/>
        </p:nvSpPr>
        <p:spPr>
          <a:xfrm>
            <a:off x="3859075"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err="1"/>
              <a:t>Infraestruc</a:t>
            </a:r>
            <a:r>
              <a:rPr lang="es-AR" b="1" dirty="0"/>
              <a:t>. Económica y Social</a:t>
            </a:r>
          </a:p>
        </p:txBody>
      </p:sp>
      <p:sp>
        <p:nvSpPr>
          <p:cNvPr id="18" name="Rectángulo redondeado 5">
            <a:extLst>
              <a:ext uri="{FF2B5EF4-FFF2-40B4-BE49-F238E27FC236}">
                <a16:creationId xmlns:a16="http://schemas.microsoft.com/office/drawing/2014/main" id="{536E7F5C-2186-CF1B-6CAE-33BC34C6A90D}"/>
              </a:ext>
            </a:extLst>
          </p:cNvPr>
          <p:cNvSpPr/>
          <p:nvPr/>
        </p:nvSpPr>
        <p:spPr>
          <a:xfrm>
            <a:off x="6501133"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Salud</a:t>
            </a:r>
          </a:p>
        </p:txBody>
      </p:sp>
      <p:sp>
        <p:nvSpPr>
          <p:cNvPr id="19" name="Rectángulo redondeado 5">
            <a:extLst>
              <a:ext uri="{FF2B5EF4-FFF2-40B4-BE49-F238E27FC236}">
                <a16:creationId xmlns:a16="http://schemas.microsoft.com/office/drawing/2014/main" id="{D5411477-3A38-52EB-01AA-9071E4AD43C9}"/>
              </a:ext>
            </a:extLst>
          </p:cNvPr>
          <p:cNvSpPr/>
          <p:nvPr/>
        </p:nvSpPr>
        <p:spPr>
          <a:xfrm>
            <a:off x="9143188"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Capital Humano</a:t>
            </a:r>
          </a:p>
        </p:txBody>
      </p:sp>
      <p:sp>
        <p:nvSpPr>
          <p:cNvPr id="4" name="CuadroTexto 3">
            <a:extLst>
              <a:ext uri="{FF2B5EF4-FFF2-40B4-BE49-F238E27FC236}">
                <a16:creationId xmlns:a16="http://schemas.microsoft.com/office/drawing/2014/main" id="{551BD965-292E-F0A0-2EFC-CCD52D5AC1F9}"/>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7" name="CuadroTexto 6">
            <a:extLst>
              <a:ext uri="{FF2B5EF4-FFF2-40B4-BE49-F238E27FC236}">
                <a16:creationId xmlns:a16="http://schemas.microsoft.com/office/drawing/2014/main" id="{51AF4E79-0296-1543-25E5-C9666C0598A2}"/>
              </a:ext>
            </a:extLst>
          </p:cNvPr>
          <p:cNvSpPr txBox="1"/>
          <p:nvPr/>
        </p:nvSpPr>
        <p:spPr>
          <a:xfrm>
            <a:off x="285849" y="369195"/>
            <a:ext cx="72293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Agrupamiento Institucional</a:t>
            </a:r>
          </a:p>
        </p:txBody>
      </p:sp>
      <p:pic>
        <p:nvPicPr>
          <p:cNvPr id="8" name="Imagen 7">
            <a:extLst>
              <a:ext uri="{FF2B5EF4-FFF2-40B4-BE49-F238E27FC236}">
                <a16:creationId xmlns:a16="http://schemas.microsoft.com/office/drawing/2014/main" id="{2840D889-BD70-7C52-5F9A-1567212C0115}"/>
              </a:ext>
            </a:extLst>
          </p:cNvPr>
          <p:cNvPicPr>
            <a:picLocks noChangeAspect="1"/>
          </p:cNvPicPr>
          <p:nvPr/>
        </p:nvPicPr>
        <p:blipFill>
          <a:blip r:embed="rId2"/>
          <a:stretch>
            <a:fillRect/>
          </a:stretch>
        </p:blipFill>
        <p:spPr>
          <a:xfrm>
            <a:off x="140429" y="104242"/>
            <a:ext cx="245403" cy="257651"/>
          </a:xfrm>
          <a:prstGeom prst="rect">
            <a:avLst/>
          </a:prstGeom>
        </p:spPr>
      </p:pic>
    </p:spTree>
    <p:extLst>
      <p:ext uri="{BB962C8B-B14F-4D97-AF65-F5344CB8AC3E}">
        <p14:creationId xmlns:p14="http://schemas.microsoft.com/office/powerpoint/2010/main" val="243856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o 33">
            <a:extLst>
              <a:ext uri="{FF2B5EF4-FFF2-40B4-BE49-F238E27FC236}">
                <a16:creationId xmlns:a16="http://schemas.microsoft.com/office/drawing/2014/main" id="{7348B5EB-41C8-7DDA-B040-B8D21DA011C9}"/>
              </a:ext>
            </a:extLst>
          </p:cNvPr>
          <p:cNvGrpSpPr/>
          <p:nvPr/>
        </p:nvGrpSpPr>
        <p:grpSpPr>
          <a:xfrm rot="19999656">
            <a:off x="6092877" y="-991080"/>
            <a:ext cx="9765527" cy="13369365"/>
            <a:chOff x="1902826" y="-1302007"/>
            <a:chExt cx="11095216" cy="14934918"/>
          </a:xfrm>
        </p:grpSpPr>
        <p:pic>
          <p:nvPicPr>
            <p:cNvPr id="36" name="Imagen 35">
              <a:extLst>
                <a:ext uri="{FF2B5EF4-FFF2-40B4-BE49-F238E27FC236}">
                  <a16:creationId xmlns:a16="http://schemas.microsoft.com/office/drawing/2014/main" id="{2647FAFE-C1BF-862C-0FB2-61ED686FA8B5}"/>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2826" y="-1302007"/>
              <a:ext cx="10179214" cy="13808930"/>
            </a:xfrm>
            <a:prstGeom prst="rect">
              <a:avLst/>
            </a:prstGeom>
          </p:spPr>
        </p:pic>
        <p:pic>
          <p:nvPicPr>
            <p:cNvPr id="37" name="Imagen 36">
              <a:extLst>
                <a:ext uri="{FF2B5EF4-FFF2-40B4-BE49-F238E27FC236}">
                  <a16:creationId xmlns:a16="http://schemas.microsoft.com/office/drawing/2014/main" id="{644CDB2E-D5F0-A5AE-146B-390ACCB11B5C}"/>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38" name="Imagen 37">
              <a:extLst>
                <a:ext uri="{FF2B5EF4-FFF2-40B4-BE49-F238E27FC236}">
                  <a16:creationId xmlns:a16="http://schemas.microsoft.com/office/drawing/2014/main" id="{1E918403-0A3A-A1DA-6873-F4DE44975EE0}"/>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grpSp>
        <p:nvGrpSpPr>
          <p:cNvPr id="18" name="Grupo 17">
            <a:extLst>
              <a:ext uri="{FF2B5EF4-FFF2-40B4-BE49-F238E27FC236}">
                <a16:creationId xmlns:a16="http://schemas.microsoft.com/office/drawing/2014/main" id="{4E0E4EDE-7B29-22F1-1FBA-4B37C0A8E479}"/>
              </a:ext>
            </a:extLst>
          </p:cNvPr>
          <p:cNvGrpSpPr/>
          <p:nvPr/>
        </p:nvGrpSpPr>
        <p:grpSpPr>
          <a:xfrm>
            <a:off x="-1" y="-431801"/>
            <a:ext cx="12293600" cy="2160000"/>
            <a:chOff x="0" y="-1"/>
            <a:chExt cx="12293600" cy="2160000"/>
          </a:xfrm>
        </p:grpSpPr>
        <p:sp>
          <p:nvSpPr>
            <p:cNvPr id="15" name="Rectángulo: esquinas redondeadas 14">
              <a:extLst>
                <a:ext uri="{FF2B5EF4-FFF2-40B4-BE49-F238E27FC236}">
                  <a16:creationId xmlns:a16="http://schemas.microsoft.com/office/drawing/2014/main" id="{8673F048-437B-31FF-D4C7-01BF991F8B11}"/>
                </a:ext>
              </a:extLst>
            </p:cNvPr>
            <p:cNvSpPr/>
            <p:nvPr/>
          </p:nvSpPr>
          <p:spPr>
            <a:xfrm>
              <a:off x="0" y="-1"/>
              <a:ext cx="6331857" cy="2160000"/>
            </a:xfrm>
            <a:prstGeom prst="roundRect">
              <a:avLst>
                <a:gd name="adj" fmla="val 50000"/>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Rectángulo 15">
              <a:extLst>
                <a:ext uri="{FF2B5EF4-FFF2-40B4-BE49-F238E27FC236}">
                  <a16:creationId xmlns:a16="http://schemas.microsoft.com/office/drawing/2014/main" id="{2B6FF1C0-93F0-CB02-29E0-0558453C9B5E}"/>
                </a:ext>
              </a:extLst>
            </p:cNvPr>
            <p:cNvSpPr/>
            <p:nvPr/>
          </p:nvSpPr>
          <p:spPr>
            <a:xfrm>
              <a:off x="0" y="-1"/>
              <a:ext cx="1215571" cy="1215571"/>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Rectángulo 16">
              <a:extLst>
                <a:ext uri="{FF2B5EF4-FFF2-40B4-BE49-F238E27FC236}">
                  <a16:creationId xmlns:a16="http://schemas.microsoft.com/office/drawing/2014/main" id="{60ABEFED-A621-EC7F-0FE5-8DA2DE90E2A5}"/>
                </a:ext>
              </a:extLst>
            </p:cNvPr>
            <p:cNvSpPr/>
            <p:nvPr/>
          </p:nvSpPr>
          <p:spPr>
            <a:xfrm>
              <a:off x="4503058" y="-1"/>
              <a:ext cx="7790542" cy="2160000"/>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4" name="Título 1">
            <a:extLst>
              <a:ext uri="{FF2B5EF4-FFF2-40B4-BE49-F238E27FC236}">
                <a16:creationId xmlns:a16="http://schemas.microsoft.com/office/drawing/2014/main" id="{52EAAFA1-2550-6539-C2C2-2124FEC10C3D}"/>
              </a:ext>
            </a:extLst>
          </p:cNvPr>
          <p:cNvSpPr txBox="1">
            <a:spLocks/>
          </p:cNvSpPr>
          <p:nvPr/>
        </p:nvSpPr>
        <p:spPr>
          <a:xfrm>
            <a:off x="460829" y="-13166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AR" dirty="0">
                <a:solidFill>
                  <a:srgbClr val="6500FF"/>
                </a:solidFill>
                <a:latin typeface="Barlow SemiBold" panose="00000700000000000000" pitchFamily="2" charset="0"/>
              </a:rPr>
              <a:t>Agenda</a:t>
            </a:r>
          </a:p>
        </p:txBody>
      </p:sp>
      <p:sp>
        <p:nvSpPr>
          <p:cNvPr id="2" name="CuadroTexto 1">
            <a:extLst>
              <a:ext uri="{FF2B5EF4-FFF2-40B4-BE49-F238E27FC236}">
                <a16:creationId xmlns:a16="http://schemas.microsoft.com/office/drawing/2014/main" id="{1592D9B8-D9E2-D3FD-BBB4-B10824F8D345}"/>
              </a:ext>
            </a:extLst>
          </p:cNvPr>
          <p:cNvSpPr txBox="1"/>
          <p:nvPr/>
        </p:nvSpPr>
        <p:spPr>
          <a:xfrm>
            <a:off x="8388703" y="5098828"/>
            <a:ext cx="2271636" cy="646331"/>
          </a:xfrm>
          <a:prstGeom prst="rect">
            <a:avLst/>
          </a:prstGeom>
          <a:noFill/>
        </p:spPr>
        <p:txBody>
          <a:bodyPr wrap="square">
            <a:spAutoFit/>
          </a:bodyPr>
          <a:lstStyle/>
          <a:p>
            <a:r>
              <a:rPr lang="es-ES" dirty="0">
                <a:latin typeface="Barlow SemiBold" panose="00000700000000000000" pitchFamily="2" charset="0"/>
              </a:rPr>
              <a:t>Sesión de Preguntas y Respuestas</a:t>
            </a:r>
            <a:endParaRPr lang="es-ES" dirty="0">
              <a:latin typeface="Barlow Light" panose="00000400000000000000" pitchFamily="2" charset="0"/>
            </a:endParaRPr>
          </a:p>
        </p:txBody>
      </p:sp>
      <p:sp>
        <p:nvSpPr>
          <p:cNvPr id="31" name="CuadroTexto 30">
            <a:extLst>
              <a:ext uri="{FF2B5EF4-FFF2-40B4-BE49-F238E27FC236}">
                <a16:creationId xmlns:a16="http://schemas.microsoft.com/office/drawing/2014/main" id="{67BCB50D-C660-7641-12EC-A9D950FEFCC6}"/>
              </a:ext>
            </a:extLst>
          </p:cNvPr>
          <p:cNvSpPr txBox="1"/>
          <p:nvPr/>
        </p:nvSpPr>
        <p:spPr>
          <a:xfrm>
            <a:off x="2882337" y="5101180"/>
            <a:ext cx="2370747" cy="646331"/>
          </a:xfrm>
          <a:prstGeom prst="rect">
            <a:avLst/>
          </a:prstGeom>
          <a:noFill/>
        </p:spPr>
        <p:txBody>
          <a:bodyPr wrap="square">
            <a:spAutoFit/>
          </a:bodyPr>
          <a:lstStyle/>
          <a:p>
            <a:r>
              <a:rPr lang="es-ES" dirty="0">
                <a:latin typeface="Barlow SemiBold" panose="00000700000000000000" pitchFamily="2" charset="0"/>
              </a:rPr>
              <a:t>Sesión de Preguntas y Respuestas</a:t>
            </a:r>
            <a:endParaRPr lang="es-ES" dirty="0">
              <a:latin typeface="Barlow Light" panose="00000400000000000000" pitchFamily="2" charset="0"/>
            </a:endParaRPr>
          </a:p>
        </p:txBody>
      </p:sp>
      <p:sp>
        <p:nvSpPr>
          <p:cNvPr id="56" name="CuadroTexto 55">
            <a:extLst>
              <a:ext uri="{FF2B5EF4-FFF2-40B4-BE49-F238E27FC236}">
                <a16:creationId xmlns:a16="http://schemas.microsoft.com/office/drawing/2014/main" id="{325FF336-86F0-2292-5824-4C1CCFA66F19}"/>
              </a:ext>
            </a:extLst>
          </p:cNvPr>
          <p:cNvSpPr txBox="1"/>
          <p:nvPr/>
        </p:nvSpPr>
        <p:spPr>
          <a:xfrm>
            <a:off x="886792" y="5014553"/>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10:45 – 11:00</a:t>
            </a:r>
          </a:p>
        </p:txBody>
      </p:sp>
      <p:sp>
        <p:nvSpPr>
          <p:cNvPr id="67" name="CuadroTexto 66">
            <a:extLst>
              <a:ext uri="{FF2B5EF4-FFF2-40B4-BE49-F238E27FC236}">
                <a16:creationId xmlns:a16="http://schemas.microsoft.com/office/drawing/2014/main" id="{5A52FAA8-D355-16BB-D24C-397D172324C0}"/>
              </a:ext>
            </a:extLst>
          </p:cNvPr>
          <p:cNvSpPr txBox="1"/>
          <p:nvPr/>
        </p:nvSpPr>
        <p:spPr>
          <a:xfrm>
            <a:off x="6341086" y="5027057"/>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12:35 – 12:50</a:t>
            </a:r>
          </a:p>
        </p:txBody>
      </p:sp>
      <p:sp>
        <p:nvSpPr>
          <p:cNvPr id="9" name="CuadroTexto 8">
            <a:extLst>
              <a:ext uri="{FF2B5EF4-FFF2-40B4-BE49-F238E27FC236}">
                <a16:creationId xmlns:a16="http://schemas.microsoft.com/office/drawing/2014/main" id="{88347D87-4ABE-9DD1-74FB-4D97030B8D25}"/>
              </a:ext>
            </a:extLst>
          </p:cNvPr>
          <p:cNvSpPr txBox="1"/>
          <p:nvPr/>
        </p:nvSpPr>
        <p:spPr>
          <a:xfrm>
            <a:off x="8388703" y="2104451"/>
            <a:ext cx="1811119" cy="646331"/>
          </a:xfrm>
          <a:prstGeom prst="rect">
            <a:avLst/>
          </a:prstGeom>
          <a:noFill/>
        </p:spPr>
        <p:txBody>
          <a:bodyPr wrap="square">
            <a:spAutoFit/>
          </a:bodyPr>
          <a:lstStyle/>
          <a:p>
            <a:r>
              <a:rPr lang="es-ES" dirty="0">
                <a:latin typeface="Barlow SemiBold" panose="00000700000000000000" pitchFamily="2" charset="0"/>
              </a:rPr>
              <a:t>Gestión de Cobranzas</a:t>
            </a:r>
            <a:endParaRPr lang="es-ES" dirty="0">
              <a:latin typeface="Barlow Light" panose="00000400000000000000" pitchFamily="2" charset="0"/>
            </a:endParaRPr>
          </a:p>
        </p:txBody>
      </p:sp>
      <p:sp>
        <p:nvSpPr>
          <p:cNvPr id="52" name="CuadroTexto 51">
            <a:extLst>
              <a:ext uri="{FF2B5EF4-FFF2-40B4-BE49-F238E27FC236}">
                <a16:creationId xmlns:a16="http://schemas.microsoft.com/office/drawing/2014/main" id="{13B8C22F-B560-A39D-ABDF-82E47CC4C3E0}"/>
              </a:ext>
            </a:extLst>
          </p:cNvPr>
          <p:cNvSpPr txBox="1"/>
          <p:nvPr/>
        </p:nvSpPr>
        <p:spPr>
          <a:xfrm>
            <a:off x="6341086" y="2017823"/>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11:45 – 12:00</a:t>
            </a:r>
          </a:p>
        </p:txBody>
      </p:sp>
      <p:sp>
        <p:nvSpPr>
          <p:cNvPr id="14" name="CuadroTexto 13">
            <a:extLst>
              <a:ext uri="{FF2B5EF4-FFF2-40B4-BE49-F238E27FC236}">
                <a16:creationId xmlns:a16="http://schemas.microsoft.com/office/drawing/2014/main" id="{9AA85738-4342-DED4-227B-77D98D933BD3}"/>
              </a:ext>
            </a:extLst>
          </p:cNvPr>
          <p:cNvSpPr txBox="1"/>
          <p:nvPr/>
        </p:nvSpPr>
        <p:spPr>
          <a:xfrm>
            <a:off x="886792" y="2017823"/>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09:45 – 09:55</a:t>
            </a:r>
          </a:p>
        </p:txBody>
      </p:sp>
      <p:sp>
        <p:nvSpPr>
          <p:cNvPr id="32" name="CuadroTexto 31">
            <a:extLst>
              <a:ext uri="{FF2B5EF4-FFF2-40B4-BE49-F238E27FC236}">
                <a16:creationId xmlns:a16="http://schemas.microsoft.com/office/drawing/2014/main" id="{B59B89BD-2C88-ECA2-27FD-DBCD6FB6DC4C}"/>
              </a:ext>
            </a:extLst>
          </p:cNvPr>
          <p:cNvSpPr txBox="1"/>
          <p:nvPr/>
        </p:nvSpPr>
        <p:spPr>
          <a:xfrm>
            <a:off x="2882337" y="2104451"/>
            <a:ext cx="2822265" cy="646331"/>
          </a:xfrm>
          <a:prstGeom prst="rect">
            <a:avLst/>
          </a:prstGeom>
          <a:noFill/>
        </p:spPr>
        <p:txBody>
          <a:bodyPr wrap="square">
            <a:spAutoFit/>
          </a:bodyPr>
          <a:lstStyle/>
          <a:p>
            <a:r>
              <a:rPr lang="es-ES" dirty="0">
                <a:latin typeface="Barlow SemiBold" panose="00000700000000000000" pitchFamily="2" charset="0"/>
              </a:rPr>
              <a:t>Inicio de la XXIII</a:t>
            </a:r>
          </a:p>
          <a:p>
            <a:r>
              <a:rPr lang="es-ES" dirty="0">
                <a:latin typeface="Barlow SemiBold" panose="00000700000000000000" pitchFamily="2" charset="0"/>
              </a:rPr>
              <a:t>Jornada</a:t>
            </a:r>
            <a:endParaRPr lang="es-ES" dirty="0">
              <a:latin typeface="Barlow Light" panose="00000400000000000000" pitchFamily="2" charset="0"/>
            </a:endParaRPr>
          </a:p>
        </p:txBody>
      </p:sp>
      <p:sp>
        <p:nvSpPr>
          <p:cNvPr id="11" name="CuadroTexto 10">
            <a:extLst>
              <a:ext uri="{FF2B5EF4-FFF2-40B4-BE49-F238E27FC236}">
                <a16:creationId xmlns:a16="http://schemas.microsoft.com/office/drawing/2014/main" id="{74B1A84C-82B0-0842-40AC-757B8EC13EEC}"/>
              </a:ext>
            </a:extLst>
          </p:cNvPr>
          <p:cNvSpPr txBox="1"/>
          <p:nvPr/>
        </p:nvSpPr>
        <p:spPr>
          <a:xfrm>
            <a:off x="8388703" y="2855562"/>
            <a:ext cx="1727059" cy="646331"/>
          </a:xfrm>
          <a:prstGeom prst="rect">
            <a:avLst/>
          </a:prstGeom>
          <a:noFill/>
        </p:spPr>
        <p:txBody>
          <a:bodyPr wrap="square">
            <a:spAutoFit/>
          </a:bodyPr>
          <a:lstStyle/>
          <a:p>
            <a:r>
              <a:rPr lang="es-ES" dirty="0">
                <a:latin typeface="Barlow SemiBold" panose="00000700000000000000" pitchFamily="2" charset="0"/>
              </a:rPr>
              <a:t>Novedades Normativas</a:t>
            </a:r>
            <a:endParaRPr lang="es-ES" dirty="0">
              <a:latin typeface="Barlow Light" panose="00000400000000000000" pitchFamily="2" charset="0"/>
            </a:endParaRPr>
          </a:p>
        </p:txBody>
      </p:sp>
      <p:sp>
        <p:nvSpPr>
          <p:cNvPr id="44" name="CuadroTexto 43">
            <a:extLst>
              <a:ext uri="{FF2B5EF4-FFF2-40B4-BE49-F238E27FC236}">
                <a16:creationId xmlns:a16="http://schemas.microsoft.com/office/drawing/2014/main" id="{118C88B7-928E-4A49-B072-2BE03A8C65B3}"/>
              </a:ext>
            </a:extLst>
          </p:cNvPr>
          <p:cNvSpPr txBox="1"/>
          <p:nvPr/>
        </p:nvSpPr>
        <p:spPr>
          <a:xfrm>
            <a:off x="2882337" y="2845717"/>
            <a:ext cx="2822265" cy="646331"/>
          </a:xfrm>
          <a:prstGeom prst="rect">
            <a:avLst/>
          </a:prstGeom>
          <a:noFill/>
        </p:spPr>
        <p:txBody>
          <a:bodyPr wrap="square">
            <a:spAutoFit/>
          </a:bodyPr>
          <a:lstStyle/>
          <a:p>
            <a:r>
              <a:rPr lang="es-ES" dirty="0">
                <a:latin typeface="Barlow SemiBold" panose="00000700000000000000" pitchFamily="2" charset="0"/>
              </a:rPr>
              <a:t>Gestión de Recursos y Canales de Recaudación</a:t>
            </a:r>
            <a:endParaRPr lang="es-ES" dirty="0">
              <a:latin typeface="Barlow Light" panose="00000400000000000000" pitchFamily="2" charset="0"/>
            </a:endParaRPr>
          </a:p>
        </p:txBody>
      </p:sp>
      <p:sp>
        <p:nvSpPr>
          <p:cNvPr id="53" name="CuadroTexto 52">
            <a:extLst>
              <a:ext uri="{FF2B5EF4-FFF2-40B4-BE49-F238E27FC236}">
                <a16:creationId xmlns:a16="http://schemas.microsoft.com/office/drawing/2014/main" id="{F1EBCCCE-ED7F-97FD-6110-E03A78CD875B}"/>
              </a:ext>
            </a:extLst>
          </p:cNvPr>
          <p:cNvSpPr txBox="1"/>
          <p:nvPr/>
        </p:nvSpPr>
        <p:spPr>
          <a:xfrm>
            <a:off x="886792" y="2768715"/>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09:55 – 10:15</a:t>
            </a:r>
          </a:p>
        </p:txBody>
      </p:sp>
      <p:sp>
        <p:nvSpPr>
          <p:cNvPr id="62" name="CuadroTexto 61">
            <a:extLst>
              <a:ext uri="{FF2B5EF4-FFF2-40B4-BE49-F238E27FC236}">
                <a16:creationId xmlns:a16="http://schemas.microsoft.com/office/drawing/2014/main" id="{4BEC1FDD-5BC1-409F-EB28-82538E4CA12C}"/>
              </a:ext>
            </a:extLst>
          </p:cNvPr>
          <p:cNvSpPr txBox="1"/>
          <p:nvPr/>
        </p:nvSpPr>
        <p:spPr>
          <a:xfrm>
            <a:off x="6341086" y="2780278"/>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12:00 – 12:05</a:t>
            </a:r>
          </a:p>
        </p:txBody>
      </p:sp>
      <p:sp>
        <p:nvSpPr>
          <p:cNvPr id="10" name="CuadroTexto 9">
            <a:extLst>
              <a:ext uri="{FF2B5EF4-FFF2-40B4-BE49-F238E27FC236}">
                <a16:creationId xmlns:a16="http://schemas.microsoft.com/office/drawing/2014/main" id="{CE626E23-72C8-1A05-811B-560DE6AE866F}"/>
              </a:ext>
            </a:extLst>
          </p:cNvPr>
          <p:cNvSpPr txBox="1"/>
          <p:nvPr/>
        </p:nvSpPr>
        <p:spPr>
          <a:xfrm>
            <a:off x="8388703" y="4335959"/>
            <a:ext cx="3246851" cy="646331"/>
          </a:xfrm>
          <a:prstGeom prst="rect">
            <a:avLst/>
          </a:prstGeom>
          <a:noFill/>
        </p:spPr>
        <p:txBody>
          <a:bodyPr wrap="square">
            <a:spAutoFit/>
          </a:bodyPr>
          <a:lstStyle/>
          <a:p>
            <a:r>
              <a:rPr lang="es-ES" dirty="0">
                <a:latin typeface="Barlow SemiBold" panose="00000700000000000000" pitchFamily="2" charset="0"/>
              </a:rPr>
              <a:t>Novedades sobre Planificación Estratégica</a:t>
            </a:r>
            <a:endParaRPr lang="es-ES" dirty="0">
              <a:latin typeface="Barlow Light" panose="00000400000000000000" pitchFamily="2" charset="0"/>
            </a:endParaRPr>
          </a:p>
        </p:txBody>
      </p:sp>
      <p:sp>
        <p:nvSpPr>
          <p:cNvPr id="6" name="CuadroTexto 5">
            <a:extLst>
              <a:ext uri="{FF2B5EF4-FFF2-40B4-BE49-F238E27FC236}">
                <a16:creationId xmlns:a16="http://schemas.microsoft.com/office/drawing/2014/main" id="{B320FEBE-83E3-FA59-4C4D-0DDBBA77D474}"/>
              </a:ext>
            </a:extLst>
          </p:cNvPr>
          <p:cNvSpPr txBox="1"/>
          <p:nvPr/>
        </p:nvSpPr>
        <p:spPr>
          <a:xfrm>
            <a:off x="2882337" y="4350289"/>
            <a:ext cx="1811117" cy="646331"/>
          </a:xfrm>
          <a:prstGeom prst="rect">
            <a:avLst/>
          </a:prstGeom>
          <a:noFill/>
        </p:spPr>
        <p:txBody>
          <a:bodyPr wrap="square">
            <a:spAutoFit/>
          </a:bodyPr>
          <a:lstStyle/>
          <a:p>
            <a:r>
              <a:rPr lang="es-ES" dirty="0">
                <a:latin typeface="Barlow SemiBold" panose="00000700000000000000" pitchFamily="2" charset="0"/>
              </a:rPr>
              <a:t>Programación de Pagos</a:t>
            </a:r>
            <a:endParaRPr lang="es-ES" dirty="0">
              <a:latin typeface="Barlow Light" panose="00000400000000000000" pitchFamily="2" charset="0"/>
            </a:endParaRPr>
          </a:p>
        </p:txBody>
      </p:sp>
      <p:sp>
        <p:nvSpPr>
          <p:cNvPr id="55" name="CuadroTexto 54">
            <a:extLst>
              <a:ext uri="{FF2B5EF4-FFF2-40B4-BE49-F238E27FC236}">
                <a16:creationId xmlns:a16="http://schemas.microsoft.com/office/drawing/2014/main" id="{0BB91E16-0A91-962B-EC42-95784DB805FD}"/>
              </a:ext>
            </a:extLst>
          </p:cNvPr>
          <p:cNvSpPr txBox="1"/>
          <p:nvPr/>
        </p:nvSpPr>
        <p:spPr>
          <a:xfrm>
            <a:off x="886792" y="4254036"/>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10:30 – 10:45</a:t>
            </a:r>
          </a:p>
        </p:txBody>
      </p:sp>
      <p:sp>
        <p:nvSpPr>
          <p:cNvPr id="66" name="CuadroTexto 65">
            <a:extLst>
              <a:ext uri="{FF2B5EF4-FFF2-40B4-BE49-F238E27FC236}">
                <a16:creationId xmlns:a16="http://schemas.microsoft.com/office/drawing/2014/main" id="{4C90FDC3-BBD4-A45E-BF47-B400A0490547}"/>
              </a:ext>
            </a:extLst>
          </p:cNvPr>
          <p:cNvSpPr txBox="1"/>
          <p:nvPr/>
        </p:nvSpPr>
        <p:spPr>
          <a:xfrm>
            <a:off x="6341086" y="4262372"/>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12:20 – 12:35</a:t>
            </a:r>
          </a:p>
        </p:txBody>
      </p:sp>
      <p:sp>
        <p:nvSpPr>
          <p:cNvPr id="8" name="CuadroTexto 7">
            <a:extLst>
              <a:ext uri="{FF2B5EF4-FFF2-40B4-BE49-F238E27FC236}">
                <a16:creationId xmlns:a16="http://schemas.microsoft.com/office/drawing/2014/main" id="{D5DE0814-F096-A6B1-DBD9-6FFFA1FC39DD}"/>
              </a:ext>
            </a:extLst>
          </p:cNvPr>
          <p:cNvSpPr txBox="1"/>
          <p:nvPr/>
        </p:nvSpPr>
        <p:spPr>
          <a:xfrm>
            <a:off x="8388703" y="3589772"/>
            <a:ext cx="2205625" cy="646331"/>
          </a:xfrm>
          <a:prstGeom prst="rect">
            <a:avLst/>
          </a:prstGeom>
          <a:noFill/>
        </p:spPr>
        <p:txBody>
          <a:bodyPr wrap="square">
            <a:spAutoFit/>
          </a:bodyPr>
          <a:lstStyle/>
          <a:p>
            <a:r>
              <a:rPr lang="es-ES" dirty="0">
                <a:latin typeface="Barlow SemiBold" panose="00000700000000000000" pitchFamily="2" charset="0"/>
              </a:rPr>
              <a:t>Gestiones de Fondos Rotatorios</a:t>
            </a:r>
            <a:endParaRPr lang="es-ES" dirty="0">
              <a:latin typeface="Barlow Light" panose="00000400000000000000" pitchFamily="2" charset="0"/>
            </a:endParaRPr>
          </a:p>
        </p:txBody>
      </p:sp>
      <p:sp>
        <p:nvSpPr>
          <p:cNvPr id="5" name="CuadroTexto 4">
            <a:extLst>
              <a:ext uri="{FF2B5EF4-FFF2-40B4-BE49-F238E27FC236}">
                <a16:creationId xmlns:a16="http://schemas.microsoft.com/office/drawing/2014/main" id="{05AFE1CB-1400-9892-5393-17134164770C}"/>
              </a:ext>
            </a:extLst>
          </p:cNvPr>
          <p:cNvSpPr txBox="1"/>
          <p:nvPr/>
        </p:nvSpPr>
        <p:spPr>
          <a:xfrm>
            <a:off x="2882337" y="3587203"/>
            <a:ext cx="1859832" cy="646331"/>
          </a:xfrm>
          <a:prstGeom prst="rect">
            <a:avLst/>
          </a:prstGeom>
          <a:noFill/>
        </p:spPr>
        <p:txBody>
          <a:bodyPr wrap="square">
            <a:spAutoFit/>
          </a:bodyPr>
          <a:lstStyle/>
          <a:p>
            <a:r>
              <a:rPr lang="es-ES" dirty="0">
                <a:latin typeface="Barlow SemiBold" panose="00000700000000000000" pitchFamily="2" charset="0"/>
              </a:rPr>
              <a:t>Programación Financiera</a:t>
            </a:r>
            <a:endParaRPr lang="es-ES" dirty="0">
              <a:latin typeface="Barlow Light" panose="00000400000000000000" pitchFamily="2" charset="0"/>
            </a:endParaRPr>
          </a:p>
        </p:txBody>
      </p:sp>
      <p:sp>
        <p:nvSpPr>
          <p:cNvPr id="54" name="CuadroTexto 53">
            <a:extLst>
              <a:ext uri="{FF2B5EF4-FFF2-40B4-BE49-F238E27FC236}">
                <a16:creationId xmlns:a16="http://schemas.microsoft.com/office/drawing/2014/main" id="{DA6A5A0E-B1DD-B3D0-1B98-38D02FBB7B35}"/>
              </a:ext>
            </a:extLst>
          </p:cNvPr>
          <p:cNvSpPr txBox="1"/>
          <p:nvPr/>
        </p:nvSpPr>
        <p:spPr>
          <a:xfrm>
            <a:off x="886792" y="3519826"/>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10:15 – 10:30</a:t>
            </a:r>
          </a:p>
        </p:txBody>
      </p:sp>
      <p:sp>
        <p:nvSpPr>
          <p:cNvPr id="64" name="CuadroTexto 63">
            <a:extLst>
              <a:ext uri="{FF2B5EF4-FFF2-40B4-BE49-F238E27FC236}">
                <a16:creationId xmlns:a16="http://schemas.microsoft.com/office/drawing/2014/main" id="{0744455E-17B7-FF53-DB1A-F22259C7C176}"/>
              </a:ext>
            </a:extLst>
          </p:cNvPr>
          <p:cNvSpPr txBox="1"/>
          <p:nvPr/>
        </p:nvSpPr>
        <p:spPr>
          <a:xfrm>
            <a:off x="6341086" y="3525336"/>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12:05 – 12:20</a:t>
            </a:r>
          </a:p>
        </p:txBody>
      </p:sp>
      <p:sp>
        <p:nvSpPr>
          <p:cNvPr id="30" name="CuadroTexto 29">
            <a:extLst>
              <a:ext uri="{FF2B5EF4-FFF2-40B4-BE49-F238E27FC236}">
                <a16:creationId xmlns:a16="http://schemas.microsoft.com/office/drawing/2014/main" id="{E811D3B2-FC5D-DD28-7D2D-6ED9E322F01D}"/>
              </a:ext>
            </a:extLst>
          </p:cNvPr>
          <p:cNvSpPr txBox="1"/>
          <p:nvPr/>
        </p:nvSpPr>
        <p:spPr>
          <a:xfrm>
            <a:off x="8388703" y="5842868"/>
            <a:ext cx="1567746" cy="646331"/>
          </a:xfrm>
          <a:prstGeom prst="rect">
            <a:avLst/>
          </a:prstGeom>
          <a:noFill/>
        </p:spPr>
        <p:txBody>
          <a:bodyPr wrap="square">
            <a:spAutoFit/>
          </a:bodyPr>
          <a:lstStyle/>
          <a:p>
            <a:r>
              <a:rPr lang="es-ES" dirty="0">
                <a:latin typeface="Barlow SemiBold" panose="00000700000000000000" pitchFamily="2" charset="0"/>
              </a:rPr>
              <a:t>Cierre de actividades</a:t>
            </a:r>
            <a:endParaRPr lang="es-ES" dirty="0">
              <a:latin typeface="Barlow Light" panose="00000400000000000000" pitchFamily="2" charset="0"/>
            </a:endParaRPr>
          </a:p>
        </p:txBody>
      </p:sp>
      <p:sp>
        <p:nvSpPr>
          <p:cNvPr id="26" name="CuadroTexto 25">
            <a:extLst>
              <a:ext uri="{FF2B5EF4-FFF2-40B4-BE49-F238E27FC236}">
                <a16:creationId xmlns:a16="http://schemas.microsoft.com/office/drawing/2014/main" id="{276BAEA2-FDCB-04DB-6A06-3737F1AC547E}"/>
              </a:ext>
            </a:extLst>
          </p:cNvPr>
          <p:cNvSpPr txBox="1"/>
          <p:nvPr/>
        </p:nvSpPr>
        <p:spPr>
          <a:xfrm>
            <a:off x="2882337" y="5852493"/>
            <a:ext cx="1567746" cy="646331"/>
          </a:xfrm>
          <a:prstGeom prst="rect">
            <a:avLst/>
          </a:prstGeom>
          <a:noFill/>
        </p:spPr>
        <p:txBody>
          <a:bodyPr wrap="square">
            <a:spAutoFit/>
          </a:bodyPr>
          <a:lstStyle/>
          <a:p>
            <a:r>
              <a:rPr lang="es-ES" dirty="0" err="1">
                <a:latin typeface="Barlow SemiBold" panose="00000700000000000000" pitchFamily="2" charset="0"/>
              </a:rPr>
              <a:t>Coffee</a:t>
            </a:r>
            <a:endParaRPr lang="es-ES" dirty="0">
              <a:latin typeface="Barlow SemiBold" panose="00000700000000000000" pitchFamily="2" charset="0"/>
            </a:endParaRPr>
          </a:p>
          <a:p>
            <a:r>
              <a:rPr lang="es-ES" dirty="0">
                <a:latin typeface="Barlow SemiBold" panose="00000700000000000000" pitchFamily="2" charset="0"/>
              </a:rPr>
              <a:t>Break</a:t>
            </a:r>
            <a:endParaRPr lang="es-ES" dirty="0">
              <a:latin typeface="Barlow Light" panose="00000400000000000000" pitchFamily="2" charset="0"/>
            </a:endParaRPr>
          </a:p>
        </p:txBody>
      </p:sp>
      <p:sp>
        <p:nvSpPr>
          <p:cNvPr id="57" name="CuadroTexto 56">
            <a:extLst>
              <a:ext uri="{FF2B5EF4-FFF2-40B4-BE49-F238E27FC236}">
                <a16:creationId xmlns:a16="http://schemas.microsoft.com/office/drawing/2014/main" id="{DB3D2C12-A930-AD3D-C0AC-F33BBE8DB3E3}"/>
              </a:ext>
            </a:extLst>
          </p:cNvPr>
          <p:cNvSpPr txBox="1"/>
          <p:nvPr/>
        </p:nvSpPr>
        <p:spPr>
          <a:xfrm>
            <a:off x="886792" y="5765446"/>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11:00 – 11:45</a:t>
            </a:r>
          </a:p>
        </p:txBody>
      </p:sp>
      <p:sp>
        <p:nvSpPr>
          <p:cNvPr id="61" name="CuadroTexto 60">
            <a:extLst>
              <a:ext uri="{FF2B5EF4-FFF2-40B4-BE49-F238E27FC236}">
                <a16:creationId xmlns:a16="http://schemas.microsoft.com/office/drawing/2014/main" id="{FF9AC6C0-5502-09E4-9D27-9AF33B784FB5}"/>
              </a:ext>
            </a:extLst>
          </p:cNvPr>
          <p:cNvSpPr txBox="1"/>
          <p:nvPr/>
        </p:nvSpPr>
        <p:spPr>
          <a:xfrm>
            <a:off x="6341086" y="5770740"/>
            <a:ext cx="1545971" cy="450123"/>
          </a:xfrm>
          <a:prstGeom prst="rect">
            <a:avLst/>
          </a:prstGeom>
          <a:noFill/>
        </p:spPr>
        <p:txBody>
          <a:bodyPr wrap="square">
            <a:spAutoFit/>
          </a:bodyPr>
          <a:lstStyle/>
          <a:p>
            <a:pPr>
              <a:lnSpc>
                <a:spcPct val="150000"/>
              </a:lnSpc>
            </a:pPr>
            <a:r>
              <a:rPr lang="es-ES" dirty="0">
                <a:latin typeface="Barlow Light" panose="00000400000000000000" pitchFamily="2" charset="0"/>
              </a:rPr>
              <a:t>12:50 – 13:00</a:t>
            </a:r>
          </a:p>
        </p:txBody>
      </p:sp>
      <p:pic>
        <p:nvPicPr>
          <p:cNvPr id="27" name="Imagen 26">
            <a:extLst>
              <a:ext uri="{FF2B5EF4-FFF2-40B4-BE49-F238E27FC236}">
                <a16:creationId xmlns:a16="http://schemas.microsoft.com/office/drawing/2014/main" id="{C5417522-DF9B-5B6F-CA06-FC49CE01EDEB}"/>
              </a:ext>
            </a:extLst>
          </p:cNvPr>
          <p:cNvPicPr>
            <a:picLocks noChangeAspect="1"/>
          </p:cNvPicPr>
          <p:nvPr/>
        </p:nvPicPr>
        <p:blipFill>
          <a:blip r:embed="rId3"/>
          <a:stretch>
            <a:fillRect/>
          </a:stretch>
        </p:blipFill>
        <p:spPr>
          <a:xfrm>
            <a:off x="2470015" y="2158989"/>
            <a:ext cx="270944" cy="359848"/>
          </a:xfrm>
          <a:prstGeom prst="rect">
            <a:avLst/>
          </a:prstGeom>
        </p:spPr>
      </p:pic>
      <p:pic>
        <p:nvPicPr>
          <p:cNvPr id="28" name="Imagen 27">
            <a:extLst>
              <a:ext uri="{FF2B5EF4-FFF2-40B4-BE49-F238E27FC236}">
                <a16:creationId xmlns:a16="http://schemas.microsoft.com/office/drawing/2014/main" id="{01FE7B1E-32A0-0303-D716-28D09307AC98}"/>
              </a:ext>
            </a:extLst>
          </p:cNvPr>
          <p:cNvPicPr>
            <a:picLocks noChangeAspect="1"/>
          </p:cNvPicPr>
          <p:nvPr/>
        </p:nvPicPr>
        <p:blipFill>
          <a:blip r:embed="rId3"/>
          <a:stretch>
            <a:fillRect/>
          </a:stretch>
        </p:blipFill>
        <p:spPr>
          <a:xfrm flipV="1">
            <a:off x="7949394" y="5938313"/>
            <a:ext cx="270944" cy="359848"/>
          </a:xfrm>
          <a:prstGeom prst="rect">
            <a:avLst/>
          </a:prstGeom>
        </p:spPr>
      </p:pic>
      <p:pic>
        <p:nvPicPr>
          <p:cNvPr id="33" name="Imagen 32">
            <a:extLst>
              <a:ext uri="{FF2B5EF4-FFF2-40B4-BE49-F238E27FC236}">
                <a16:creationId xmlns:a16="http://schemas.microsoft.com/office/drawing/2014/main" id="{E31B0782-BEEE-2F53-CC5A-80EF711EDFDA}"/>
              </a:ext>
            </a:extLst>
          </p:cNvPr>
          <p:cNvPicPr>
            <a:picLocks noChangeAspect="1"/>
          </p:cNvPicPr>
          <p:nvPr/>
        </p:nvPicPr>
        <p:blipFill>
          <a:blip r:embed="rId4"/>
          <a:stretch>
            <a:fillRect/>
          </a:stretch>
        </p:blipFill>
        <p:spPr>
          <a:xfrm>
            <a:off x="2420621" y="5926090"/>
            <a:ext cx="348913" cy="348913"/>
          </a:xfrm>
          <a:prstGeom prst="rect">
            <a:avLst/>
          </a:prstGeom>
        </p:spPr>
      </p:pic>
      <p:pic>
        <p:nvPicPr>
          <p:cNvPr id="39" name="Imagen 38">
            <a:extLst>
              <a:ext uri="{FF2B5EF4-FFF2-40B4-BE49-F238E27FC236}">
                <a16:creationId xmlns:a16="http://schemas.microsoft.com/office/drawing/2014/main" id="{ABD3EFE2-4F9D-2883-5C10-5BCD387DCB7A}"/>
              </a:ext>
            </a:extLst>
          </p:cNvPr>
          <p:cNvPicPr>
            <a:picLocks noChangeAspect="1"/>
          </p:cNvPicPr>
          <p:nvPr/>
        </p:nvPicPr>
        <p:blipFill>
          <a:blip r:embed="rId5"/>
          <a:stretch>
            <a:fillRect/>
          </a:stretch>
        </p:blipFill>
        <p:spPr>
          <a:xfrm>
            <a:off x="2420272" y="2885242"/>
            <a:ext cx="412014" cy="403967"/>
          </a:xfrm>
          <a:prstGeom prst="rect">
            <a:avLst/>
          </a:prstGeom>
        </p:spPr>
      </p:pic>
      <p:pic>
        <p:nvPicPr>
          <p:cNvPr id="51" name="Imagen 50">
            <a:extLst>
              <a:ext uri="{FF2B5EF4-FFF2-40B4-BE49-F238E27FC236}">
                <a16:creationId xmlns:a16="http://schemas.microsoft.com/office/drawing/2014/main" id="{AFB583E3-51A6-C52F-CECB-1C11FB10F262}"/>
              </a:ext>
            </a:extLst>
          </p:cNvPr>
          <p:cNvPicPr>
            <a:picLocks noChangeAspect="1"/>
          </p:cNvPicPr>
          <p:nvPr/>
        </p:nvPicPr>
        <p:blipFill>
          <a:blip r:embed="rId6"/>
          <a:stretch>
            <a:fillRect/>
          </a:stretch>
        </p:blipFill>
        <p:spPr>
          <a:xfrm>
            <a:off x="2423453" y="4375881"/>
            <a:ext cx="382810" cy="382810"/>
          </a:xfrm>
          <a:prstGeom prst="rect">
            <a:avLst/>
          </a:prstGeom>
        </p:spPr>
      </p:pic>
      <p:pic>
        <p:nvPicPr>
          <p:cNvPr id="65" name="Imagen 64">
            <a:extLst>
              <a:ext uri="{FF2B5EF4-FFF2-40B4-BE49-F238E27FC236}">
                <a16:creationId xmlns:a16="http://schemas.microsoft.com/office/drawing/2014/main" id="{EEF6A348-319C-AFB8-7F96-28F473117808}"/>
              </a:ext>
            </a:extLst>
          </p:cNvPr>
          <p:cNvPicPr>
            <a:picLocks noChangeAspect="1"/>
          </p:cNvPicPr>
          <p:nvPr/>
        </p:nvPicPr>
        <p:blipFill>
          <a:blip r:embed="rId7"/>
          <a:stretch>
            <a:fillRect/>
          </a:stretch>
        </p:blipFill>
        <p:spPr>
          <a:xfrm>
            <a:off x="2411170" y="3634539"/>
            <a:ext cx="402032" cy="422097"/>
          </a:xfrm>
          <a:prstGeom prst="rect">
            <a:avLst/>
          </a:prstGeom>
        </p:spPr>
      </p:pic>
      <p:pic>
        <p:nvPicPr>
          <p:cNvPr id="77" name="Imagen 76">
            <a:extLst>
              <a:ext uri="{FF2B5EF4-FFF2-40B4-BE49-F238E27FC236}">
                <a16:creationId xmlns:a16="http://schemas.microsoft.com/office/drawing/2014/main" id="{6020911B-B6FA-7AB7-D389-E5EB0FFDB4FB}"/>
              </a:ext>
            </a:extLst>
          </p:cNvPr>
          <p:cNvPicPr>
            <a:picLocks noChangeAspect="1"/>
          </p:cNvPicPr>
          <p:nvPr/>
        </p:nvPicPr>
        <p:blipFill>
          <a:blip r:embed="rId8"/>
          <a:stretch>
            <a:fillRect/>
          </a:stretch>
        </p:blipFill>
        <p:spPr>
          <a:xfrm>
            <a:off x="2399150" y="5137348"/>
            <a:ext cx="414052" cy="414052"/>
          </a:xfrm>
          <a:prstGeom prst="rect">
            <a:avLst/>
          </a:prstGeom>
        </p:spPr>
      </p:pic>
      <p:pic>
        <p:nvPicPr>
          <p:cNvPr id="78" name="Imagen 77">
            <a:extLst>
              <a:ext uri="{FF2B5EF4-FFF2-40B4-BE49-F238E27FC236}">
                <a16:creationId xmlns:a16="http://schemas.microsoft.com/office/drawing/2014/main" id="{FA246643-7F5A-1A3B-164B-BC8DF9886D01}"/>
              </a:ext>
            </a:extLst>
          </p:cNvPr>
          <p:cNvPicPr>
            <a:picLocks noChangeAspect="1"/>
          </p:cNvPicPr>
          <p:nvPr/>
        </p:nvPicPr>
        <p:blipFill>
          <a:blip r:embed="rId8"/>
          <a:stretch>
            <a:fillRect/>
          </a:stretch>
        </p:blipFill>
        <p:spPr>
          <a:xfrm>
            <a:off x="7877840" y="5191118"/>
            <a:ext cx="414052" cy="414052"/>
          </a:xfrm>
          <a:prstGeom prst="rect">
            <a:avLst/>
          </a:prstGeom>
        </p:spPr>
      </p:pic>
      <p:pic>
        <p:nvPicPr>
          <p:cNvPr id="90" name="Imagen 89">
            <a:extLst>
              <a:ext uri="{FF2B5EF4-FFF2-40B4-BE49-F238E27FC236}">
                <a16:creationId xmlns:a16="http://schemas.microsoft.com/office/drawing/2014/main" id="{088E19B5-CB37-937D-2D12-10C6BCA9B732}"/>
              </a:ext>
            </a:extLst>
          </p:cNvPr>
          <p:cNvPicPr>
            <a:picLocks noChangeAspect="1"/>
          </p:cNvPicPr>
          <p:nvPr/>
        </p:nvPicPr>
        <p:blipFill>
          <a:blip r:embed="rId9"/>
          <a:stretch>
            <a:fillRect/>
          </a:stretch>
        </p:blipFill>
        <p:spPr>
          <a:xfrm>
            <a:off x="7909210" y="4428445"/>
            <a:ext cx="363632" cy="396127"/>
          </a:xfrm>
          <a:prstGeom prst="rect">
            <a:avLst/>
          </a:prstGeom>
        </p:spPr>
      </p:pic>
      <p:pic>
        <p:nvPicPr>
          <p:cNvPr id="92" name="Imagen 91">
            <a:extLst>
              <a:ext uri="{FF2B5EF4-FFF2-40B4-BE49-F238E27FC236}">
                <a16:creationId xmlns:a16="http://schemas.microsoft.com/office/drawing/2014/main" id="{C8F60DBD-612A-CACE-A402-9B71215A6918}"/>
              </a:ext>
            </a:extLst>
          </p:cNvPr>
          <p:cNvPicPr>
            <a:picLocks noChangeAspect="1"/>
          </p:cNvPicPr>
          <p:nvPr/>
        </p:nvPicPr>
        <p:blipFill>
          <a:blip r:embed="rId10"/>
          <a:stretch>
            <a:fillRect/>
          </a:stretch>
        </p:blipFill>
        <p:spPr>
          <a:xfrm>
            <a:off x="7856418" y="2826500"/>
            <a:ext cx="382970" cy="569280"/>
          </a:xfrm>
          <a:prstGeom prst="rect">
            <a:avLst/>
          </a:prstGeom>
        </p:spPr>
      </p:pic>
      <p:pic>
        <p:nvPicPr>
          <p:cNvPr id="104" name="Imagen 103">
            <a:extLst>
              <a:ext uri="{FF2B5EF4-FFF2-40B4-BE49-F238E27FC236}">
                <a16:creationId xmlns:a16="http://schemas.microsoft.com/office/drawing/2014/main" id="{9797EC83-DE82-642C-25B9-BEA96DD65C1E}"/>
              </a:ext>
            </a:extLst>
          </p:cNvPr>
          <p:cNvPicPr>
            <a:picLocks noChangeAspect="1"/>
          </p:cNvPicPr>
          <p:nvPr/>
        </p:nvPicPr>
        <p:blipFill>
          <a:blip r:embed="rId11"/>
          <a:stretch>
            <a:fillRect/>
          </a:stretch>
        </p:blipFill>
        <p:spPr>
          <a:xfrm>
            <a:off x="7830203" y="3660529"/>
            <a:ext cx="514410" cy="501024"/>
          </a:xfrm>
          <a:prstGeom prst="rect">
            <a:avLst/>
          </a:prstGeom>
        </p:spPr>
      </p:pic>
      <p:pic>
        <p:nvPicPr>
          <p:cNvPr id="106" name="Imagen 105">
            <a:extLst>
              <a:ext uri="{FF2B5EF4-FFF2-40B4-BE49-F238E27FC236}">
                <a16:creationId xmlns:a16="http://schemas.microsoft.com/office/drawing/2014/main" id="{AABCFBDD-F723-4B01-6318-62DC775F08BD}"/>
              </a:ext>
            </a:extLst>
          </p:cNvPr>
          <p:cNvPicPr>
            <a:picLocks noChangeAspect="1"/>
          </p:cNvPicPr>
          <p:nvPr/>
        </p:nvPicPr>
        <p:blipFill>
          <a:blip r:embed="rId12"/>
          <a:stretch>
            <a:fillRect/>
          </a:stretch>
        </p:blipFill>
        <p:spPr>
          <a:xfrm>
            <a:off x="7877526" y="2150729"/>
            <a:ext cx="395316" cy="408442"/>
          </a:xfrm>
          <a:prstGeom prst="rect">
            <a:avLst/>
          </a:prstGeom>
        </p:spPr>
      </p:pic>
    </p:spTree>
    <p:extLst>
      <p:ext uri="{BB962C8B-B14F-4D97-AF65-F5344CB8AC3E}">
        <p14:creationId xmlns:p14="http://schemas.microsoft.com/office/powerpoint/2010/main" val="84918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a:extLst>
              <a:ext uri="{FF2B5EF4-FFF2-40B4-BE49-F238E27FC236}">
                <a16:creationId xmlns:a16="http://schemas.microsoft.com/office/drawing/2014/main" id="{F3619903-5A71-948E-11BC-467B2B637708}"/>
              </a:ext>
            </a:extLst>
          </p:cNvPr>
          <p:cNvSpPr/>
          <p:nvPr/>
        </p:nvSpPr>
        <p:spPr>
          <a:xfrm>
            <a:off x="1316829"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Presidencia</a:t>
            </a:r>
          </a:p>
        </p:txBody>
      </p:sp>
      <p:sp>
        <p:nvSpPr>
          <p:cNvPr id="3" name="Rectángulo redondeado 5">
            <a:extLst>
              <a:ext uri="{FF2B5EF4-FFF2-40B4-BE49-F238E27FC236}">
                <a16:creationId xmlns:a16="http://schemas.microsoft.com/office/drawing/2014/main" id="{F15E92F2-EB43-2EA3-B662-267FB30325C9}"/>
              </a:ext>
            </a:extLst>
          </p:cNvPr>
          <p:cNvSpPr/>
          <p:nvPr/>
        </p:nvSpPr>
        <p:spPr>
          <a:xfrm>
            <a:off x="3859075" y="96161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Gabinete + Innovación</a:t>
            </a:r>
          </a:p>
          <a:p>
            <a:pPr algn="r"/>
            <a:endParaRPr lang="es-AR" b="1" dirty="0"/>
          </a:p>
        </p:txBody>
      </p:sp>
      <p:sp>
        <p:nvSpPr>
          <p:cNvPr id="5" name="Rectángulo redondeado 7">
            <a:extLst>
              <a:ext uri="{FF2B5EF4-FFF2-40B4-BE49-F238E27FC236}">
                <a16:creationId xmlns:a16="http://schemas.microsoft.com/office/drawing/2014/main" id="{D0D47A40-D1F5-EEFB-BD7B-B7782EF1920C}"/>
              </a:ext>
            </a:extLst>
          </p:cNvPr>
          <p:cNvSpPr/>
          <p:nvPr/>
        </p:nvSpPr>
        <p:spPr>
          <a:xfrm>
            <a:off x="9143189" y="969931"/>
            <a:ext cx="1731981" cy="1005518"/>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RR.EE.</a:t>
            </a:r>
          </a:p>
        </p:txBody>
      </p:sp>
      <p:sp>
        <p:nvSpPr>
          <p:cNvPr id="11" name="Rectángulo redondeado 5">
            <a:extLst>
              <a:ext uri="{FF2B5EF4-FFF2-40B4-BE49-F238E27FC236}">
                <a16:creationId xmlns:a16="http://schemas.microsoft.com/office/drawing/2014/main" id="{05DC5E5C-BEDB-B29D-8C02-6A31DCC7EB9F}"/>
              </a:ext>
            </a:extLst>
          </p:cNvPr>
          <p:cNvSpPr/>
          <p:nvPr/>
        </p:nvSpPr>
        <p:spPr>
          <a:xfrm>
            <a:off x="6501133"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Interior</a:t>
            </a:r>
          </a:p>
          <a:p>
            <a:pPr algn="r"/>
            <a:endParaRPr lang="es-AR" b="1" dirty="0"/>
          </a:p>
        </p:txBody>
      </p:sp>
      <p:sp>
        <p:nvSpPr>
          <p:cNvPr id="12" name="Rectángulo redondeado 5">
            <a:extLst>
              <a:ext uri="{FF2B5EF4-FFF2-40B4-BE49-F238E27FC236}">
                <a16:creationId xmlns:a16="http://schemas.microsoft.com/office/drawing/2014/main" id="{4BF5C696-1A98-177B-2B51-607195219FB3}"/>
              </a:ext>
            </a:extLst>
          </p:cNvPr>
          <p:cNvSpPr/>
          <p:nvPr/>
        </p:nvSpPr>
        <p:spPr>
          <a:xfrm>
            <a:off x="1316830"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Justicia</a:t>
            </a:r>
          </a:p>
          <a:p>
            <a:pPr algn="r"/>
            <a:endParaRPr lang="es-AR" b="1" dirty="0"/>
          </a:p>
        </p:txBody>
      </p:sp>
      <p:sp>
        <p:nvSpPr>
          <p:cNvPr id="13" name="Rectángulo redondeado 5">
            <a:extLst>
              <a:ext uri="{FF2B5EF4-FFF2-40B4-BE49-F238E27FC236}">
                <a16:creationId xmlns:a16="http://schemas.microsoft.com/office/drawing/2014/main" id="{9AE50248-F60A-BECA-7713-228B43A314EC}"/>
              </a:ext>
            </a:extLst>
          </p:cNvPr>
          <p:cNvSpPr/>
          <p:nvPr/>
        </p:nvSpPr>
        <p:spPr>
          <a:xfrm>
            <a:off x="3859076"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Seguridad</a:t>
            </a:r>
          </a:p>
          <a:p>
            <a:pPr algn="r"/>
            <a:endParaRPr lang="es-AR" b="1" dirty="0"/>
          </a:p>
        </p:txBody>
      </p:sp>
      <p:sp>
        <p:nvSpPr>
          <p:cNvPr id="14" name="Rectángulo redondeado 5">
            <a:extLst>
              <a:ext uri="{FF2B5EF4-FFF2-40B4-BE49-F238E27FC236}">
                <a16:creationId xmlns:a16="http://schemas.microsoft.com/office/drawing/2014/main" id="{805596A7-A314-B6D2-AB33-3A19C97EC408}"/>
              </a:ext>
            </a:extLst>
          </p:cNvPr>
          <p:cNvSpPr/>
          <p:nvPr/>
        </p:nvSpPr>
        <p:spPr>
          <a:xfrm>
            <a:off x="6501133"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Defensa</a:t>
            </a:r>
          </a:p>
          <a:p>
            <a:pPr algn="r"/>
            <a:endParaRPr lang="es-AR" b="1" dirty="0"/>
          </a:p>
        </p:txBody>
      </p:sp>
      <p:sp>
        <p:nvSpPr>
          <p:cNvPr id="15" name="Rectángulo redondeado 5">
            <a:extLst>
              <a:ext uri="{FF2B5EF4-FFF2-40B4-BE49-F238E27FC236}">
                <a16:creationId xmlns:a16="http://schemas.microsoft.com/office/drawing/2014/main" id="{447F5F23-A522-E316-45E8-A442F22A5A16}"/>
              </a:ext>
            </a:extLst>
          </p:cNvPr>
          <p:cNvSpPr/>
          <p:nvPr/>
        </p:nvSpPr>
        <p:spPr>
          <a:xfrm>
            <a:off x="9143188" y="306933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Economía + Energía</a:t>
            </a:r>
          </a:p>
          <a:p>
            <a:pPr algn="r"/>
            <a:endParaRPr lang="es-AR" b="1" dirty="0"/>
          </a:p>
        </p:txBody>
      </p:sp>
      <p:sp>
        <p:nvSpPr>
          <p:cNvPr id="16" name="Rectángulo redondeado 5">
            <a:extLst>
              <a:ext uri="{FF2B5EF4-FFF2-40B4-BE49-F238E27FC236}">
                <a16:creationId xmlns:a16="http://schemas.microsoft.com/office/drawing/2014/main" id="{2DD2C710-DF79-5E33-CF0F-71517F9943DE}"/>
              </a:ext>
            </a:extLst>
          </p:cNvPr>
          <p:cNvSpPr/>
          <p:nvPr/>
        </p:nvSpPr>
        <p:spPr>
          <a:xfrm>
            <a:off x="1316829"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Industria + Desarrollo Productivo</a:t>
            </a:r>
          </a:p>
          <a:p>
            <a:pPr algn="r"/>
            <a:endParaRPr lang="es-AR" b="1" dirty="0"/>
          </a:p>
        </p:txBody>
      </p:sp>
      <p:sp>
        <p:nvSpPr>
          <p:cNvPr id="17" name="Rectángulo redondeado 5">
            <a:extLst>
              <a:ext uri="{FF2B5EF4-FFF2-40B4-BE49-F238E27FC236}">
                <a16:creationId xmlns:a16="http://schemas.microsoft.com/office/drawing/2014/main" id="{CCE0066E-FCFC-09BB-F9A2-220F4ACBA052}"/>
              </a:ext>
            </a:extLst>
          </p:cNvPr>
          <p:cNvSpPr/>
          <p:nvPr/>
        </p:nvSpPr>
        <p:spPr>
          <a:xfrm>
            <a:off x="3859075"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err="1"/>
              <a:t>Infraestruc</a:t>
            </a:r>
            <a:r>
              <a:rPr lang="es-AR" b="1" dirty="0"/>
              <a:t>. Económica y Social</a:t>
            </a:r>
          </a:p>
        </p:txBody>
      </p:sp>
      <p:sp>
        <p:nvSpPr>
          <p:cNvPr id="18" name="Rectángulo redondeado 5">
            <a:extLst>
              <a:ext uri="{FF2B5EF4-FFF2-40B4-BE49-F238E27FC236}">
                <a16:creationId xmlns:a16="http://schemas.microsoft.com/office/drawing/2014/main" id="{536E7F5C-2186-CF1B-6CAE-33BC34C6A90D}"/>
              </a:ext>
            </a:extLst>
          </p:cNvPr>
          <p:cNvSpPr/>
          <p:nvPr/>
        </p:nvSpPr>
        <p:spPr>
          <a:xfrm>
            <a:off x="6501133"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Salud</a:t>
            </a:r>
          </a:p>
        </p:txBody>
      </p:sp>
      <p:sp>
        <p:nvSpPr>
          <p:cNvPr id="19" name="Rectángulo redondeado 5">
            <a:extLst>
              <a:ext uri="{FF2B5EF4-FFF2-40B4-BE49-F238E27FC236}">
                <a16:creationId xmlns:a16="http://schemas.microsoft.com/office/drawing/2014/main" id="{D5411477-3A38-52EB-01AA-9071E4AD43C9}"/>
              </a:ext>
            </a:extLst>
          </p:cNvPr>
          <p:cNvSpPr/>
          <p:nvPr/>
        </p:nvSpPr>
        <p:spPr>
          <a:xfrm>
            <a:off x="9143188"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Capital Humano</a:t>
            </a:r>
          </a:p>
        </p:txBody>
      </p:sp>
      <p:grpSp>
        <p:nvGrpSpPr>
          <p:cNvPr id="4" name="280 Grupo">
            <a:extLst>
              <a:ext uri="{FF2B5EF4-FFF2-40B4-BE49-F238E27FC236}">
                <a16:creationId xmlns:a16="http://schemas.microsoft.com/office/drawing/2014/main" id="{9D959AB4-8AEC-F728-B133-A269DEFE296D}"/>
              </a:ext>
            </a:extLst>
          </p:cNvPr>
          <p:cNvGrpSpPr/>
          <p:nvPr/>
        </p:nvGrpSpPr>
        <p:grpSpPr>
          <a:xfrm>
            <a:off x="2761666" y="847119"/>
            <a:ext cx="574287" cy="414337"/>
            <a:chOff x="2151532" y="864125"/>
            <a:chExt cx="574287" cy="414337"/>
          </a:xfrm>
        </p:grpSpPr>
        <p:sp>
          <p:nvSpPr>
            <p:cNvPr id="6" name="Elipse 5">
              <a:extLst>
                <a:ext uri="{FF2B5EF4-FFF2-40B4-BE49-F238E27FC236}">
                  <a16:creationId xmlns:a16="http://schemas.microsoft.com/office/drawing/2014/main" id="{36354DB9-2EEF-2EC9-437C-6761F303D1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 name="258 CuadroTexto">
              <a:extLst>
                <a:ext uri="{FF2B5EF4-FFF2-40B4-BE49-F238E27FC236}">
                  <a16:creationId xmlns:a16="http://schemas.microsoft.com/office/drawing/2014/main" id="{FED84742-8A34-B536-2D24-65D21DA4DE03}"/>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301</a:t>
              </a:r>
            </a:p>
          </p:txBody>
        </p:sp>
      </p:grpSp>
      <p:grpSp>
        <p:nvGrpSpPr>
          <p:cNvPr id="8" name="280 Grupo">
            <a:extLst>
              <a:ext uri="{FF2B5EF4-FFF2-40B4-BE49-F238E27FC236}">
                <a16:creationId xmlns:a16="http://schemas.microsoft.com/office/drawing/2014/main" id="{F4002A62-EBEE-04DF-F40F-ECB098CEE87C}"/>
              </a:ext>
            </a:extLst>
          </p:cNvPr>
          <p:cNvGrpSpPr/>
          <p:nvPr/>
        </p:nvGrpSpPr>
        <p:grpSpPr>
          <a:xfrm>
            <a:off x="5303912" y="840005"/>
            <a:ext cx="574287" cy="414337"/>
            <a:chOff x="2151532" y="864125"/>
            <a:chExt cx="574287" cy="414337"/>
          </a:xfrm>
        </p:grpSpPr>
        <p:sp>
          <p:nvSpPr>
            <p:cNvPr id="9" name="Elipse 8">
              <a:extLst>
                <a:ext uri="{FF2B5EF4-FFF2-40B4-BE49-F238E27FC236}">
                  <a16:creationId xmlns:a16="http://schemas.microsoft.com/office/drawing/2014/main" id="{FF90D9F0-99B8-63E6-64E4-CE01F1A8612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 name="258 CuadroTexto">
              <a:extLst>
                <a:ext uri="{FF2B5EF4-FFF2-40B4-BE49-F238E27FC236}">
                  <a16:creationId xmlns:a16="http://schemas.microsoft.com/office/drawing/2014/main" id="{5DC49D77-E41E-A083-A4A7-23B4E4A102F5}"/>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305</a:t>
              </a:r>
            </a:p>
          </p:txBody>
        </p:sp>
      </p:grpSp>
      <p:grpSp>
        <p:nvGrpSpPr>
          <p:cNvPr id="20" name="280 Grupo">
            <a:extLst>
              <a:ext uri="{FF2B5EF4-FFF2-40B4-BE49-F238E27FC236}">
                <a16:creationId xmlns:a16="http://schemas.microsoft.com/office/drawing/2014/main" id="{67D0726B-2F0A-A97A-6CD5-9DA797CEB768}"/>
              </a:ext>
            </a:extLst>
          </p:cNvPr>
          <p:cNvGrpSpPr/>
          <p:nvPr/>
        </p:nvGrpSpPr>
        <p:grpSpPr>
          <a:xfrm>
            <a:off x="7915367" y="762762"/>
            <a:ext cx="574287" cy="414337"/>
            <a:chOff x="2151532" y="864125"/>
            <a:chExt cx="574287" cy="414337"/>
          </a:xfrm>
        </p:grpSpPr>
        <p:sp>
          <p:nvSpPr>
            <p:cNvPr id="21" name="Elipse 20">
              <a:extLst>
                <a:ext uri="{FF2B5EF4-FFF2-40B4-BE49-F238E27FC236}">
                  <a16:creationId xmlns:a16="http://schemas.microsoft.com/office/drawing/2014/main" id="{8FFB5AB4-1284-0C9D-E9BD-B486D62AD4F9}"/>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2" name="258 CuadroTexto">
              <a:extLst>
                <a:ext uri="{FF2B5EF4-FFF2-40B4-BE49-F238E27FC236}">
                  <a16:creationId xmlns:a16="http://schemas.microsoft.com/office/drawing/2014/main" id="{5E98FCA7-7A10-8EA2-5ED8-7FBF636556EC}"/>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325</a:t>
              </a:r>
            </a:p>
          </p:txBody>
        </p:sp>
      </p:grpSp>
      <p:grpSp>
        <p:nvGrpSpPr>
          <p:cNvPr id="23" name="280 Grupo">
            <a:extLst>
              <a:ext uri="{FF2B5EF4-FFF2-40B4-BE49-F238E27FC236}">
                <a16:creationId xmlns:a16="http://schemas.microsoft.com/office/drawing/2014/main" id="{735A58D5-017E-4327-7798-691E3300D94D}"/>
              </a:ext>
            </a:extLst>
          </p:cNvPr>
          <p:cNvGrpSpPr/>
          <p:nvPr/>
        </p:nvGrpSpPr>
        <p:grpSpPr>
          <a:xfrm>
            <a:off x="10545335" y="845296"/>
            <a:ext cx="574287" cy="414337"/>
            <a:chOff x="2151532" y="864125"/>
            <a:chExt cx="574287" cy="414337"/>
          </a:xfrm>
        </p:grpSpPr>
        <p:sp>
          <p:nvSpPr>
            <p:cNvPr id="24" name="Elipse 23">
              <a:extLst>
                <a:ext uri="{FF2B5EF4-FFF2-40B4-BE49-F238E27FC236}">
                  <a16:creationId xmlns:a16="http://schemas.microsoft.com/office/drawing/2014/main" id="{F9A74F74-4C56-EB7C-19F1-1D6D1097EDD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5" name="258 CuadroTexto">
              <a:extLst>
                <a:ext uri="{FF2B5EF4-FFF2-40B4-BE49-F238E27FC236}">
                  <a16:creationId xmlns:a16="http://schemas.microsoft.com/office/drawing/2014/main" id="{4D889221-8A80-1B25-A7C4-F96DF813CC6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307</a:t>
              </a:r>
            </a:p>
          </p:txBody>
        </p:sp>
      </p:grpSp>
      <p:grpSp>
        <p:nvGrpSpPr>
          <p:cNvPr id="26" name="280 Grupo">
            <a:extLst>
              <a:ext uri="{FF2B5EF4-FFF2-40B4-BE49-F238E27FC236}">
                <a16:creationId xmlns:a16="http://schemas.microsoft.com/office/drawing/2014/main" id="{A167A28E-54C6-5613-F66E-2FBEB16952B0}"/>
              </a:ext>
            </a:extLst>
          </p:cNvPr>
          <p:cNvGrpSpPr/>
          <p:nvPr/>
        </p:nvGrpSpPr>
        <p:grpSpPr>
          <a:xfrm>
            <a:off x="2724553" y="2835215"/>
            <a:ext cx="574287" cy="414337"/>
            <a:chOff x="2151532" y="864125"/>
            <a:chExt cx="574287" cy="414337"/>
          </a:xfrm>
        </p:grpSpPr>
        <p:sp>
          <p:nvSpPr>
            <p:cNvPr id="27" name="Elipse 26">
              <a:extLst>
                <a:ext uri="{FF2B5EF4-FFF2-40B4-BE49-F238E27FC236}">
                  <a16:creationId xmlns:a16="http://schemas.microsoft.com/office/drawing/2014/main" id="{E3702DFF-7AA5-69C2-DC72-8E9FA9C7AAC6}"/>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8" name="258 CuadroTexto">
              <a:extLst>
                <a:ext uri="{FF2B5EF4-FFF2-40B4-BE49-F238E27FC236}">
                  <a16:creationId xmlns:a16="http://schemas.microsoft.com/office/drawing/2014/main" id="{64221398-8CAC-EAAF-95EE-CFD874F7644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332</a:t>
              </a:r>
            </a:p>
          </p:txBody>
        </p:sp>
      </p:grpSp>
      <p:grpSp>
        <p:nvGrpSpPr>
          <p:cNvPr id="29" name="280 Grupo">
            <a:extLst>
              <a:ext uri="{FF2B5EF4-FFF2-40B4-BE49-F238E27FC236}">
                <a16:creationId xmlns:a16="http://schemas.microsoft.com/office/drawing/2014/main" id="{AA1BA12B-8FD9-9FC9-46D4-2B81EB5B41C9}"/>
              </a:ext>
            </a:extLst>
          </p:cNvPr>
          <p:cNvGrpSpPr/>
          <p:nvPr/>
        </p:nvGrpSpPr>
        <p:grpSpPr>
          <a:xfrm>
            <a:off x="5234569" y="2862168"/>
            <a:ext cx="574287" cy="414337"/>
            <a:chOff x="2151532" y="864125"/>
            <a:chExt cx="574287" cy="414337"/>
          </a:xfrm>
        </p:grpSpPr>
        <p:sp>
          <p:nvSpPr>
            <p:cNvPr id="30" name="Elipse 29">
              <a:extLst>
                <a:ext uri="{FF2B5EF4-FFF2-40B4-BE49-F238E27FC236}">
                  <a16:creationId xmlns:a16="http://schemas.microsoft.com/office/drawing/2014/main" id="{731904FA-B7DB-5D63-0799-26DD68FA2C34}"/>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1" name="258 CuadroTexto">
              <a:extLst>
                <a:ext uri="{FF2B5EF4-FFF2-40B4-BE49-F238E27FC236}">
                  <a16:creationId xmlns:a16="http://schemas.microsoft.com/office/drawing/2014/main" id="{16F72778-8E78-0782-2151-D5D77A02814A}"/>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343</a:t>
              </a:r>
            </a:p>
          </p:txBody>
        </p:sp>
      </p:grpSp>
      <p:grpSp>
        <p:nvGrpSpPr>
          <p:cNvPr id="32" name="280 Grupo">
            <a:extLst>
              <a:ext uri="{FF2B5EF4-FFF2-40B4-BE49-F238E27FC236}">
                <a16:creationId xmlns:a16="http://schemas.microsoft.com/office/drawing/2014/main" id="{D855B84B-4678-3BEF-3129-DFC924AC8085}"/>
              </a:ext>
            </a:extLst>
          </p:cNvPr>
          <p:cNvGrpSpPr/>
          <p:nvPr/>
        </p:nvGrpSpPr>
        <p:grpSpPr>
          <a:xfrm>
            <a:off x="7878839" y="2869281"/>
            <a:ext cx="574287" cy="414337"/>
            <a:chOff x="2151532" y="864125"/>
            <a:chExt cx="574287" cy="414337"/>
          </a:xfrm>
        </p:grpSpPr>
        <p:sp>
          <p:nvSpPr>
            <p:cNvPr id="33" name="Elipse 32">
              <a:extLst>
                <a:ext uri="{FF2B5EF4-FFF2-40B4-BE49-F238E27FC236}">
                  <a16:creationId xmlns:a16="http://schemas.microsoft.com/office/drawing/2014/main" id="{B2652CDE-4BA6-F183-EB63-D8497E7C5AB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4" name="258 CuadroTexto">
              <a:extLst>
                <a:ext uri="{FF2B5EF4-FFF2-40B4-BE49-F238E27FC236}">
                  <a16:creationId xmlns:a16="http://schemas.microsoft.com/office/drawing/2014/main" id="{09A03DB1-F49E-FF6F-5D29-5A9DCD064699}"/>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370</a:t>
              </a:r>
            </a:p>
          </p:txBody>
        </p:sp>
      </p:grpSp>
      <p:grpSp>
        <p:nvGrpSpPr>
          <p:cNvPr id="35" name="280 Grupo">
            <a:extLst>
              <a:ext uri="{FF2B5EF4-FFF2-40B4-BE49-F238E27FC236}">
                <a16:creationId xmlns:a16="http://schemas.microsoft.com/office/drawing/2014/main" id="{0A1144E4-6F44-91B4-601C-42C30A61DE6C}"/>
              </a:ext>
            </a:extLst>
          </p:cNvPr>
          <p:cNvGrpSpPr/>
          <p:nvPr/>
        </p:nvGrpSpPr>
        <p:grpSpPr>
          <a:xfrm>
            <a:off x="10523108" y="2886383"/>
            <a:ext cx="574287" cy="414337"/>
            <a:chOff x="2151532" y="864125"/>
            <a:chExt cx="574287" cy="414337"/>
          </a:xfrm>
        </p:grpSpPr>
        <p:sp>
          <p:nvSpPr>
            <p:cNvPr id="36" name="Elipse 35">
              <a:extLst>
                <a:ext uri="{FF2B5EF4-FFF2-40B4-BE49-F238E27FC236}">
                  <a16:creationId xmlns:a16="http://schemas.microsoft.com/office/drawing/2014/main" id="{04C562C7-BEC4-F816-DF99-9A3B3C5C298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7" name="258 CuadroTexto">
              <a:extLst>
                <a:ext uri="{FF2B5EF4-FFF2-40B4-BE49-F238E27FC236}">
                  <a16:creationId xmlns:a16="http://schemas.microsoft.com/office/drawing/2014/main" id="{9B7A6955-AA73-25DD-FC73-66A44C3FB141}"/>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357</a:t>
              </a:r>
            </a:p>
          </p:txBody>
        </p:sp>
      </p:grpSp>
      <p:grpSp>
        <p:nvGrpSpPr>
          <p:cNvPr id="38" name="280 Grupo">
            <a:extLst>
              <a:ext uri="{FF2B5EF4-FFF2-40B4-BE49-F238E27FC236}">
                <a16:creationId xmlns:a16="http://schemas.microsoft.com/office/drawing/2014/main" id="{64A4A10D-BD84-B9C5-6E86-915C76F45FF4}"/>
              </a:ext>
            </a:extLst>
          </p:cNvPr>
          <p:cNvGrpSpPr/>
          <p:nvPr/>
        </p:nvGrpSpPr>
        <p:grpSpPr>
          <a:xfrm>
            <a:off x="2687440" y="4687196"/>
            <a:ext cx="574287" cy="414337"/>
            <a:chOff x="2151532" y="864125"/>
            <a:chExt cx="574287" cy="414337"/>
          </a:xfrm>
        </p:grpSpPr>
        <p:sp>
          <p:nvSpPr>
            <p:cNvPr id="39" name="Elipse 38">
              <a:extLst>
                <a:ext uri="{FF2B5EF4-FFF2-40B4-BE49-F238E27FC236}">
                  <a16:creationId xmlns:a16="http://schemas.microsoft.com/office/drawing/2014/main" id="{909B93D2-A1FE-4951-2FDD-30F496B4EB4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0" name="258 CuadroTexto">
              <a:extLst>
                <a:ext uri="{FF2B5EF4-FFF2-40B4-BE49-F238E27FC236}">
                  <a16:creationId xmlns:a16="http://schemas.microsoft.com/office/drawing/2014/main" id="{CE482A59-E31F-7897-9AE0-C321B205BDD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362</a:t>
              </a:r>
            </a:p>
          </p:txBody>
        </p:sp>
      </p:grpSp>
      <p:grpSp>
        <p:nvGrpSpPr>
          <p:cNvPr id="41" name="280 Grupo">
            <a:extLst>
              <a:ext uri="{FF2B5EF4-FFF2-40B4-BE49-F238E27FC236}">
                <a16:creationId xmlns:a16="http://schemas.microsoft.com/office/drawing/2014/main" id="{07CF342A-B20E-46EC-45C3-33BD28B84CB1}"/>
              </a:ext>
            </a:extLst>
          </p:cNvPr>
          <p:cNvGrpSpPr/>
          <p:nvPr/>
        </p:nvGrpSpPr>
        <p:grpSpPr>
          <a:xfrm>
            <a:off x="5238415" y="4735399"/>
            <a:ext cx="574287" cy="414337"/>
            <a:chOff x="2151532" y="864125"/>
            <a:chExt cx="574287" cy="414337"/>
          </a:xfrm>
        </p:grpSpPr>
        <p:sp>
          <p:nvSpPr>
            <p:cNvPr id="42" name="Elipse 41">
              <a:extLst>
                <a:ext uri="{FF2B5EF4-FFF2-40B4-BE49-F238E27FC236}">
                  <a16:creationId xmlns:a16="http://schemas.microsoft.com/office/drawing/2014/main" id="{9C791A48-6DF0-59FE-A4CC-AD15DCA237CA}"/>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3" name="258 CuadroTexto">
              <a:extLst>
                <a:ext uri="{FF2B5EF4-FFF2-40B4-BE49-F238E27FC236}">
                  <a16:creationId xmlns:a16="http://schemas.microsoft.com/office/drawing/2014/main" id="{1D39AF0B-EA91-5B98-112B-B4D2F9930502}"/>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377</a:t>
              </a:r>
            </a:p>
          </p:txBody>
        </p:sp>
      </p:grpSp>
      <p:grpSp>
        <p:nvGrpSpPr>
          <p:cNvPr id="44" name="280 Grupo">
            <a:extLst>
              <a:ext uri="{FF2B5EF4-FFF2-40B4-BE49-F238E27FC236}">
                <a16:creationId xmlns:a16="http://schemas.microsoft.com/office/drawing/2014/main" id="{009A3DA5-3801-CE7E-27FD-ABD1F7C1AB38}"/>
              </a:ext>
            </a:extLst>
          </p:cNvPr>
          <p:cNvGrpSpPr/>
          <p:nvPr/>
        </p:nvGrpSpPr>
        <p:grpSpPr>
          <a:xfrm>
            <a:off x="7879944" y="4767862"/>
            <a:ext cx="574287" cy="414337"/>
            <a:chOff x="2151532" y="864125"/>
            <a:chExt cx="574287" cy="414337"/>
          </a:xfrm>
        </p:grpSpPr>
        <p:sp>
          <p:nvSpPr>
            <p:cNvPr id="45" name="Elipse 44">
              <a:extLst>
                <a:ext uri="{FF2B5EF4-FFF2-40B4-BE49-F238E27FC236}">
                  <a16:creationId xmlns:a16="http://schemas.microsoft.com/office/drawing/2014/main" id="{97D48F65-7467-3D84-F85D-FB4790F7D585}"/>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6" name="258 CuadroTexto">
              <a:extLst>
                <a:ext uri="{FF2B5EF4-FFF2-40B4-BE49-F238E27FC236}">
                  <a16:creationId xmlns:a16="http://schemas.microsoft.com/office/drawing/2014/main" id="{F8C79367-AE82-1F71-5328-63FBEF13BD0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310</a:t>
              </a:r>
            </a:p>
          </p:txBody>
        </p:sp>
      </p:grpSp>
      <p:grpSp>
        <p:nvGrpSpPr>
          <p:cNvPr id="47" name="280 Grupo">
            <a:extLst>
              <a:ext uri="{FF2B5EF4-FFF2-40B4-BE49-F238E27FC236}">
                <a16:creationId xmlns:a16="http://schemas.microsoft.com/office/drawing/2014/main" id="{C0547E0F-B54F-C567-64F2-CCC8F21914BF}"/>
              </a:ext>
            </a:extLst>
          </p:cNvPr>
          <p:cNvGrpSpPr/>
          <p:nvPr/>
        </p:nvGrpSpPr>
        <p:grpSpPr>
          <a:xfrm>
            <a:off x="10523108" y="4774975"/>
            <a:ext cx="574287" cy="414337"/>
            <a:chOff x="2151532" y="864125"/>
            <a:chExt cx="574287" cy="414337"/>
          </a:xfrm>
        </p:grpSpPr>
        <p:sp>
          <p:nvSpPr>
            <p:cNvPr id="48" name="Elipse 47">
              <a:extLst>
                <a:ext uri="{FF2B5EF4-FFF2-40B4-BE49-F238E27FC236}">
                  <a16:creationId xmlns:a16="http://schemas.microsoft.com/office/drawing/2014/main" id="{CE1DE43E-0902-80C8-BDA6-FA7559C7FC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9" name="258 CuadroTexto">
              <a:extLst>
                <a:ext uri="{FF2B5EF4-FFF2-40B4-BE49-F238E27FC236}">
                  <a16:creationId xmlns:a16="http://schemas.microsoft.com/office/drawing/2014/main" id="{9B020976-3644-A350-69FF-125DE01C8DC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388</a:t>
              </a:r>
            </a:p>
          </p:txBody>
        </p:sp>
      </p:grpSp>
      <p:sp>
        <p:nvSpPr>
          <p:cNvPr id="50" name="CuadroTexto 49">
            <a:extLst>
              <a:ext uri="{FF2B5EF4-FFF2-40B4-BE49-F238E27FC236}">
                <a16:creationId xmlns:a16="http://schemas.microsoft.com/office/drawing/2014/main" id="{BD9183A6-139D-5326-5831-DC1242127B12}"/>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52" name="CuadroTexto 51">
            <a:extLst>
              <a:ext uri="{FF2B5EF4-FFF2-40B4-BE49-F238E27FC236}">
                <a16:creationId xmlns:a16="http://schemas.microsoft.com/office/drawing/2014/main" id="{FC0CFDD3-A3D0-1EA5-F424-A37C9F03B400}"/>
              </a:ext>
            </a:extLst>
          </p:cNvPr>
          <p:cNvSpPr txBox="1"/>
          <p:nvPr/>
        </p:nvSpPr>
        <p:spPr>
          <a:xfrm>
            <a:off x="285849" y="369195"/>
            <a:ext cx="72293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Agrupamiento institucional</a:t>
            </a:r>
          </a:p>
        </p:txBody>
      </p:sp>
      <p:pic>
        <p:nvPicPr>
          <p:cNvPr id="53" name="Imagen 52">
            <a:extLst>
              <a:ext uri="{FF2B5EF4-FFF2-40B4-BE49-F238E27FC236}">
                <a16:creationId xmlns:a16="http://schemas.microsoft.com/office/drawing/2014/main" id="{413797B3-6D49-0469-145F-EC9540B8BF50}"/>
              </a:ext>
            </a:extLst>
          </p:cNvPr>
          <p:cNvPicPr>
            <a:picLocks noChangeAspect="1"/>
          </p:cNvPicPr>
          <p:nvPr/>
        </p:nvPicPr>
        <p:blipFill>
          <a:blip r:embed="rId2"/>
          <a:stretch>
            <a:fillRect/>
          </a:stretch>
        </p:blipFill>
        <p:spPr>
          <a:xfrm>
            <a:off x="140429" y="104242"/>
            <a:ext cx="245403" cy="257651"/>
          </a:xfrm>
          <a:prstGeom prst="rect">
            <a:avLst/>
          </a:prstGeom>
        </p:spPr>
      </p:pic>
    </p:spTree>
    <p:extLst>
      <p:ext uri="{BB962C8B-B14F-4D97-AF65-F5344CB8AC3E}">
        <p14:creationId xmlns:p14="http://schemas.microsoft.com/office/powerpoint/2010/main" val="11134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a:extLst>
              <a:ext uri="{FF2B5EF4-FFF2-40B4-BE49-F238E27FC236}">
                <a16:creationId xmlns:a16="http://schemas.microsoft.com/office/drawing/2014/main" id="{F3619903-5A71-948E-11BC-467B2B637708}"/>
              </a:ext>
            </a:extLst>
          </p:cNvPr>
          <p:cNvSpPr/>
          <p:nvPr/>
        </p:nvSpPr>
        <p:spPr>
          <a:xfrm>
            <a:off x="1316829"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Presidencia</a:t>
            </a:r>
          </a:p>
        </p:txBody>
      </p:sp>
      <p:sp>
        <p:nvSpPr>
          <p:cNvPr id="3" name="Rectángulo redondeado 5">
            <a:extLst>
              <a:ext uri="{FF2B5EF4-FFF2-40B4-BE49-F238E27FC236}">
                <a16:creationId xmlns:a16="http://schemas.microsoft.com/office/drawing/2014/main" id="{F15E92F2-EB43-2EA3-B662-267FB30325C9}"/>
              </a:ext>
            </a:extLst>
          </p:cNvPr>
          <p:cNvSpPr/>
          <p:nvPr/>
        </p:nvSpPr>
        <p:spPr>
          <a:xfrm>
            <a:off x="3859075" y="96161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Gabinete + Innovación</a:t>
            </a:r>
          </a:p>
          <a:p>
            <a:pPr algn="r"/>
            <a:endParaRPr lang="es-AR" b="1" dirty="0"/>
          </a:p>
        </p:txBody>
      </p:sp>
      <p:sp>
        <p:nvSpPr>
          <p:cNvPr id="5" name="Rectángulo redondeado 7">
            <a:extLst>
              <a:ext uri="{FF2B5EF4-FFF2-40B4-BE49-F238E27FC236}">
                <a16:creationId xmlns:a16="http://schemas.microsoft.com/office/drawing/2014/main" id="{D0D47A40-D1F5-EEFB-BD7B-B7782EF1920C}"/>
              </a:ext>
            </a:extLst>
          </p:cNvPr>
          <p:cNvSpPr/>
          <p:nvPr/>
        </p:nvSpPr>
        <p:spPr>
          <a:xfrm>
            <a:off x="9143189" y="969931"/>
            <a:ext cx="1731981" cy="1005518"/>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RR.EE.</a:t>
            </a:r>
          </a:p>
        </p:txBody>
      </p:sp>
      <p:sp>
        <p:nvSpPr>
          <p:cNvPr id="11" name="Rectángulo redondeado 5">
            <a:extLst>
              <a:ext uri="{FF2B5EF4-FFF2-40B4-BE49-F238E27FC236}">
                <a16:creationId xmlns:a16="http://schemas.microsoft.com/office/drawing/2014/main" id="{05DC5E5C-BEDB-B29D-8C02-6A31DCC7EB9F}"/>
              </a:ext>
            </a:extLst>
          </p:cNvPr>
          <p:cNvSpPr/>
          <p:nvPr/>
        </p:nvSpPr>
        <p:spPr>
          <a:xfrm>
            <a:off x="6501133"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Interior</a:t>
            </a:r>
          </a:p>
          <a:p>
            <a:pPr algn="r"/>
            <a:endParaRPr lang="es-AR" b="1" dirty="0"/>
          </a:p>
        </p:txBody>
      </p:sp>
      <p:sp>
        <p:nvSpPr>
          <p:cNvPr id="12" name="Rectángulo redondeado 5">
            <a:extLst>
              <a:ext uri="{FF2B5EF4-FFF2-40B4-BE49-F238E27FC236}">
                <a16:creationId xmlns:a16="http://schemas.microsoft.com/office/drawing/2014/main" id="{4BF5C696-1A98-177B-2B51-607195219FB3}"/>
              </a:ext>
            </a:extLst>
          </p:cNvPr>
          <p:cNvSpPr/>
          <p:nvPr/>
        </p:nvSpPr>
        <p:spPr>
          <a:xfrm>
            <a:off x="1316830"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Justicia</a:t>
            </a:r>
          </a:p>
          <a:p>
            <a:pPr algn="r"/>
            <a:endParaRPr lang="es-AR" b="1" dirty="0"/>
          </a:p>
        </p:txBody>
      </p:sp>
      <p:sp>
        <p:nvSpPr>
          <p:cNvPr id="13" name="Rectángulo redondeado 5">
            <a:extLst>
              <a:ext uri="{FF2B5EF4-FFF2-40B4-BE49-F238E27FC236}">
                <a16:creationId xmlns:a16="http://schemas.microsoft.com/office/drawing/2014/main" id="{9AE50248-F60A-BECA-7713-228B43A314EC}"/>
              </a:ext>
            </a:extLst>
          </p:cNvPr>
          <p:cNvSpPr/>
          <p:nvPr/>
        </p:nvSpPr>
        <p:spPr>
          <a:xfrm>
            <a:off x="3859076"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Seguridad</a:t>
            </a:r>
          </a:p>
          <a:p>
            <a:pPr algn="r"/>
            <a:endParaRPr lang="es-AR" b="1" dirty="0"/>
          </a:p>
        </p:txBody>
      </p:sp>
      <p:sp>
        <p:nvSpPr>
          <p:cNvPr id="14" name="Rectángulo redondeado 5">
            <a:extLst>
              <a:ext uri="{FF2B5EF4-FFF2-40B4-BE49-F238E27FC236}">
                <a16:creationId xmlns:a16="http://schemas.microsoft.com/office/drawing/2014/main" id="{805596A7-A314-B6D2-AB33-3A19C97EC408}"/>
              </a:ext>
            </a:extLst>
          </p:cNvPr>
          <p:cNvSpPr/>
          <p:nvPr/>
        </p:nvSpPr>
        <p:spPr>
          <a:xfrm>
            <a:off x="6501133"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Defensa</a:t>
            </a:r>
          </a:p>
          <a:p>
            <a:pPr algn="r"/>
            <a:endParaRPr lang="es-AR" b="1" dirty="0"/>
          </a:p>
        </p:txBody>
      </p:sp>
      <p:sp>
        <p:nvSpPr>
          <p:cNvPr id="15" name="Rectángulo redondeado 5">
            <a:extLst>
              <a:ext uri="{FF2B5EF4-FFF2-40B4-BE49-F238E27FC236}">
                <a16:creationId xmlns:a16="http://schemas.microsoft.com/office/drawing/2014/main" id="{447F5F23-A522-E316-45E8-A442F22A5A16}"/>
              </a:ext>
            </a:extLst>
          </p:cNvPr>
          <p:cNvSpPr/>
          <p:nvPr/>
        </p:nvSpPr>
        <p:spPr>
          <a:xfrm>
            <a:off x="9143188" y="306933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Economía + Energía</a:t>
            </a:r>
          </a:p>
          <a:p>
            <a:pPr algn="r"/>
            <a:endParaRPr lang="es-AR" b="1" dirty="0"/>
          </a:p>
        </p:txBody>
      </p:sp>
      <p:sp>
        <p:nvSpPr>
          <p:cNvPr id="16" name="Rectángulo redondeado 5">
            <a:extLst>
              <a:ext uri="{FF2B5EF4-FFF2-40B4-BE49-F238E27FC236}">
                <a16:creationId xmlns:a16="http://schemas.microsoft.com/office/drawing/2014/main" id="{2DD2C710-DF79-5E33-CF0F-71517F9943DE}"/>
              </a:ext>
            </a:extLst>
          </p:cNvPr>
          <p:cNvSpPr/>
          <p:nvPr/>
        </p:nvSpPr>
        <p:spPr>
          <a:xfrm>
            <a:off x="1316829"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Industria + Desarrollo Productivo</a:t>
            </a:r>
          </a:p>
          <a:p>
            <a:pPr algn="r"/>
            <a:endParaRPr lang="es-AR" b="1" dirty="0"/>
          </a:p>
        </p:txBody>
      </p:sp>
      <p:sp>
        <p:nvSpPr>
          <p:cNvPr id="17" name="Rectángulo redondeado 5">
            <a:extLst>
              <a:ext uri="{FF2B5EF4-FFF2-40B4-BE49-F238E27FC236}">
                <a16:creationId xmlns:a16="http://schemas.microsoft.com/office/drawing/2014/main" id="{CCE0066E-FCFC-09BB-F9A2-220F4ACBA052}"/>
              </a:ext>
            </a:extLst>
          </p:cNvPr>
          <p:cNvSpPr/>
          <p:nvPr/>
        </p:nvSpPr>
        <p:spPr>
          <a:xfrm>
            <a:off x="3859075"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err="1"/>
              <a:t>Infraestruc</a:t>
            </a:r>
            <a:r>
              <a:rPr lang="es-AR" b="1" dirty="0"/>
              <a:t>. Económica y Social</a:t>
            </a:r>
          </a:p>
        </p:txBody>
      </p:sp>
      <p:sp>
        <p:nvSpPr>
          <p:cNvPr id="18" name="Rectángulo redondeado 5">
            <a:extLst>
              <a:ext uri="{FF2B5EF4-FFF2-40B4-BE49-F238E27FC236}">
                <a16:creationId xmlns:a16="http://schemas.microsoft.com/office/drawing/2014/main" id="{536E7F5C-2186-CF1B-6CAE-33BC34C6A90D}"/>
              </a:ext>
            </a:extLst>
          </p:cNvPr>
          <p:cNvSpPr/>
          <p:nvPr/>
        </p:nvSpPr>
        <p:spPr>
          <a:xfrm>
            <a:off x="6501133"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Salud</a:t>
            </a:r>
          </a:p>
        </p:txBody>
      </p:sp>
      <p:sp>
        <p:nvSpPr>
          <p:cNvPr id="19" name="Rectángulo redondeado 5">
            <a:extLst>
              <a:ext uri="{FF2B5EF4-FFF2-40B4-BE49-F238E27FC236}">
                <a16:creationId xmlns:a16="http://schemas.microsoft.com/office/drawing/2014/main" id="{D5411477-3A38-52EB-01AA-9071E4AD43C9}"/>
              </a:ext>
            </a:extLst>
          </p:cNvPr>
          <p:cNvSpPr/>
          <p:nvPr/>
        </p:nvSpPr>
        <p:spPr>
          <a:xfrm>
            <a:off x="9143188"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Capital Humano</a:t>
            </a:r>
          </a:p>
        </p:txBody>
      </p:sp>
      <p:grpSp>
        <p:nvGrpSpPr>
          <p:cNvPr id="4" name="280 Grupo">
            <a:extLst>
              <a:ext uri="{FF2B5EF4-FFF2-40B4-BE49-F238E27FC236}">
                <a16:creationId xmlns:a16="http://schemas.microsoft.com/office/drawing/2014/main" id="{9D959AB4-8AEC-F728-B133-A269DEFE296D}"/>
              </a:ext>
            </a:extLst>
          </p:cNvPr>
          <p:cNvGrpSpPr/>
          <p:nvPr/>
        </p:nvGrpSpPr>
        <p:grpSpPr>
          <a:xfrm>
            <a:off x="2761666" y="847119"/>
            <a:ext cx="574287" cy="414337"/>
            <a:chOff x="2151532" y="864125"/>
            <a:chExt cx="574287" cy="414337"/>
          </a:xfrm>
        </p:grpSpPr>
        <p:sp>
          <p:nvSpPr>
            <p:cNvPr id="6" name="Elipse 5">
              <a:extLst>
                <a:ext uri="{FF2B5EF4-FFF2-40B4-BE49-F238E27FC236}">
                  <a16:creationId xmlns:a16="http://schemas.microsoft.com/office/drawing/2014/main" id="{36354DB9-2EEF-2EC9-437C-6761F303D1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 name="258 CuadroTexto">
              <a:extLst>
                <a:ext uri="{FF2B5EF4-FFF2-40B4-BE49-F238E27FC236}">
                  <a16:creationId xmlns:a16="http://schemas.microsoft.com/office/drawing/2014/main" id="{FED84742-8A34-B536-2D24-65D21DA4DE03}"/>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301</a:t>
              </a:r>
            </a:p>
          </p:txBody>
        </p:sp>
      </p:grpSp>
      <p:grpSp>
        <p:nvGrpSpPr>
          <p:cNvPr id="8" name="280 Grupo">
            <a:extLst>
              <a:ext uri="{FF2B5EF4-FFF2-40B4-BE49-F238E27FC236}">
                <a16:creationId xmlns:a16="http://schemas.microsoft.com/office/drawing/2014/main" id="{F4002A62-EBEE-04DF-F40F-ECB098CEE87C}"/>
              </a:ext>
            </a:extLst>
          </p:cNvPr>
          <p:cNvGrpSpPr/>
          <p:nvPr/>
        </p:nvGrpSpPr>
        <p:grpSpPr>
          <a:xfrm>
            <a:off x="5303912" y="840005"/>
            <a:ext cx="574287" cy="414337"/>
            <a:chOff x="2151532" y="864125"/>
            <a:chExt cx="574287" cy="414337"/>
          </a:xfrm>
        </p:grpSpPr>
        <p:sp>
          <p:nvSpPr>
            <p:cNvPr id="9" name="Elipse 8">
              <a:extLst>
                <a:ext uri="{FF2B5EF4-FFF2-40B4-BE49-F238E27FC236}">
                  <a16:creationId xmlns:a16="http://schemas.microsoft.com/office/drawing/2014/main" id="{FF90D9F0-99B8-63E6-64E4-CE01F1A8612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 name="258 CuadroTexto">
              <a:extLst>
                <a:ext uri="{FF2B5EF4-FFF2-40B4-BE49-F238E27FC236}">
                  <a16:creationId xmlns:a16="http://schemas.microsoft.com/office/drawing/2014/main" id="{5DC49D77-E41E-A083-A4A7-23B4E4A102F5}"/>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305</a:t>
              </a:r>
            </a:p>
          </p:txBody>
        </p:sp>
      </p:grpSp>
      <p:grpSp>
        <p:nvGrpSpPr>
          <p:cNvPr id="20" name="280 Grupo">
            <a:extLst>
              <a:ext uri="{FF2B5EF4-FFF2-40B4-BE49-F238E27FC236}">
                <a16:creationId xmlns:a16="http://schemas.microsoft.com/office/drawing/2014/main" id="{67D0726B-2F0A-A97A-6CD5-9DA797CEB768}"/>
              </a:ext>
            </a:extLst>
          </p:cNvPr>
          <p:cNvGrpSpPr/>
          <p:nvPr/>
        </p:nvGrpSpPr>
        <p:grpSpPr>
          <a:xfrm>
            <a:off x="7915367" y="762762"/>
            <a:ext cx="574287" cy="414337"/>
            <a:chOff x="2151532" y="864125"/>
            <a:chExt cx="574287" cy="414337"/>
          </a:xfrm>
        </p:grpSpPr>
        <p:sp>
          <p:nvSpPr>
            <p:cNvPr id="21" name="Elipse 20">
              <a:extLst>
                <a:ext uri="{FF2B5EF4-FFF2-40B4-BE49-F238E27FC236}">
                  <a16:creationId xmlns:a16="http://schemas.microsoft.com/office/drawing/2014/main" id="{8FFB5AB4-1284-0C9D-E9BD-B486D62AD4F9}"/>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2" name="258 CuadroTexto">
              <a:extLst>
                <a:ext uri="{FF2B5EF4-FFF2-40B4-BE49-F238E27FC236}">
                  <a16:creationId xmlns:a16="http://schemas.microsoft.com/office/drawing/2014/main" id="{5E98FCA7-7A10-8EA2-5ED8-7FBF636556EC}"/>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325</a:t>
              </a:r>
            </a:p>
          </p:txBody>
        </p:sp>
      </p:grpSp>
      <p:grpSp>
        <p:nvGrpSpPr>
          <p:cNvPr id="23" name="280 Grupo">
            <a:extLst>
              <a:ext uri="{FF2B5EF4-FFF2-40B4-BE49-F238E27FC236}">
                <a16:creationId xmlns:a16="http://schemas.microsoft.com/office/drawing/2014/main" id="{735A58D5-017E-4327-7798-691E3300D94D}"/>
              </a:ext>
            </a:extLst>
          </p:cNvPr>
          <p:cNvGrpSpPr/>
          <p:nvPr/>
        </p:nvGrpSpPr>
        <p:grpSpPr>
          <a:xfrm>
            <a:off x="10545335" y="845296"/>
            <a:ext cx="574287" cy="414337"/>
            <a:chOff x="2151532" y="864125"/>
            <a:chExt cx="574287" cy="414337"/>
          </a:xfrm>
        </p:grpSpPr>
        <p:sp>
          <p:nvSpPr>
            <p:cNvPr id="24" name="Elipse 23">
              <a:extLst>
                <a:ext uri="{FF2B5EF4-FFF2-40B4-BE49-F238E27FC236}">
                  <a16:creationId xmlns:a16="http://schemas.microsoft.com/office/drawing/2014/main" id="{F9A74F74-4C56-EB7C-19F1-1D6D1097EDD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5" name="258 CuadroTexto">
              <a:extLst>
                <a:ext uri="{FF2B5EF4-FFF2-40B4-BE49-F238E27FC236}">
                  <a16:creationId xmlns:a16="http://schemas.microsoft.com/office/drawing/2014/main" id="{4D889221-8A80-1B25-A7C4-F96DF813CC6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307</a:t>
              </a:r>
            </a:p>
          </p:txBody>
        </p:sp>
      </p:grpSp>
      <p:grpSp>
        <p:nvGrpSpPr>
          <p:cNvPr id="26" name="280 Grupo">
            <a:extLst>
              <a:ext uri="{FF2B5EF4-FFF2-40B4-BE49-F238E27FC236}">
                <a16:creationId xmlns:a16="http://schemas.microsoft.com/office/drawing/2014/main" id="{A167A28E-54C6-5613-F66E-2FBEB16952B0}"/>
              </a:ext>
            </a:extLst>
          </p:cNvPr>
          <p:cNvGrpSpPr/>
          <p:nvPr/>
        </p:nvGrpSpPr>
        <p:grpSpPr>
          <a:xfrm>
            <a:off x="2724553" y="2835215"/>
            <a:ext cx="574287" cy="414337"/>
            <a:chOff x="2151532" y="864125"/>
            <a:chExt cx="574287" cy="414337"/>
          </a:xfrm>
        </p:grpSpPr>
        <p:sp>
          <p:nvSpPr>
            <p:cNvPr id="27" name="Elipse 26">
              <a:extLst>
                <a:ext uri="{FF2B5EF4-FFF2-40B4-BE49-F238E27FC236}">
                  <a16:creationId xmlns:a16="http://schemas.microsoft.com/office/drawing/2014/main" id="{E3702DFF-7AA5-69C2-DC72-8E9FA9C7AAC6}"/>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8" name="258 CuadroTexto">
              <a:extLst>
                <a:ext uri="{FF2B5EF4-FFF2-40B4-BE49-F238E27FC236}">
                  <a16:creationId xmlns:a16="http://schemas.microsoft.com/office/drawing/2014/main" id="{64221398-8CAC-EAAF-95EE-CFD874F7644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332</a:t>
              </a:r>
            </a:p>
          </p:txBody>
        </p:sp>
      </p:grpSp>
      <p:grpSp>
        <p:nvGrpSpPr>
          <p:cNvPr id="29" name="280 Grupo">
            <a:extLst>
              <a:ext uri="{FF2B5EF4-FFF2-40B4-BE49-F238E27FC236}">
                <a16:creationId xmlns:a16="http://schemas.microsoft.com/office/drawing/2014/main" id="{AA1BA12B-8FD9-9FC9-46D4-2B81EB5B41C9}"/>
              </a:ext>
            </a:extLst>
          </p:cNvPr>
          <p:cNvGrpSpPr/>
          <p:nvPr/>
        </p:nvGrpSpPr>
        <p:grpSpPr>
          <a:xfrm>
            <a:off x="5234569" y="2862168"/>
            <a:ext cx="574287" cy="414337"/>
            <a:chOff x="2151532" y="864125"/>
            <a:chExt cx="574287" cy="414337"/>
          </a:xfrm>
        </p:grpSpPr>
        <p:sp>
          <p:nvSpPr>
            <p:cNvPr id="30" name="Elipse 29">
              <a:extLst>
                <a:ext uri="{FF2B5EF4-FFF2-40B4-BE49-F238E27FC236}">
                  <a16:creationId xmlns:a16="http://schemas.microsoft.com/office/drawing/2014/main" id="{731904FA-B7DB-5D63-0799-26DD68FA2C34}"/>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1" name="258 CuadroTexto">
              <a:extLst>
                <a:ext uri="{FF2B5EF4-FFF2-40B4-BE49-F238E27FC236}">
                  <a16:creationId xmlns:a16="http://schemas.microsoft.com/office/drawing/2014/main" id="{16F72778-8E78-0782-2151-D5D77A02814A}"/>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343</a:t>
              </a:r>
            </a:p>
          </p:txBody>
        </p:sp>
      </p:grpSp>
      <p:grpSp>
        <p:nvGrpSpPr>
          <p:cNvPr id="32" name="280 Grupo">
            <a:extLst>
              <a:ext uri="{FF2B5EF4-FFF2-40B4-BE49-F238E27FC236}">
                <a16:creationId xmlns:a16="http://schemas.microsoft.com/office/drawing/2014/main" id="{D855B84B-4678-3BEF-3129-DFC924AC8085}"/>
              </a:ext>
            </a:extLst>
          </p:cNvPr>
          <p:cNvGrpSpPr/>
          <p:nvPr/>
        </p:nvGrpSpPr>
        <p:grpSpPr>
          <a:xfrm>
            <a:off x="7878839" y="2869281"/>
            <a:ext cx="574287" cy="414337"/>
            <a:chOff x="2151532" y="864125"/>
            <a:chExt cx="574287" cy="414337"/>
          </a:xfrm>
        </p:grpSpPr>
        <p:sp>
          <p:nvSpPr>
            <p:cNvPr id="33" name="Elipse 32">
              <a:extLst>
                <a:ext uri="{FF2B5EF4-FFF2-40B4-BE49-F238E27FC236}">
                  <a16:creationId xmlns:a16="http://schemas.microsoft.com/office/drawing/2014/main" id="{B2652CDE-4BA6-F183-EB63-D8497E7C5AB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4" name="258 CuadroTexto">
              <a:extLst>
                <a:ext uri="{FF2B5EF4-FFF2-40B4-BE49-F238E27FC236}">
                  <a16:creationId xmlns:a16="http://schemas.microsoft.com/office/drawing/2014/main" id="{09A03DB1-F49E-FF6F-5D29-5A9DCD064699}"/>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370</a:t>
              </a:r>
            </a:p>
          </p:txBody>
        </p:sp>
      </p:grpSp>
      <p:grpSp>
        <p:nvGrpSpPr>
          <p:cNvPr id="35" name="280 Grupo">
            <a:extLst>
              <a:ext uri="{FF2B5EF4-FFF2-40B4-BE49-F238E27FC236}">
                <a16:creationId xmlns:a16="http://schemas.microsoft.com/office/drawing/2014/main" id="{0A1144E4-6F44-91B4-601C-42C30A61DE6C}"/>
              </a:ext>
            </a:extLst>
          </p:cNvPr>
          <p:cNvGrpSpPr/>
          <p:nvPr/>
        </p:nvGrpSpPr>
        <p:grpSpPr>
          <a:xfrm>
            <a:off x="10523108" y="2886383"/>
            <a:ext cx="574287" cy="414337"/>
            <a:chOff x="2151532" y="864125"/>
            <a:chExt cx="574287" cy="414337"/>
          </a:xfrm>
        </p:grpSpPr>
        <p:sp>
          <p:nvSpPr>
            <p:cNvPr id="36" name="Elipse 35">
              <a:extLst>
                <a:ext uri="{FF2B5EF4-FFF2-40B4-BE49-F238E27FC236}">
                  <a16:creationId xmlns:a16="http://schemas.microsoft.com/office/drawing/2014/main" id="{04C562C7-BEC4-F816-DF99-9A3B3C5C298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7" name="258 CuadroTexto">
              <a:extLst>
                <a:ext uri="{FF2B5EF4-FFF2-40B4-BE49-F238E27FC236}">
                  <a16:creationId xmlns:a16="http://schemas.microsoft.com/office/drawing/2014/main" id="{9B7A6955-AA73-25DD-FC73-66A44C3FB141}"/>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357</a:t>
              </a:r>
            </a:p>
          </p:txBody>
        </p:sp>
      </p:grpSp>
      <p:grpSp>
        <p:nvGrpSpPr>
          <p:cNvPr id="38" name="280 Grupo">
            <a:extLst>
              <a:ext uri="{FF2B5EF4-FFF2-40B4-BE49-F238E27FC236}">
                <a16:creationId xmlns:a16="http://schemas.microsoft.com/office/drawing/2014/main" id="{64A4A10D-BD84-B9C5-6E86-915C76F45FF4}"/>
              </a:ext>
            </a:extLst>
          </p:cNvPr>
          <p:cNvGrpSpPr/>
          <p:nvPr/>
        </p:nvGrpSpPr>
        <p:grpSpPr>
          <a:xfrm>
            <a:off x="2687440" y="4687196"/>
            <a:ext cx="574287" cy="414337"/>
            <a:chOff x="2151532" y="864125"/>
            <a:chExt cx="574287" cy="414337"/>
          </a:xfrm>
        </p:grpSpPr>
        <p:sp>
          <p:nvSpPr>
            <p:cNvPr id="39" name="Elipse 38">
              <a:extLst>
                <a:ext uri="{FF2B5EF4-FFF2-40B4-BE49-F238E27FC236}">
                  <a16:creationId xmlns:a16="http://schemas.microsoft.com/office/drawing/2014/main" id="{909B93D2-A1FE-4951-2FDD-30F496B4EB4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0" name="258 CuadroTexto">
              <a:extLst>
                <a:ext uri="{FF2B5EF4-FFF2-40B4-BE49-F238E27FC236}">
                  <a16:creationId xmlns:a16="http://schemas.microsoft.com/office/drawing/2014/main" id="{CE482A59-E31F-7897-9AE0-C321B205BDD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362</a:t>
              </a:r>
            </a:p>
          </p:txBody>
        </p:sp>
      </p:grpSp>
      <p:grpSp>
        <p:nvGrpSpPr>
          <p:cNvPr id="41" name="280 Grupo">
            <a:extLst>
              <a:ext uri="{FF2B5EF4-FFF2-40B4-BE49-F238E27FC236}">
                <a16:creationId xmlns:a16="http://schemas.microsoft.com/office/drawing/2014/main" id="{07CF342A-B20E-46EC-45C3-33BD28B84CB1}"/>
              </a:ext>
            </a:extLst>
          </p:cNvPr>
          <p:cNvGrpSpPr/>
          <p:nvPr/>
        </p:nvGrpSpPr>
        <p:grpSpPr>
          <a:xfrm>
            <a:off x="5238344" y="4707792"/>
            <a:ext cx="574287" cy="414337"/>
            <a:chOff x="2151532" y="864125"/>
            <a:chExt cx="574287" cy="414337"/>
          </a:xfrm>
        </p:grpSpPr>
        <p:sp>
          <p:nvSpPr>
            <p:cNvPr id="42" name="Elipse 41">
              <a:extLst>
                <a:ext uri="{FF2B5EF4-FFF2-40B4-BE49-F238E27FC236}">
                  <a16:creationId xmlns:a16="http://schemas.microsoft.com/office/drawing/2014/main" id="{9C791A48-6DF0-59FE-A4CC-AD15DCA237CA}"/>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3" name="258 CuadroTexto">
              <a:extLst>
                <a:ext uri="{FF2B5EF4-FFF2-40B4-BE49-F238E27FC236}">
                  <a16:creationId xmlns:a16="http://schemas.microsoft.com/office/drawing/2014/main" id="{1D39AF0B-EA91-5B98-112B-B4D2F9930502}"/>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377</a:t>
              </a:r>
            </a:p>
          </p:txBody>
        </p:sp>
      </p:grpSp>
      <p:grpSp>
        <p:nvGrpSpPr>
          <p:cNvPr id="44" name="280 Grupo">
            <a:extLst>
              <a:ext uri="{FF2B5EF4-FFF2-40B4-BE49-F238E27FC236}">
                <a16:creationId xmlns:a16="http://schemas.microsoft.com/office/drawing/2014/main" id="{009A3DA5-3801-CE7E-27FD-ABD1F7C1AB38}"/>
              </a:ext>
            </a:extLst>
          </p:cNvPr>
          <p:cNvGrpSpPr/>
          <p:nvPr/>
        </p:nvGrpSpPr>
        <p:grpSpPr>
          <a:xfrm>
            <a:off x="7879944" y="4767862"/>
            <a:ext cx="574287" cy="414337"/>
            <a:chOff x="2151532" y="864125"/>
            <a:chExt cx="574287" cy="414337"/>
          </a:xfrm>
        </p:grpSpPr>
        <p:sp>
          <p:nvSpPr>
            <p:cNvPr id="45" name="Elipse 44">
              <a:extLst>
                <a:ext uri="{FF2B5EF4-FFF2-40B4-BE49-F238E27FC236}">
                  <a16:creationId xmlns:a16="http://schemas.microsoft.com/office/drawing/2014/main" id="{97D48F65-7467-3D84-F85D-FB4790F7D585}"/>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6" name="258 CuadroTexto">
              <a:extLst>
                <a:ext uri="{FF2B5EF4-FFF2-40B4-BE49-F238E27FC236}">
                  <a16:creationId xmlns:a16="http://schemas.microsoft.com/office/drawing/2014/main" id="{F8C79367-AE82-1F71-5328-63FBEF13BD0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310</a:t>
              </a:r>
            </a:p>
          </p:txBody>
        </p:sp>
      </p:grpSp>
      <p:grpSp>
        <p:nvGrpSpPr>
          <p:cNvPr id="47" name="280 Grupo">
            <a:extLst>
              <a:ext uri="{FF2B5EF4-FFF2-40B4-BE49-F238E27FC236}">
                <a16:creationId xmlns:a16="http://schemas.microsoft.com/office/drawing/2014/main" id="{C0547E0F-B54F-C567-64F2-CCC8F21914BF}"/>
              </a:ext>
            </a:extLst>
          </p:cNvPr>
          <p:cNvGrpSpPr/>
          <p:nvPr/>
        </p:nvGrpSpPr>
        <p:grpSpPr>
          <a:xfrm>
            <a:off x="10523108" y="4774975"/>
            <a:ext cx="574287" cy="414337"/>
            <a:chOff x="2151532" y="864125"/>
            <a:chExt cx="574287" cy="414337"/>
          </a:xfrm>
        </p:grpSpPr>
        <p:sp>
          <p:nvSpPr>
            <p:cNvPr id="48" name="Elipse 47">
              <a:extLst>
                <a:ext uri="{FF2B5EF4-FFF2-40B4-BE49-F238E27FC236}">
                  <a16:creationId xmlns:a16="http://schemas.microsoft.com/office/drawing/2014/main" id="{CE1DE43E-0902-80C8-BDA6-FA7559C7FC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9" name="258 CuadroTexto">
              <a:extLst>
                <a:ext uri="{FF2B5EF4-FFF2-40B4-BE49-F238E27FC236}">
                  <a16:creationId xmlns:a16="http://schemas.microsoft.com/office/drawing/2014/main" id="{9B020976-3644-A350-69FF-125DE01C8DC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388</a:t>
              </a:r>
            </a:p>
          </p:txBody>
        </p:sp>
      </p:grpSp>
      <p:grpSp>
        <p:nvGrpSpPr>
          <p:cNvPr id="50" name="269 Grupo">
            <a:extLst>
              <a:ext uri="{FF2B5EF4-FFF2-40B4-BE49-F238E27FC236}">
                <a16:creationId xmlns:a16="http://schemas.microsoft.com/office/drawing/2014/main" id="{188F5EAF-ED0E-D79C-10FE-906AF6ABD3B6}"/>
              </a:ext>
            </a:extLst>
          </p:cNvPr>
          <p:cNvGrpSpPr/>
          <p:nvPr/>
        </p:nvGrpSpPr>
        <p:grpSpPr>
          <a:xfrm>
            <a:off x="2292208" y="854232"/>
            <a:ext cx="500062" cy="414337"/>
            <a:chOff x="1391696" y="887106"/>
            <a:chExt cx="500062" cy="414337"/>
          </a:xfrm>
        </p:grpSpPr>
        <p:sp>
          <p:nvSpPr>
            <p:cNvPr id="51" name="Elipse 50">
              <a:extLst>
                <a:ext uri="{FF2B5EF4-FFF2-40B4-BE49-F238E27FC236}">
                  <a16:creationId xmlns:a16="http://schemas.microsoft.com/office/drawing/2014/main" id="{244C90DE-A281-8C5C-4A06-C3150502B58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2" name="268 CuadroTexto">
              <a:extLst>
                <a:ext uri="{FF2B5EF4-FFF2-40B4-BE49-F238E27FC236}">
                  <a16:creationId xmlns:a16="http://schemas.microsoft.com/office/drawing/2014/main" id="{22F9CB8C-1584-D6E1-A2AB-AD50DEE296B7}"/>
                </a:ext>
              </a:extLst>
            </p:cNvPr>
            <p:cNvSpPr txBox="1"/>
            <p:nvPr/>
          </p:nvSpPr>
          <p:spPr>
            <a:xfrm>
              <a:off x="1398043" y="940386"/>
              <a:ext cx="487368" cy="307777"/>
            </a:xfrm>
            <a:prstGeom prst="rect">
              <a:avLst/>
            </a:prstGeom>
            <a:noFill/>
          </p:spPr>
          <p:txBody>
            <a:bodyPr wrap="square" rtlCol="0">
              <a:spAutoFit/>
            </a:bodyPr>
            <a:lstStyle/>
            <a:p>
              <a:pPr algn="ctr"/>
              <a:r>
                <a:rPr lang="es-AR" sz="1400" dirty="0"/>
                <a:t>302</a:t>
              </a:r>
            </a:p>
          </p:txBody>
        </p:sp>
      </p:grpSp>
      <p:grpSp>
        <p:nvGrpSpPr>
          <p:cNvPr id="53" name="269 Grupo">
            <a:extLst>
              <a:ext uri="{FF2B5EF4-FFF2-40B4-BE49-F238E27FC236}">
                <a16:creationId xmlns:a16="http://schemas.microsoft.com/office/drawing/2014/main" id="{7C004D81-8425-742D-2A93-51921DC57911}"/>
              </a:ext>
            </a:extLst>
          </p:cNvPr>
          <p:cNvGrpSpPr/>
          <p:nvPr/>
        </p:nvGrpSpPr>
        <p:grpSpPr>
          <a:xfrm>
            <a:off x="1792191" y="841875"/>
            <a:ext cx="500062" cy="414337"/>
            <a:chOff x="1391696" y="887106"/>
            <a:chExt cx="500062" cy="414337"/>
          </a:xfrm>
        </p:grpSpPr>
        <p:sp>
          <p:nvSpPr>
            <p:cNvPr id="54" name="Elipse 53">
              <a:extLst>
                <a:ext uri="{FF2B5EF4-FFF2-40B4-BE49-F238E27FC236}">
                  <a16:creationId xmlns:a16="http://schemas.microsoft.com/office/drawing/2014/main" id="{A4D2E799-1C04-D6CA-5F98-02AE5E5E779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5" name="268 CuadroTexto">
              <a:extLst>
                <a:ext uri="{FF2B5EF4-FFF2-40B4-BE49-F238E27FC236}">
                  <a16:creationId xmlns:a16="http://schemas.microsoft.com/office/drawing/2014/main" id="{26DE7C84-CD5D-3424-1E07-2A7CAE8C050E}"/>
                </a:ext>
              </a:extLst>
            </p:cNvPr>
            <p:cNvSpPr txBox="1"/>
            <p:nvPr/>
          </p:nvSpPr>
          <p:spPr>
            <a:xfrm>
              <a:off x="1398043" y="940386"/>
              <a:ext cx="487368" cy="307777"/>
            </a:xfrm>
            <a:prstGeom prst="rect">
              <a:avLst/>
            </a:prstGeom>
            <a:noFill/>
          </p:spPr>
          <p:txBody>
            <a:bodyPr wrap="square" rtlCol="0">
              <a:spAutoFit/>
            </a:bodyPr>
            <a:lstStyle/>
            <a:p>
              <a:pPr algn="ctr"/>
              <a:r>
                <a:rPr lang="es-AR" sz="1400" dirty="0"/>
                <a:t>338</a:t>
              </a:r>
            </a:p>
          </p:txBody>
        </p:sp>
      </p:grpSp>
      <p:grpSp>
        <p:nvGrpSpPr>
          <p:cNvPr id="56" name="269 Grupo">
            <a:extLst>
              <a:ext uri="{FF2B5EF4-FFF2-40B4-BE49-F238E27FC236}">
                <a16:creationId xmlns:a16="http://schemas.microsoft.com/office/drawing/2014/main" id="{DFE25E7E-B7B5-C740-011D-3384EC0F6E78}"/>
              </a:ext>
            </a:extLst>
          </p:cNvPr>
          <p:cNvGrpSpPr/>
          <p:nvPr/>
        </p:nvGrpSpPr>
        <p:grpSpPr>
          <a:xfrm>
            <a:off x="1313801" y="854232"/>
            <a:ext cx="500062" cy="414337"/>
            <a:chOff x="1391696" y="887106"/>
            <a:chExt cx="500062" cy="414337"/>
          </a:xfrm>
        </p:grpSpPr>
        <p:sp>
          <p:nvSpPr>
            <p:cNvPr id="57" name="Elipse 56">
              <a:extLst>
                <a:ext uri="{FF2B5EF4-FFF2-40B4-BE49-F238E27FC236}">
                  <a16:creationId xmlns:a16="http://schemas.microsoft.com/office/drawing/2014/main" id="{85AEA792-3D51-4C88-F469-23122DA3FD96}"/>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8" name="268 CuadroTexto">
              <a:extLst>
                <a:ext uri="{FF2B5EF4-FFF2-40B4-BE49-F238E27FC236}">
                  <a16:creationId xmlns:a16="http://schemas.microsoft.com/office/drawing/2014/main" id="{51C2D009-0A5E-9AA8-5E0F-52B97140FF33}"/>
                </a:ext>
              </a:extLst>
            </p:cNvPr>
            <p:cNvSpPr txBox="1"/>
            <p:nvPr/>
          </p:nvSpPr>
          <p:spPr>
            <a:xfrm>
              <a:off x="1398043" y="940386"/>
              <a:ext cx="487368" cy="307777"/>
            </a:xfrm>
            <a:prstGeom prst="rect">
              <a:avLst/>
            </a:prstGeom>
            <a:noFill/>
          </p:spPr>
          <p:txBody>
            <a:bodyPr wrap="square" rtlCol="0">
              <a:spAutoFit/>
            </a:bodyPr>
            <a:lstStyle/>
            <a:p>
              <a:pPr algn="ctr"/>
              <a:r>
                <a:rPr lang="es-AR" sz="1400" dirty="0"/>
                <a:t>368</a:t>
              </a:r>
            </a:p>
          </p:txBody>
        </p:sp>
      </p:grpSp>
      <p:grpSp>
        <p:nvGrpSpPr>
          <p:cNvPr id="59" name="269 Grupo">
            <a:extLst>
              <a:ext uri="{FF2B5EF4-FFF2-40B4-BE49-F238E27FC236}">
                <a16:creationId xmlns:a16="http://schemas.microsoft.com/office/drawing/2014/main" id="{EA41D768-88B3-85CE-894A-62114D82E817}"/>
              </a:ext>
            </a:extLst>
          </p:cNvPr>
          <p:cNvGrpSpPr/>
          <p:nvPr/>
        </p:nvGrpSpPr>
        <p:grpSpPr>
          <a:xfrm>
            <a:off x="4878716" y="835758"/>
            <a:ext cx="500062" cy="414337"/>
            <a:chOff x="1391696" y="887106"/>
            <a:chExt cx="500062" cy="414337"/>
          </a:xfrm>
        </p:grpSpPr>
        <p:sp>
          <p:nvSpPr>
            <p:cNvPr id="60" name="Elipse 59">
              <a:extLst>
                <a:ext uri="{FF2B5EF4-FFF2-40B4-BE49-F238E27FC236}">
                  <a16:creationId xmlns:a16="http://schemas.microsoft.com/office/drawing/2014/main" id="{3D469492-F506-BD54-147A-0B35F45515CA}"/>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1" name="268 CuadroTexto">
              <a:extLst>
                <a:ext uri="{FF2B5EF4-FFF2-40B4-BE49-F238E27FC236}">
                  <a16:creationId xmlns:a16="http://schemas.microsoft.com/office/drawing/2014/main" id="{C3950060-FC25-0292-07D1-06A6DD6B17C3}"/>
                </a:ext>
              </a:extLst>
            </p:cNvPr>
            <p:cNvSpPr txBox="1"/>
            <p:nvPr/>
          </p:nvSpPr>
          <p:spPr>
            <a:xfrm>
              <a:off x="1398043" y="940386"/>
              <a:ext cx="487368" cy="307777"/>
            </a:xfrm>
            <a:prstGeom prst="rect">
              <a:avLst/>
            </a:prstGeom>
            <a:noFill/>
          </p:spPr>
          <p:txBody>
            <a:bodyPr wrap="square" rtlCol="0">
              <a:spAutoFit/>
            </a:bodyPr>
            <a:lstStyle/>
            <a:p>
              <a:pPr algn="ctr"/>
              <a:r>
                <a:rPr lang="es-AR" sz="1400" dirty="0"/>
                <a:t>336</a:t>
              </a:r>
            </a:p>
          </p:txBody>
        </p:sp>
      </p:grpSp>
      <p:grpSp>
        <p:nvGrpSpPr>
          <p:cNvPr id="62" name="269 Grupo">
            <a:extLst>
              <a:ext uri="{FF2B5EF4-FFF2-40B4-BE49-F238E27FC236}">
                <a16:creationId xmlns:a16="http://schemas.microsoft.com/office/drawing/2014/main" id="{36EC6A0D-74E1-6FBD-F338-CEBA951BB310}"/>
              </a:ext>
            </a:extLst>
          </p:cNvPr>
          <p:cNvGrpSpPr/>
          <p:nvPr/>
        </p:nvGrpSpPr>
        <p:grpSpPr>
          <a:xfrm>
            <a:off x="7495109" y="755648"/>
            <a:ext cx="500062" cy="414337"/>
            <a:chOff x="1391696" y="887106"/>
            <a:chExt cx="500062" cy="414337"/>
          </a:xfrm>
        </p:grpSpPr>
        <p:sp>
          <p:nvSpPr>
            <p:cNvPr id="63" name="Elipse 62">
              <a:extLst>
                <a:ext uri="{FF2B5EF4-FFF2-40B4-BE49-F238E27FC236}">
                  <a16:creationId xmlns:a16="http://schemas.microsoft.com/office/drawing/2014/main" id="{6F53022E-40AC-1A08-AED1-80DEC367CC84}"/>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4" name="268 CuadroTexto">
              <a:extLst>
                <a:ext uri="{FF2B5EF4-FFF2-40B4-BE49-F238E27FC236}">
                  <a16:creationId xmlns:a16="http://schemas.microsoft.com/office/drawing/2014/main" id="{8531C6BA-1840-47A9-E82E-EA2BFB318450}"/>
                </a:ext>
              </a:extLst>
            </p:cNvPr>
            <p:cNvSpPr txBox="1"/>
            <p:nvPr/>
          </p:nvSpPr>
          <p:spPr>
            <a:xfrm>
              <a:off x="1398043" y="940386"/>
              <a:ext cx="487368" cy="307777"/>
            </a:xfrm>
            <a:prstGeom prst="rect">
              <a:avLst/>
            </a:prstGeom>
            <a:noFill/>
          </p:spPr>
          <p:txBody>
            <a:bodyPr wrap="square" rtlCol="0">
              <a:spAutoFit/>
            </a:bodyPr>
            <a:lstStyle/>
            <a:p>
              <a:pPr algn="ctr"/>
              <a:r>
                <a:rPr lang="es-AR" sz="1400" dirty="0"/>
                <a:t>317</a:t>
              </a:r>
            </a:p>
          </p:txBody>
        </p:sp>
      </p:grpSp>
      <p:grpSp>
        <p:nvGrpSpPr>
          <p:cNvPr id="65" name="269 Grupo">
            <a:extLst>
              <a:ext uri="{FF2B5EF4-FFF2-40B4-BE49-F238E27FC236}">
                <a16:creationId xmlns:a16="http://schemas.microsoft.com/office/drawing/2014/main" id="{9464E7E4-67EB-7BC7-7BD8-3688BDF58936}"/>
              </a:ext>
            </a:extLst>
          </p:cNvPr>
          <p:cNvGrpSpPr/>
          <p:nvPr/>
        </p:nvGrpSpPr>
        <p:grpSpPr>
          <a:xfrm>
            <a:off x="7032160" y="782478"/>
            <a:ext cx="500062" cy="414337"/>
            <a:chOff x="1391696" y="887106"/>
            <a:chExt cx="500062" cy="414337"/>
          </a:xfrm>
        </p:grpSpPr>
        <p:sp>
          <p:nvSpPr>
            <p:cNvPr id="66" name="Elipse 65">
              <a:extLst>
                <a:ext uri="{FF2B5EF4-FFF2-40B4-BE49-F238E27FC236}">
                  <a16:creationId xmlns:a16="http://schemas.microsoft.com/office/drawing/2014/main" id="{060497EB-6166-B311-E78B-3BF2368288E8}"/>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7" name="268 CuadroTexto">
              <a:extLst>
                <a:ext uri="{FF2B5EF4-FFF2-40B4-BE49-F238E27FC236}">
                  <a16:creationId xmlns:a16="http://schemas.microsoft.com/office/drawing/2014/main" id="{2D37F45F-FF76-5224-60C4-B07BBAAB1D10}"/>
                </a:ext>
              </a:extLst>
            </p:cNvPr>
            <p:cNvSpPr txBox="1"/>
            <p:nvPr/>
          </p:nvSpPr>
          <p:spPr>
            <a:xfrm>
              <a:off x="1398043" y="940386"/>
              <a:ext cx="487368" cy="307777"/>
            </a:xfrm>
            <a:prstGeom prst="rect">
              <a:avLst/>
            </a:prstGeom>
            <a:noFill/>
          </p:spPr>
          <p:txBody>
            <a:bodyPr wrap="square" rtlCol="0">
              <a:spAutoFit/>
            </a:bodyPr>
            <a:lstStyle/>
            <a:p>
              <a:pPr algn="ctr"/>
              <a:r>
                <a:rPr lang="es-AR" sz="1400" dirty="0"/>
                <a:t>322</a:t>
              </a:r>
            </a:p>
          </p:txBody>
        </p:sp>
      </p:grpSp>
      <p:grpSp>
        <p:nvGrpSpPr>
          <p:cNvPr id="69" name="269 Grupo">
            <a:extLst>
              <a:ext uri="{FF2B5EF4-FFF2-40B4-BE49-F238E27FC236}">
                <a16:creationId xmlns:a16="http://schemas.microsoft.com/office/drawing/2014/main" id="{DBEB939A-13C1-B21D-C737-1C4533E129B6}"/>
              </a:ext>
            </a:extLst>
          </p:cNvPr>
          <p:cNvGrpSpPr/>
          <p:nvPr/>
        </p:nvGrpSpPr>
        <p:grpSpPr>
          <a:xfrm>
            <a:off x="2261603" y="2849441"/>
            <a:ext cx="500062" cy="414337"/>
            <a:chOff x="1391696" y="887106"/>
            <a:chExt cx="500062" cy="414337"/>
          </a:xfrm>
        </p:grpSpPr>
        <p:sp>
          <p:nvSpPr>
            <p:cNvPr id="70" name="Elipse 69">
              <a:extLst>
                <a:ext uri="{FF2B5EF4-FFF2-40B4-BE49-F238E27FC236}">
                  <a16:creationId xmlns:a16="http://schemas.microsoft.com/office/drawing/2014/main" id="{32695FA7-3352-6F23-A081-CE61C8721892}"/>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1" name="268 CuadroTexto">
              <a:extLst>
                <a:ext uri="{FF2B5EF4-FFF2-40B4-BE49-F238E27FC236}">
                  <a16:creationId xmlns:a16="http://schemas.microsoft.com/office/drawing/2014/main" id="{E6ECA5F5-F9FD-3DA7-5B0A-77844D99A839}"/>
                </a:ext>
              </a:extLst>
            </p:cNvPr>
            <p:cNvSpPr txBox="1"/>
            <p:nvPr/>
          </p:nvSpPr>
          <p:spPr>
            <a:xfrm>
              <a:off x="1398043" y="940386"/>
              <a:ext cx="487368" cy="307777"/>
            </a:xfrm>
            <a:prstGeom prst="rect">
              <a:avLst/>
            </a:prstGeom>
            <a:noFill/>
          </p:spPr>
          <p:txBody>
            <a:bodyPr wrap="square" rtlCol="0">
              <a:spAutoFit/>
            </a:bodyPr>
            <a:lstStyle/>
            <a:p>
              <a:pPr algn="ctr"/>
              <a:r>
                <a:rPr lang="es-AR" sz="1400" dirty="0"/>
                <a:t>349</a:t>
              </a:r>
            </a:p>
          </p:txBody>
        </p:sp>
      </p:grpSp>
      <p:grpSp>
        <p:nvGrpSpPr>
          <p:cNvPr id="72" name="269 Grupo">
            <a:extLst>
              <a:ext uri="{FF2B5EF4-FFF2-40B4-BE49-F238E27FC236}">
                <a16:creationId xmlns:a16="http://schemas.microsoft.com/office/drawing/2014/main" id="{59448B03-1C05-77D8-E0D4-86AABABEBC84}"/>
              </a:ext>
            </a:extLst>
          </p:cNvPr>
          <p:cNvGrpSpPr/>
          <p:nvPr/>
        </p:nvGrpSpPr>
        <p:grpSpPr>
          <a:xfrm>
            <a:off x="4823397" y="2855331"/>
            <a:ext cx="500062" cy="414337"/>
            <a:chOff x="1391696" y="887106"/>
            <a:chExt cx="500062" cy="414337"/>
          </a:xfrm>
        </p:grpSpPr>
        <p:sp>
          <p:nvSpPr>
            <p:cNvPr id="73" name="Elipse 72">
              <a:extLst>
                <a:ext uri="{FF2B5EF4-FFF2-40B4-BE49-F238E27FC236}">
                  <a16:creationId xmlns:a16="http://schemas.microsoft.com/office/drawing/2014/main" id="{F3F31A82-7EE0-E303-005B-5FBE92AB7253}"/>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4" name="268 CuadroTexto">
              <a:extLst>
                <a:ext uri="{FF2B5EF4-FFF2-40B4-BE49-F238E27FC236}">
                  <a16:creationId xmlns:a16="http://schemas.microsoft.com/office/drawing/2014/main" id="{2489AA45-0C8A-BAD7-2FE7-D4964BD89F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326</a:t>
              </a:r>
            </a:p>
          </p:txBody>
        </p:sp>
      </p:grpSp>
      <p:grpSp>
        <p:nvGrpSpPr>
          <p:cNvPr id="75" name="269 Grupo">
            <a:extLst>
              <a:ext uri="{FF2B5EF4-FFF2-40B4-BE49-F238E27FC236}">
                <a16:creationId xmlns:a16="http://schemas.microsoft.com/office/drawing/2014/main" id="{CF034E84-8536-6C50-3162-DF56CE8589BC}"/>
              </a:ext>
            </a:extLst>
          </p:cNvPr>
          <p:cNvGrpSpPr/>
          <p:nvPr/>
        </p:nvGrpSpPr>
        <p:grpSpPr>
          <a:xfrm>
            <a:off x="4381657" y="2862167"/>
            <a:ext cx="500062" cy="414337"/>
            <a:chOff x="1391696" y="887106"/>
            <a:chExt cx="500062" cy="414337"/>
          </a:xfrm>
        </p:grpSpPr>
        <p:sp>
          <p:nvSpPr>
            <p:cNvPr id="76" name="Elipse 75">
              <a:extLst>
                <a:ext uri="{FF2B5EF4-FFF2-40B4-BE49-F238E27FC236}">
                  <a16:creationId xmlns:a16="http://schemas.microsoft.com/office/drawing/2014/main" id="{A4D19A96-2F10-29BB-E4F1-E3ED46278FE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7" name="268 CuadroTexto">
              <a:extLst>
                <a:ext uri="{FF2B5EF4-FFF2-40B4-BE49-F238E27FC236}">
                  <a16:creationId xmlns:a16="http://schemas.microsoft.com/office/drawing/2014/main" id="{5B2D4F83-803B-77F4-69AD-047F1EBC83EB}"/>
                </a:ext>
              </a:extLst>
            </p:cNvPr>
            <p:cNvSpPr txBox="1"/>
            <p:nvPr/>
          </p:nvSpPr>
          <p:spPr>
            <a:xfrm>
              <a:off x="1398043" y="940386"/>
              <a:ext cx="487368" cy="307777"/>
            </a:xfrm>
            <a:prstGeom prst="rect">
              <a:avLst/>
            </a:prstGeom>
            <a:noFill/>
          </p:spPr>
          <p:txBody>
            <a:bodyPr wrap="square" rtlCol="0">
              <a:spAutoFit/>
            </a:bodyPr>
            <a:lstStyle/>
            <a:p>
              <a:pPr algn="ctr"/>
              <a:r>
                <a:rPr lang="es-AR" sz="1400" dirty="0"/>
                <a:t>331</a:t>
              </a:r>
            </a:p>
          </p:txBody>
        </p:sp>
      </p:grpSp>
      <p:grpSp>
        <p:nvGrpSpPr>
          <p:cNvPr id="78" name="269 Grupo">
            <a:extLst>
              <a:ext uri="{FF2B5EF4-FFF2-40B4-BE49-F238E27FC236}">
                <a16:creationId xmlns:a16="http://schemas.microsoft.com/office/drawing/2014/main" id="{19493249-3D69-0522-B190-6CDF88FED117}"/>
              </a:ext>
            </a:extLst>
          </p:cNvPr>
          <p:cNvGrpSpPr/>
          <p:nvPr/>
        </p:nvGrpSpPr>
        <p:grpSpPr>
          <a:xfrm>
            <a:off x="3946513" y="2876394"/>
            <a:ext cx="500062" cy="414337"/>
            <a:chOff x="1391696" y="887106"/>
            <a:chExt cx="500062" cy="414337"/>
          </a:xfrm>
        </p:grpSpPr>
        <p:sp>
          <p:nvSpPr>
            <p:cNvPr id="79" name="Elipse 78">
              <a:extLst>
                <a:ext uri="{FF2B5EF4-FFF2-40B4-BE49-F238E27FC236}">
                  <a16:creationId xmlns:a16="http://schemas.microsoft.com/office/drawing/2014/main" id="{3DF61726-6271-534D-EF53-08A0D20888FB}"/>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0" name="268 CuadroTexto">
              <a:extLst>
                <a:ext uri="{FF2B5EF4-FFF2-40B4-BE49-F238E27FC236}">
                  <a16:creationId xmlns:a16="http://schemas.microsoft.com/office/drawing/2014/main" id="{378F5D5F-8E40-53B8-E126-5A2977D08F3D}"/>
                </a:ext>
              </a:extLst>
            </p:cNvPr>
            <p:cNvSpPr txBox="1"/>
            <p:nvPr/>
          </p:nvSpPr>
          <p:spPr>
            <a:xfrm>
              <a:off x="1398043" y="940386"/>
              <a:ext cx="487368" cy="307777"/>
            </a:xfrm>
            <a:prstGeom prst="rect">
              <a:avLst/>
            </a:prstGeom>
            <a:noFill/>
          </p:spPr>
          <p:txBody>
            <a:bodyPr wrap="square" rtlCol="0">
              <a:spAutoFit/>
            </a:bodyPr>
            <a:lstStyle/>
            <a:p>
              <a:pPr algn="ctr"/>
              <a:r>
                <a:rPr lang="es-AR" sz="1400" dirty="0"/>
                <a:t>334</a:t>
              </a:r>
            </a:p>
          </p:txBody>
        </p:sp>
      </p:grpSp>
      <p:grpSp>
        <p:nvGrpSpPr>
          <p:cNvPr id="81" name="269 Grupo">
            <a:extLst>
              <a:ext uri="{FF2B5EF4-FFF2-40B4-BE49-F238E27FC236}">
                <a16:creationId xmlns:a16="http://schemas.microsoft.com/office/drawing/2014/main" id="{E3E2DFD5-C446-E6A7-F179-4B6DC32222FD}"/>
              </a:ext>
            </a:extLst>
          </p:cNvPr>
          <p:cNvGrpSpPr/>
          <p:nvPr/>
        </p:nvGrpSpPr>
        <p:grpSpPr>
          <a:xfrm>
            <a:off x="3615926" y="3083562"/>
            <a:ext cx="500062" cy="414337"/>
            <a:chOff x="1391696" y="887106"/>
            <a:chExt cx="500062" cy="414337"/>
          </a:xfrm>
        </p:grpSpPr>
        <p:sp>
          <p:nvSpPr>
            <p:cNvPr id="82" name="Elipse 81">
              <a:extLst>
                <a:ext uri="{FF2B5EF4-FFF2-40B4-BE49-F238E27FC236}">
                  <a16:creationId xmlns:a16="http://schemas.microsoft.com/office/drawing/2014/main" id="{519A6F6B-ED5A-40C3-0D5A-C984F450ECB8}"/>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3" name="268 CuadroTexto">
              <a:extLst>
                <a:ext uri="{FF2B5EF4-FFF2-40B4-BE49-F238E27FC236}">
                  <a16:creationId xmlns:a16="http://schemas.microsoft.com/office/drawing/2014/main" id="{F23990D7-937C-33A3-8E8B-C353692C947D}"/>
                </a:ext>
              </a:extLst>
            </p:cNvPr>
            <p:cNvSpPr txBox="1"/>
            <p:nvPr/>
          </p:nvSpPr>
          <p:spPr>
            <a:xfrm>
              <a:off x="1398043" y="940386"/>
              <a:ext cx="487368" cy="307777"/>
            </a:xfrm>
            <a:prstGeom prst="rect">
              <a:avLst/>
            </a:prstGeom>
            <a:noFill/>
          </p:spPr>
          <p:txBody>
            <a:bodyPr wrap="square" rtlCol="0">
              <a:spAutoFit/>
            </a:bodyPr>
            <a:lstStyle/>
            <a:p>
              <a:pPr algn="ctr"/>
              <a:r>
                <a:rPr lang="es-AR" sz="1400" dirty="0"/>
                <a:t>375</a:t>
              </a:r>
            </a:p>
          </p:txBody>
        </p:sp>
      </p:grpSp>
      <p:grpSp>
        <p:nvGrpSpPr>
          <p:cNvPr id="84" name="269 Grupo">
            <a:extLst>
              <a:ext uri="{FF2B5EF4-FFF2-40B4-BE49-F238E27FC236}">
                <a16:creationId xmlns:a16="http://schemas.microsoft.com/office/drawing/2014/main" id="{ED8BD778-C375-1411-332D-B38225B96666}"/>
              </a:ext>
            </a:extLst>
          </p:cNvPr>
          <p:cNvGrpSpPr/>
          <p:nvPr/>
        </p:nvGrpSpPr>
        <p:grpSpPr>
          <a:xfrm>
            <a:off x="3622930" y="3443417"/>
            <a:ext cx="500062" cy="414337"/>
            <a:chOff x="1391696" y="887106"/>
            <a:chExt cx="500062" cy="414337"/>
          </a:xfrm>
        </p:grpSpPr>
        <p:sp>
          <p:nvSpPr>
            <p:cNvPr id="85" name="Elipse 84">
              <a:extLst>
                <a:ext uri="{FF2B5EF4-FFF2-40B4-BE49-F238E27FC236}">
                  <a16:creationId xmlns:a16="http://schemas.microsoft.com/office/drawing/2014/main" id="{9A7A9D02-0B8E-92DB-AC3B-6C72D239B0F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6" name="268 CuadroTexto">
              <a:extLst>
                <a:ext uri="{FF2B5EF4-FFF2-40B4-BE49-F238E27FC236}">
                  <a16:creationId xmlns:a16="http://schemas.microsoft.com/office/drawing/2014/main" id="{8B184D1E-31C2-0478-720C-534FD3344140}"/>
                </a:ext>
              </a:extLst>
            </p:cNvPr>
            <p:cNvSpPr txBox="1"/>
            <p:nvPr/>
          </p:nvSpPr>
          <p:spPr>
            <a:xfrm>
              <a:off x="1398043" y="940386"/>
              <a:ext cx="487368" cy="307777"/>
            </a:xfrm>
            <a:prstGeom prst="rect">
              <a:avLst/>
            </a:prstGeom>
            <a:noFill/>
          </p:spPr>
          <p:txBody>
            <a:bodyPr wrap="square" rtlCol="0">
              <a:spAutoFit/>
            </a:bodyPr>
            <a:lstStyle/>
            <a:p>
              <a:pPr algn="ctr"/>
              <a:r>
                <a:rPr lang="es-AR" sz="1400" dirty="0"/>
                <a:t>380</a:t>
              </a:r>
            </a:p>
          </p:txBody>
        </p:sp>
      </p:grpSp>
      <p:grpSp>
        <p:nvGrpSpPr>
          <p:cNvPr id="87" name="269 Grupo">
            <a:extLst>
              <a:ext uri="{FF2B5EF4-FFF2-40B4-BE49-F238E27FC236}">
                <a16:creationId xmlns:a16="http://schemas.microsoft.com/office/drawing/2014/main" id="{EE3A3075-5289-A2ED-7FF7-CC6EDEA9A286}"/>
              </a:ext>
            </a:extLst>
          </p:cNvPr>
          <p:cNvGrpSpPr/>
          <p:nvPr/>
        </p:nvGrpSpPr>
        <p:grpSpPr>
          <a:xfrm>
            <a:off x="3696482" y="3767650"/>
            <a:ext cx="500062" cy="414337"/>
            <a:chOff x="1391696" y="887106"/>
            <a:chExt cx="500062" cy="414337"/>
          </a:xfrm>
        </p:grpSpPr>
        <p:sp>
          <p:nvSpPr>
            <p:cNvPr id="88" name="Elipse 87">
              <a:extLst>
                <a:ext uri="{FF2B5EF4-FFF2-40B4-BE49-F238E27FC236}">
                  <a16:creationId xmlns:a16="http://schemas.microsoft.com/office/drawing/2014/main" id="{03EA8FF1-FC88-77BC-5693-8E9F5FAF9E9A}"/>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9" name="268 CuadroTexto">
              <a:extLst>
                <a:ext uri="{FF2B5EF4-FFF2-40B4-BE49-F238E27FC236}">
                  <a16:creationId xmlns:a16="http://schemas.microsoft.com/office/drawing/2014/main" id="{2BBF26B9-B9BA-B4DF-3D05-CA061542ED79}"/>
                </a:ext>
              </a:extLst>
            </p:cNvPr>
            <p:cNvSpPr txBox="1"/>
            <p:nvPr/>
          </p:nvSpPr>
          <p:spPr>
            <a:xfrm>
              <a:off x="1404390" y="940385"/>
              <a:ext cx="487368" cy="307777"/>
            </a:xfrm>
            <a:prstGeom prst="rect">
              <a:avLst/>
            </a:prstGeom>
            <a:noFill/>
          </p:spPr>
          <p:txBody>
            <a:bodyPr wrap="square" rtlCol="0">
              <a:spAutoFit/>
            </a:bodyPr>
            <a:lstStyle/>
            <a:p>
              <a:pPr algn="ctr"/>
              <a:r>
                <a:rPr lang="es-AR" sz="1400" dirty="0"/>
                <a:t>382</a:t>
              </a:r>
            </a:p>
          </p:txBody>
        </p:sp>
      </p:grpSp>
      <p:grpSp>
        <p:nvGrpSpPr>
          <p:cNvPr id="90" name="269 Grupo">
            <a:extLst>
              <a:ext uri="{FF2B5EF4-FFF2-40B4-BE49-F238E27FC236}">
                <a16:creationId xmlns:a16="http://schemas.microsoft.com/office/drawing/2014/main" id="{2B118DBF-1F23-6813-A45F-8A1F1B534461}"/>
              </a:ext>
            </a:extLst>
          </p:cNvPr>
          <p:cNvGrpSpPr/>
          <p:nvPr/>
        </p:nvGrpSpPr>
        <p:grpSpPr>
          <a:xfrm>
            <a:off x="7443695" y="2876394"/>
            <a:ext cx="500062" cy="414337"/>
            <a:chOff x="1391696" y="887106"/>
            <a:chExt cx="500062" cy="414337"/>
          </a:xfrm>
        </p:grpSpPr>
        <p:sp>
          <p:nvSpPr>
            <p:cNvPr id="91" name="Elipse 90">
              <a:extLst>
                <a:ext uri="{FF2B5EF4-FFF2-40B4-BE49-F238E27FC236}">
                  <a16:creationId xmlns:a16="http://schemas.microsoft.com/office/drawing/2014/main" id="{4AEDC32D-D08D-404F-5D74-00FF462528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2" name="268 CuadroTexto">
              <a:extLst>
                <a:ext uri="{FF2B5EF4-FFF2-40B4-BE49-F238E27FC236}">
                  <a16:creationId xmlns:a16="http://schemas.microsoft.com/office/drawing/2014/main" id="{8794D082-B099-F687-6E2B-B1DFBD26C3F5}"/>
                </a:ext>
              </a:extLst>
            </p:cNvPr>
            <p:cNvSpPr txBox="1"/>
            <p:nvPr/>
          </p:nvSpPr>
          <p:spPr>
            <a:xfrm>
              <a:off x="1398043" y="940386"/>
              <a:ext cx="487368" cy="307777"/>
            </a:xfrm>
            <a:prstGeom prst="rect">
              <a:avLst/>
            </a:prstGeom>
            <a:noFill/>
          </p:spPr>
          <p:txBody>
            <a:bodyPr wrap="square" rtlCol="0">
              <a:spAutoFit/>
            </a:bodyPr>
            <a:lstStyle/>
            <a:p>
              <a:pPr algn="ctr"/>
              <a:r>
                <a:rPr lang="es-AR" sz="1400" dirty="0"/>
                <a:t>371</a:t>
              </a:r>
            </a:p>
          </p:txBody>
        </p:sp>
      </p:grpSp>
      <p:grpSp>
        <p:nvGrpSpPr>
          <p:cNvPr id="93" name="269 Grupo">
            <a:extLst>
              <a:ext uri="{FF2B5EF4-FFF2-40B4-BE49-F238E27FC236}">
                <a16:creationId xmlns:a16="http://schemas.microsoft.com/office/drawing/2014/main" id="{768CB892-D83F-D835-C4DD-EC01E4665B70}"/>
              </a:ext>
            </a:extLst>
          </p:cNvPr>
          <p:cNvGrpSpPr/>
          <p:nvPr/>
        </p:nvGrpSpPr>
        <p:grpSpPr>
          <a:xfrm>
            <a:off x="7025813" y="2875277"/>
            <a:ext cx="500062" cy="414337"/>
            <a:chOff x="1391696" y="887106"/>
            <a:chExt cx="500062" cy="414337"/>
          </a:xfrm>
        </p:grpSpPr>
        <p:sp>
          <p:nvSpPr>
            <p:cNvPr id="94" name="Elipse 93">
              <a:extLst>
                <a:ext uri="{FF2B5EF4-FFF2-40B4-BE49-F238E27FC236}">
                  <a16:creationId xmlns:a16="http://schemas.microsoft.com/office/drawing/2014/main" id="{15A318A3-768B-459E-BB42-D5A546BD6E17}"/>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5" name="268 CuadroTexto">
              <a:extLst>
                <a:ext uri="{FF2B5EF4-FFF2-40B4-BE49-F238E27FC236}">
                  <a16:creationId xmlns:a16="http://schemas.microsoft.com/office/drawing/2014/main" id="{BA75373C-0880-CB33-E740-294CD2BCDC28}"/>
                </a:ext>
              </a:extLst>
            </p:cNvPr>
            <p:cNvSpPr txBox="1"/>
            <p:nvPr/>
          </p:nvSpPr>
          <p:spPr>
            <a:xfrm>
              <a:off x="1398043" y="940386"/>
              <a:ext cx="487368" cy="307777"/>
            </a:xfrm>
            <a:prstGeom prst="rect">
              <a:avLst/>
            </a:prstGeom>
            <a:noFill/>
          </p:spPr>
          <p:txBody>
            <a:bodyPr wrap="square" rtlCol="0">
              <a:spAutoFit/>
            </a:bodyPr>
            <a:lstStyle/>
            <a:p>
              <a:pPr algn="ctr"/>
              <a:r>
                <a:rPr lang="es-AR" sz="1400" dirty="0"/>
                <a:t>372</a:t>
              </a:r>
            </a:p>
          </p:txBody>
        </p:sp>
      </p:grpSp>
      <p:grpSp>
        <p:nvGrpSpPr>
          <p:cNvPr id="96" name="269 Grupo">
            <a:extLst>
              <a:ext uri="{FF2B5EF4-FFF2-40B4-BE49-F238E27FC236}">
                <a16:creationId xmlns:a16="http://schemas.microsoft.com/office/drawing/2014/main" id="{5CB47FBE-D8AD-B103-D819-F0915AEBBEDB}"/>
              </a:ext>
            </a:extLst>
          </p:cNvPr>
          <p:cNvGrpSpPr/>
          <p:nvPr/>
        </p:nvGrpSpPr>
        <p:grpSpPr>
          <a:xfrm>
            <a:off x="6615552" y="2880755"/>
            <a:ext cx="500062" cy="414337"/>
            <a:chOff x="1391696" y="887106"/>
            <a:chExt cx="500062" cy="414337"/>
          </a:xfrm>
        </p:grpSpPr>
        <p:sp>
          <p:nvSpPr>
            <p:cNvPr id="97" name="Elipse 96">
              <a:extLst>
                <a:ext uri="{FF2B5EF4-FFF2-40B4-BE49-F238E27FC236}">
                  <a16:creationId xmlns:a16="http://schemas.microsoft.com/office/drawing/2014/main" id="{0DF0B482-AA84-C30E-BA34-E3EE4EC423EC}"/>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8" name="268 CuadroTexto">
              <a:extLst>
                <a:ext uri="{FF2B5EF4-FFF2-40B4-BE49-F238E27FC236}">
                  <a16:creationId xmlns:a16="http://schemas.microsoft.com/office/drawing/2014/main" id="{0121EA4B-0A47-B379-1878-D3B231D2E8EF}"/>
                </a:ext>
              </a:extLst>
            </p:cNvPr>
            <p:cNvSpPr txBox="1"/>
            <p:nvPr/>
          </p:nvSpPr>
          <p:spPr>
            <a:xfrm>
              <a:off x="1398043" y="940386"/>
              <a:ext cx="487368" cy="307777"/>
            </a:xfrm>
            <a:prstGeom prst="rect">
              <a:avLst/>
            </a:prstGeom>
            <a:noFill/>
          </p:spPr>
          <p:txBody>
            <a:bodyPr wrap="square" rtlCol="0">
              <a:spAutoFit/>
            </a:bodyPr>
            <a:lstStyle/>
            <a:p>
              <a:pPr algn="ctr"/>
              <a:r>
                <a:rPr lang="es-AR" sz="1400" dirty="0"/>
                <a:t>374</a:t>
              </a:r>
            </a:p>
          </p:txBody>
        </p:sp>
      </p:grpSp>
      <p:grpSp>
        <p:nvGrpSpPr>
          <p:cNvPr id="99" name="269 Grupo">
            <a:extLst>
              <a:ext uri="{FF2B5EF4-FFF2-40B4-BE49-F238E27FC236}">
                <a16:creationId xmlns:a16="http://schemas.microsoft.com/office/drawing/2014/main" id="{D3587E9D-63EF-2A40-1C89-2BF86A8BE659}"/>
              </a:ext>
            </a:extLst>
          </p:cNvPr>
          <p:cNvGrpSpPr/>
          <p:nvPr/>
        </p:nvGrpSpPr>
        <p:grpSpPr>
          <a:xfrm>
            <a:off x="6277960" y="3076449"/>
            <a:ext cx="500062" cy="414337"/>
            <a:chOff x="1391696" y="887106"/>
            <a:chExt cx="500062" cy="414337"/>
          </a:xfrm>
        </p:grpSpPr>
        <p:sp>
          <p:nvSpPr>
            <p:cNvPr id="100" name="Elipse 99">
              <a:extLst>
                <a:ext uri="{FF2B5EF4-FFF2-40B4-BE49-F238E27FC236}">
                  <a16:creationId xmlns:a16="http://schemas.microsoft.com/office/drawing/2014/main" id="{62DC2363-3567-8E37-27A9-BD7904038B96}"/>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1" name="268 CuadroTexto">
              <a:extLst>
                <a:ext uri="{FF2B5EF4-FFF2-40B4-BE49-F238E27FC236}">
                  <a16:creationId xmlns:a16="http://schemas.microsoft.com/office/drawing/2014/main" id="{F25281E3-B98A-FE39-D409-28CF2C1F8060}"/>
                </a:ext>
              </a:extLst>
            </p:cNvPr>
            <p:cNvSpPr txBox="1"/>
            <p:nvPr/>
          </p:nvSpPr>
          <p:spPr>
            <a:xfrm>
              <a:off x="1398043" y="940386"/>
              <a:ext cx="487368" cy="307777"/>
            </a:xfrm>
            <a:prstGeom prst="rect">
              <a:avLst/>
            </a:prstGeom>
            <a:noFill/>
          </p:spPr>
          <p:txBody>
            <a:bodyPr wrap="square" rtlCol="0">
              <a:spAutoFit/>
            </a:bodyPr>
            <a:lstStyle/>
            <a:p>
              <a:pPr algn="ctr"/>
              <a:r>
                <a:rPr lang="es-AR" sz="1400" dirty="0"/>
                <a:t>376</a:t>
              </a:r>
            </a:p>
          </p:txBody>
        </p:sp>
      </p:grpSp>
      <p:grpSp>
        <p:nvGrpSpPr>
          <p:cNvPr id="102" name="269 Grupo">
            <a:extLst>
              <a:ext uri="{FF2B5EF4-FFF2-40B4-BE49-F238E27FC236}">
                <a16:creationId xmlns:a16="http://schemas.microsoft.com/office/drawing/2014/main" id="{D60854CE-0D94-279B-CE0D-F8104F867FAC}"/>
              </a:ext>
            </a:extLst>
          </p:cNvPr>
          <p:cNvGrpSpPr/>
          <p:nvPr/>
        </p:nvGrpSpPr>
        <p:grpSpPr>
          <a:xfrm>
            <a:off x="6284307" y="3420358"/>
            <a:ext cx="500062" cy="414337"/>
            <a:chOff x="1391696" y="887106"/>
            <a:chExt cx="500062" cy="414337"/>
          </a:xfrm>
        </p:grpSpPr>
        <p:sp>
          <p:nvSpPr>
            <p:cNvPr id="103" name="Elipse 102">
              <a:extLst>
                <a:ext uri="{FF2B5EF4-FFF2-40B4-BE49-F238E27FC236}">
                  <a16:creationId xmlns:a16="http://schemas.microsoft.com/office/drawing/2014/main" id="{20E9CEE3-C487-EB3D-D4E6-B80DD76FB71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4" name="268 CuadroTexto">
              <a:extLst>
                <a:ext uri="{FF2B5EF4-FFF2-40B4-BE49-F238E27FC236}">
                  <a16:creationId xmlns:a16="http://schemas.microsoft.com/office/drawing/2014/main" id="{C12926A2-B1C0-D7E9-D70F-76C31B394FB7}"/>
                </a:ext>
              </a:extLst>
            </p:cNvPr>
            <p:cNvSpPr txBox="1"/>
            <p:nvPr/>
          </p:nvSpPr>
          <p:spPr>
            <a:xfrm>
              <a:off x="1398043" y="940386"/>
              <a:ext cx="487368" cy="307777"/>
            </a:xfrm>
            <a:prstGeom prst="rect">
              <a:avLst/>
            </a:prstGeom>
            <a:noFill/>
          </p:spPr>
          <p:txBody>
            <a:bodyPr wrap="square" rtlCol="0">
              <a:spAutoFit/>
            </a:bodyPr>
            <a:lstStyle/>
            <a:p>
              <a:pPr algn="ctr"/>
              <a:r>
                <a:rPr lang="es-AR" sz="1400" dirty="0"/>
                <a:t>379</a:t>
              </a:r>
            </a:p>
          </p:txBody>
        </p:sp>
      </p:grpSp>
      <p:grpSp>
        <p:nvGrpSpPr>
          <p:cNvPr id="105" name="269 Grupo">
            <a:extLst>
              <a:ext uri="{FF2B5EF4-FFF2-40B4-BE49-F238E27FC236}">
                <a16:creationId xmlns:a16="http://schemas.microsoft.com/office/drawing/2014/main" id="{BD11F44D-D86E-899C-1303-A105C500A335}"/>
              </a:ext>
            </a:extLst>
          </p:cNvPr>
          <p:cNvGrpSpPr/>
          <p:nvPr/>
        </p:nvGrpSpPr>
        <p:grpSpPr>
          <a:xfrm>
            <a:off x="6350911" y="3709824"/>
            <a:ext cx="500062" cy="414337"/>
            <a:chOff x="1391696" y="887106"/>
            <a:chExt cx="500062" cy="414337"/>
          </a:xfrm>
        </p:grpSpPr>
        <p:sp>
          <p:nvSpPr>
            <p:cNvPr id="106" name="Elipse 105">
              <a:extLst>
                <a:ext uri="{FF2B5EF4-FFF2-40B4-BE49-F238E27FC236}">
                  <a16:creationId xmlns:a16="http://schemas.microsoft.com/office/drawing/2014/main" id="{128CD837-626A-FC24-498C-9C64AC8022F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7" name="268 CuadroTexto">
              <a:extLst>
                <a:ext uri="{FF2B5EF4-FFF2-40B4-BE49-F238E27FC236}">
                  <a16:creationId xmlns:a16="http://schemas.microsoft.com/office/drawing/2014/main" id="{832B73F0-9AD0-0750-0750-DFBC2BD56A2E}"/>
                </a:ext>
              </a:extLst>
            </p:cNvPr>
            <p:cNvSpPr txBox="1"/>
            <p:nvPr/>
          </p:nvSpPr>
          <p:spPr>
            <a:xfrm>
              <a:off x="1398043" y="940386"/>
              <a:ext cx="487368" cy="307777"/>
            </a:xfrm>
            <a:prstGeom prst="rect">
              <a:avLst/>
            </a:prstGeom>
            <a:noFill/>
          </p:spPr>
          <p:txBody>
            <a:bodyPr wrap="square" rtlCol="0">
              <a:spAutoFit/>
            </a:bodyPr>
            <a:lstStyle/>
            <a:p>
              <a:pPr algn="ctr"/>
              <a:r>
                <a:rPr lang="es-AR" sz="1400" dirty="0"/>
                <a:t>381</a:t>
              </a:r>
            </a:p>
          </p:txBody>
        </p:sp>
      </p:grpSp>
      <p:grpSp>
        <p:nvGrpSpPr>
          <p:cNvPr id="108" name="269 Grupo">
            <a:extLst>
              <a:ext uri="{FF2B5EF4-FFF2-40B4-BE49-F238E27FC236}">
                <a16:creationId xmlns:a16="http://schemas.microsoft.com/office/drawing/2014/main" id="{A27A49F5-153A-54EE-5224-AAF0CFC2F8D7}"/>
              </a:ext>
            </a:extLst>
          </p:cNvPr>
          <p:cNvGrpSpPr/>
          <p:nvPr/>
        </p:nvGrpSpPr>
        <p:grpSpPr>
          <a:xfrm>
            <a:off x="10090177" y="2878818"/>
            <a:ext cx="500062" cy="414337"/>
            <a:chOff x="1391696" y="887106"/>
            <a:chExt cx="500062" cy="414337"/>
          </a:xfrm>
        </p:grpSpPr>
        <p:sp>
          <p:nvSpPr>
            <p:cNvPr id="109" name="Elipse 108">
              <a:extLst>
                <a:ext uri="{FF2B5EF4-FFF2-40B4-BE49-F238E27FC236}">
                  <a16:creationId xmlns:a16="http://schemas.microsoft.com/office/drawing/2014/main" id="{E1BE05BB-CC5E-0015-1BC3-6B86CD7CF39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0" name="268 CuadroTexto">
              <a:extLst>
                <a:ext uri="{FF2B5EF4-FFF2-40B4-BE49-F238E27FC236}">
                  <a16:creationId xmlns:a16="http://schemas.microsoft.com/office/drawing/2014/main" id="{C82AE763-C1D3-28A5-CD4A-A74C317EB9DF}"/>
                </a:ext>
              </a:extLst>
            </p:cNvPr>
            <p:cNvSpPr txBox="1"/>
            <p:nvPr/>
          </p:nvSpPr>
          <p:spPr>
            <a:xfrm>
              <a:off x="1398043" y="940386"/>
              <a:ext cx="487368" cy="307777"/>
            </a:xfrm>
            <a:prstGeom prst="rect">
              <a:avLst/>
            </a:prstGeom>
            <a:noFill/>
          </p:spPr>
          <p:txBody>
            <a:bodyPr wrap="square" rtlCol="0">
              <a:spAutoFit/>
            </a:bodyPr>
            <a:lstStyle/>
            <a:p>
              <a:pPr algn="ctr"/>
              <a:r>
                <a:rPr lang="es-AR" sz="1400" dirty="0"/>
                <a:t>321</a:t>
              </a:r>
            </a:p>
          </p:txBody>
        </p:sp>
      </p:grpSp>
      <p:grpSp>
        <p:nvGrpSpPr>
          <p:cNvPr id="111" name="269 Grupo">
            <a:extLst>
              <a:ext uri="{FF2B5EF4-FFF2-40B4-BE49-F238E27FC236}">
                <a16:creationId xmlns:a16="http://schemas.microsoft.com/office/drawing/2014/main" id="{08C3066C-C754-F241-21EF-8647F220AB67}"/>
              </a:ext>
            </a:extLst>
          </p:cNvPr>
          <p:cNvGrpSpPr/>
          <p:nvPr/>
        </p:nvGrpSpPr>
        <p:grpSpPr>
          <a:xfrm>
            <a:off x="9650146" y="2869280"/>
            <a:ext cx="500062" cy="414337"/>
            <a:chOff x="1391696" y="887106"/>
            <a:chExt cx="500062" cy="414337"/>
          </a:xfrm>
        </p:grpSpPr>
        <p:sp>
          <p:nvSpPr>
            <p:cNvPr id="112" name="Elipse 111">
              <a:extLst>
                <a:ext uri="{FF2B5EF4-FFF2-40B4-BE49-F238E27FC236}">
                  <a16:creationId xmlns:a16="http://schemas.microsoft.com/office/drawing/2014/main" id="{26EC85DA-DAC3-64D0-D708-5A6A6CEB1ECC}"/>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3" name="268 CuadroTexto">
              <a:extLst>
                <a:ext uri="{FF2B5EF4-FFF2-40B4-BE49-F238E27FC236}">
                  <a16:creationId xmlns:a16="http://schemas.microsoft.com/office/drawing/2014/main" id="{0E72FE6B-31B2-6BCF-3ACA-1B928935BFD4}"/>
                </a:ext>
              </a:extLst>
            </p:cNvPr>
            <p:cNvSpPr txBox="1"/>
            <p:nvPr/>
          </p:nvSpPr>
          <p:spPr>
            <a:xfrm>
              <a:off x="1398043" y="940386"/>
              <a:ext cx="487368" cy="307777"/>
            </a:xfrm>
            <a:prstGeom prst="rect">
              <a:avLst/>
            </a:prstGeom>
            <a:noFill/>
          </p:spPr>
          <p:txBody>
            <a:bodyPr wrap="square" rtlCol="0">
              <a:spAutoFit/>
            </a:bodyPr>
            <a:lstStyle/>
            <a:p>
              <a:pPr algn="ctr"/>
              <a:r>
                <a:rPr lang="es-AR" sz="1400" dirty="0"/>
                <a:t>328</a:t>
              </a:r>
            </a:p>
          </p:txBody>
        </p:sp>
      </p:grpSp>
      <p:grpSp>
        <p:nvGrpSpPr>
          <p:cNvPr id="114" name="269 Grupo">
            <a:extLst>
              <a:ext uri="{FF2B5EF4-FFF2-40B4-BE49-F238E27FC236}">
                <a16:creationId xmlns:a16="http://schemas.microsoft.com/office/drawing/2014/main" id="{DB3F63B4-0799-9F28-F05C-0314780ABE9D}"/>
              </a:ext>
            </a:extLst>
          </p:cNvPr>
          <p:cNvGrpSpPr/>
          <p:nvPr/>
        </p:nvGrpSpPr>
        <p:grpSpPr>
          <a:xfrm>
            <a:off x="2244670" y="4671675"/>
            <a:ext cx="500062" cy="414337"/>
            <a:chOff x="1391696" y="887106"/>
            <a:chExt cx="500062" cy="414337"/>
          </a:xfrm>
        </p:grpSpPr>
        <p:sp>
          <p:nvSpPr>
            <p:cNvPr id="115" name="Elipse 114">
              <a:extLst>
                <a:ext uri="{FF2B5EF4-FFF2-40B4-BE49-F238E27FC236}">
                  <a16:creationId xmlns:a16="http://schemas.microsoft.com/office/drawing/2014/main" id="{3A2F75B8-7559-6CE9-EE47-E5172DDC571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6" name="268 CuadroTexto">
              <a:extLst>
                <a:ext uri="{FF2B5EF4-FFF2-40B4-BE49-F238E27FC236}">
                  <a16:creationId xmlns:a16="http://schemas.microsoft.com/office/drawing/2014/main" id="{BB56D6D3-B329-CD8B-F1A0-08BDB90B33EB}"/>
                </a:ext>
              </a:extLst>
            </p:cNvPr>
            <p:cNvSpPr txBox="1"/>
            <p:nvPr/>
          </p:nvSpPr>
          <p:spPr>
            <a:xfrm>
              <a:off x="1398043" y="940386"/>
              <a:ext cx="487368" cy="307777"/>
            </a:xfrm>
            <a:prstGeom prst="rect">
              <a:avLst/>
            </a:prstGeom>
            <a:noFill/>
          </p:spPr>
          <p:txBody>
            <a:bodyPr wrap="square" rtlCol="0">
              <a:spAutoFit/>
            </a:bodyPr>
            <a:lstStyle/>
            <a:p>
              <a:pPr algn="ctr"/>
              <a:r>
                <a:rPr lang="es-AR" sz="1400" dirty="0"/>
                <a:t>323</a:t>
              </a:r>
            </a:p>
          </p:txBody>
        </p:sp>
      </p:grpSp>
      <p:grpSp>
        <p:nvGrpSpPr>
          <p:cNvPr id="117" name="269 Grupo">
            <a:extLst>
              <a:ext uri="{FF2B5EF4-FFF2-40B4-BE49-F238E27FC236}">
                <a16:creationId xmlns:a16="http://schemas.microsoft.com/office/drawing/2014/main" id="{EFD956B3-30EE-F9E5-573C-22D3DE909B97}"/>
              </a:ext>
            </a:extLst>
          </p:cNvPr>
          <p:cNvGrpSpPr/>
          <p:nvPr/>
        </p:nvGrpSpPr>
        <p:grpSpPr>
          <a:xfrm>
            <a:off x="1798493" y="4680082"/>
            <a:ext cx="500062" cy="414337"/>
            <a:chOff x="1391696" y="887106"/>
            <a:chExt cx="500062" cy="414337"/>
          </a:xfrm>
        </p:grpSpPr>
        <p:sp>
          <p:nvSpPr>
            <p:cNvPr id="118" name="Elipse 117">
              <a:extLst>
                <a:ext uri="{FF2B5EF4-FFF2-40B4-BE49-F238E27FC236}">
                  <a16:creationId xmlns:a16="http://schemas.microsoft.com/office/drawing/2014/main" id="{BC3585D9-708F-3412-E175-6C8A6B96BBF3}"/>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9" name="268 CuadroTexto">
              <a:extLst>
                <a:ext uri="{FF2B5EF4-FFF2-40B4-BE49-F238E27FC236}">
                  <a16:creationId xmlns:a16="http://schemas.microsoft.com/office/drawing/2014/main" id="{0FDF12A7-B40E-A732-C9BF-69B7824A7F0D}"/>
                </a:ext>
              </a:extLst>
            </p:cNvPr>
            <p:cNvSpPr txBox="1"/>
            <p:nvPr/>
          </p:nvSpPr>
          <p:spPr>
            <a:xfrm>
              <a:off x="1398043" y="940386"/>
              <a:ext cx="487368" cy="307777"/>
            </a:xfrm>
            <a:prstGeom prst="rect">
              <a:avLst/>
            </a:prstGeom>
            <a:noFill/>
          </p:spPr>
          <p:txBody>
            <a:bodyPr wrap="square" rtlCol="0">
              <a:spAutoFit/>
            </a:bodyPr>
            <a:lstStyle/>
            <a:p>
              <a:pPr algn="ctr"/>
              <a:r>
                <a:rPr lang="es-AR" sz="1400" dirty="0"/>
                <a:t>363</a:t>
              </a:r>
            </a:p>
          </p:txBody>
        </p:sp>
      </p:grpSp>
      <p:grpSp>
        <p:nvGrpSpPr>
          <p:cNvPr id="120" name="269 Grupo">
            <a:extLst>
              <a:ext uri="{FF2B5EF4-FFF2-40B4-BE49-F238E27FC236}">
                <a16:creationId xmlns:a16="http://schemas.microsoft.com/office/drawing/2014/main" id="{63057E76-8435-ACAF-DCE5-8451AB9E834F}"/>
              </a:ext>
            </a:extLst>
          </p:cNvPr>
          <p:cNvGrpSpPr/>
          <p:nvPr/>
        </p:nvGrpSpPr>
        <p:grpSpPr>
          <a:xfrm>
            <a:off x="4814430" y="4703626"/>
            <a:ext cx="500062" cy="414337"/>
            <a:chOff x="1391696" y="887106"/>
            <a:chExt cx="500062" cy="414337"/>
          </a:xfrm>
        </p:grpSpPr>
        <p:sp>
          <p:nvSpPr>
            <p:cNvPr id="121" name="Elipse 120">
              <a:extLst>
                <a:ext uri="{FF2B5EF4-FFF2-40B4-BE49-F238E27FC236}">
                  <a16:creationId xmlns:a16="http://schemas.microsoft.com/office/drawing/2014/main" id="{2681FC20-F5D9-79A6-0C34-040CB3A20F9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2" name="268 CuadroTexto">
              <a:extLst>
                <a:ext uri="{FF2B5EF4-FFF2-40B4-BE49-F238E27FC236}">
                  <a16:creationId xmlns:a16="http://schemas.microsoft.com/office/drawing/2014/main" id="{4EBE32A7-26DD-53B5-2964-F16E554DD52E}"/>
                </a:ext>
              </a:extLst>
            </p:cNvPr>
            <p:cNvSpPr txBox="1"/>
            <p:nvPr/>
          </p:nvSpPr>
          <p:spPr>
            <a:xfrm>
              <a:off x="1398043" y="940386"/>
              <a:ext cx="487368" cy="307777"/>
            </a:xfrm>
            <a:prstGeom prst="rect">
              <a:avLst/>
            </a:prstGeom>
            <a:noFill/>
          </p:spPr>
          <p:txBody>
            <a:bodyPr wrap="square" rtlCol="0">
              <a:spAutoFit/>
            </a:bodyPr>
            <a:lstStyle/>
            <a:p>
              <a:pPr algn="ctr"/>
              <a:r>
                <a:rPr lang="es-AR" sz="1400" dirty="0"/>
                <a:t>327</a:t>
              </a:r>
            </a:p>
          </p:txBody>
        </p:sp>
      </p:grpSp>
      <p:grpSp>
        <p:nvGrpSpPr>
          <p:cNvPr id="123" name="269 Grupo">
            <a:extLst>
              <a:ext uri="{FF2B5EF4-FFF2-40B4-BE49-F238E27FC236}">
                <a16:creationId xmlns:a16="http://schemas.microsoft.com/office/drawing/2014/main" id="{D40619E3-2182-F363-811F-C6390D66F7DE}"/>
              </a:ext>
            </a:extLst>
          </p:cNvPr>
          <p:cNvGrpSpPr/>
          <p:nvPr/>
        </p:nvGrpSpPr>
        <p:grpSpPr>
          <a:xfrm>
            <a:off x="4388253" y="4707468"/>
            <a:ext cx="500062" cy="414337"/>
            <a:chOff x="1391696" y="887106"/>
            <a:chExt cx="500062" cy="414337"/>
          </a:xfrm>
        </p:grpSpPr>
        <p:sp>
          <p:nvSpPr>
            <p:cNvPr id="124" name="Elipse 123">
              <a:extLst>
                <a:ext uri="{FF2B5EF4-FFF2-40B4-BE49-F238E27FC236}">
                  <a16:creationId xmlns:a16="http://schemas.microsoft.com/office/drawing/2014/main" id="{6483ED9A-A593-58BF-758A-751847EFDDE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5" name="268 CuadroTexto">
              <a:extLst>
                <a:ext uri="{FF2B5EF4-FFF2-40B4-BE49-F238E27FC236}">
                  <a16:creationId xmlns:a16="http://schemas.microsoft.com/office/drawing/2014/main" id="{8B610EFC-2127-33AF-F473-99B505DE2BBA}"/>
                </a:ext>
              </a:extLst>
            </p:cNvPr>
            <p:cNvSpPr txBox="1"/>
            <p:nvPr/>
          </p:nvSpPr>
          <p:spPr>
            <a:xfrm>
              <a:off x="1398043" y="940386"/>
              <a:ext cx="487368" cy="307777"/>
            </a:xfrm>
            <a:prstGeom prst="rect">
              <a:avLst/>
            </a:prstGeom>
            <a:noFill/>
          </p:spPr>
          <p:txBody>
            <a:bodyPr wrap="square" rtlCol="0">
              <a:spAutoFit/>
            </a:bodyPr>
            <a:lstStyle/>
            <a:p>
              <a:pPr algn="ctr"/>
              <a:r>
                <a:rPr lang="es-AR" sz="1400" dirty="0"/>
                <a:t>364</a:t>
              </a:r>
            </a:p>
          </p:txBody>
        </p:sp>
      </p:grpSp>
      <p:grpSp>
        <p:nvGrpSpPr>
          <p:cNvPr id="126" name="269 Grupo">
            <a:extLst>
              <a:ext uri="{FF2B5EF4-FFF2-40B4-BE49-F238E27FC236}">
                <a16:creationId xmlns:a16="http://schemas.microsoft.com/office/drawing/2014/main" id="{34B45E69-A6CE-D711-9CEE-9376491BA889}"/>
              </a:ext>
            </a:extLst>
          </p:cNvPr>
          <p:cNvGrpSpPr/>
          <p:nvPr/>
        </p:nvGrpSpPr>
        <p:grpSpPr>
          <a:xfrm>
            <a:off x="3941261" y="4722971"/>
            <a:ext cx="500062" cy="414337"/>
            <a:chOff x="1391696" y="887106"/>
            <a:chExt cx="500062" cy="414337"/>
          </a:xfrm>
        </p:grpSpPr>
        <p:sp>
          <p:nvSpPr>
            <p:cNvPr id="127" name="Elipse 126">
              <a:extLst>
                <a:ext uri="{FF2B5EF4-FFF2-40B4-BE49-F238E27FC236}">
                  <a16:creationId xmlns:a16="http://schemas.microsoft.com/office/drawing/2014/main" id="{09A6403B-89A5-FFF2-8360-4D325F206FDD}"/>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8" name="268 CuadroTexto">
              <a:extLst>
                <a:ext uri="{FF2B5EF4-FFF2-40B4-BE49-F238E27FC236}">
                  <a16:creationId xmlns:a16="http://schemas.microsoft.com/office/drawing/2014/main" id="{51082167-A99A-80A6-8B20-8E6822378B89}"/>
                </a:ext>
              </a:extLst>
            </p:cNvPr>
            <p:cNvSpPr txBox="1"/>
            <p:nvPr/>
          </p:nvSpPr>
          <p:spPr>
            <a:xfrm>
              <a:off x="1398043" y="940386"/>
              <a:ext cx="487368" cy="307777"/>
            </a:xfrm>
            <a:prstGeom prst="rect">
              <a:avLst/>
            </a:prstGeom>
            <a:noFill/>
          </p:spPr>
          <p:txBody>
            <a:bodyPr wrap="square" rtlCol="0">
              <a:spAutoFit/>
            </a:bodyPr>
            <a:lstStyle/>
            <a:p>
              <a:pPr algn="ctr"/>
              <a:r>
                <a:rPr lang="es-AR" sz="1400" dirty="0"/>
                <a:t>365</a:t>
              </a:r>
            </a:p>
          </p:txBody>
        </p:sp>
      </p:grpSp>
      <p:grpSp>
        <p:nvGrpSpPr>
          <p:cNvPr id="129" name="269 Grupo">
            <a:extLst>
              <a:ext uri="{FF2B5EF4-FFF2-40B4-BE49-F238E27FC236}">
                <a16:creationId xmlns:a16="http://schemas.microsoft.com/office/drawing/2014/main" id="{6793366A-0A44-B172-9A4B-A67AC45E1A6C}"/>
              </a:ext>
            </a:extLst>
          </p:cNvPr>
          <p:cNvGrpSpPr/>
          <p:nvPr/>
        </p:nvGrpSpPr>
        <p:grpSpPr>
          <a:xfrm>
            <a:off x="7452417" y="4760748"/>
            <a:ext cx="500062" cy="414337"/>
            <a:chOff x="1391696" y="887106"/>
            <a:chExt cx="500062" cy="414337"/>
          </a:xfrm>
        </p:grpSpPr>
        <p:sp>
          <p:nvSpPr>
            <p:cNvPr id="130" name="Elipse 129">
              <a:extLst>
                <a:ext uri="{FF2B5EF4-FFF2-40B4-BE49-F238E27FC236}">
                  <a16:creationId xmlns:a16="http://schemas.microsoft.com/office/drawing/2014/main" id="{1A374BED-A4D8-5C7B-EAD0-D253AE98A995}"/>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1" name="268 CuadroTexto">
              <a:extLst>
                <a:ext uri="{FF2B5EF4-FFF2-40B4-BE49-F238E27FC236}">
                  <a16:creationId xmlns:a16="http://schemas.microsoft.com/office/drawing/2014/main" id="{D7C26F41-562C-9EB3-FBB1-3151FCEB6BD2}"/>
                </a:ext>
              </a:extLst>
            </p:cNvPr>
            <p:cNvSpPr txBox="1"/>
            <p:nvPr/>
          </p:nvSpPr>
          <p:spPr>
            <a:xfrm>
              <a:off x="1398043" y="940386"/>
              <a:ext cx="487368" cy="307777"/>
            </a:xfrm>
            <a:prstGeom prst="rect">
              <a:avLst/>
            </a:prstGeom>
            <a:noFill/>
          </p:spPr>
          <p:txBody>
            <a:bodyPr wrap="square" rtlCol="0">
              <a:spAutoFit/>
            </a:bodyPr>
            <a:lstStyle/>
            <a:p>
              <a:pPr algn="ctr"/>
              <a:r>
                <a:rPr lang="es-AR" sz="1400" dirty="0"/>
                <a:t>303</a:t>
              </a:r>
            </a:p>
          </p:txBody>
        </p:sp>
      </p:grpSp>
      <p:grpSp>
        <p:nvGrpSpPr>
          <p:cNvPr id="132" name="269 Grupo">
            <a:extLst>
              <a:ext uri="{FF2B5EF4-FFF2-40B4-BE49-F238E27FC236}">
                <a16:creationId xmlns:a16="http://schemas.microsoft.com/office/drawing/2014/main" id="{60B6364E-61C5-62CB-CC07-6A6C0AB40E5E}"/>
              </a:ext>
            </a:extLst>
          </p:cNvPr>
          <p:cNvGrpSpPr/>
          <p:nvPr/>
        </p:nvGrpSpPr>
        <p:grpSpPr>
          <a:xfrm>
            <a:off x="10090177" y="4774884"/>
            <a:ext cx="500062" cy="414337"/>
            <a:chOff x="1391696" y="887106"/>
            <a:chExt cx="500062" cy="414337"/>
          </a:xfrm>
        </p:grpSpPr>
        <p:sp>
          <p:nvSpPr>
            <p:cNvPr id="133" name="Elipse 132">
              <a:extLst>
                <a:ext uri="{FF2B5EF4-FFF2-40B4-BE49-F238E27FC236}">
                  <a16:creationId xmlns:a16="http://schemas.microsoft.com/office/drawing/2014/main" id="{0B1E560C-7BFC-589A-3D31-5D94103AD6F9}"/>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4" name="268 CuadroTexto">
              <a:extLst>
                <a:ext uri="{FF2B5EF4-FFF2-40B4-BE49-F238E27FC236}">
                  <a16:creationId xmlns:a16="http://schemas.microsoft.com/office/drawing/2014/main" id="{F82AF0DA-22AE-A08B-25A5-1CCC25914A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311</a:t>
              </a:r>
            </a:p>
          </p:txBody>
        </p:sp>
      </p:grpSp>
      <p:grpSp>
        <p:nvGrpSpPr>
          <p:cNvPr id="135" name="269 Grupo">
            <a:extLst>
              <a:ext uri="{FF2B5EF4-FFF2-40B4-BE49-F238E27FC236}">
                <a16:creationId xmlns:a16="http://schemas.microsoft.com/office/drawing/2014/main" id="{F8B40EFD-3870-6DCC-895D-0E31D95980D1}"/>
              </a:ext>
            </a:extLst>
          </p:cNvPr>
          <p:cNvGrpSpPr/>
          <p:nvPr/>
        </p:nvGrpSpPr>
        <p:grpSpPr>
          <a:xfrm>
            <a:off x="9627228" y="4764914"/>
            <a:ext cx="500062" cy="414337"/>
            <a:chOff x="1391696" y="887106"/>
            <a:chExt cx="500062" cy="414337"/>
          </a:xfrm>
        </p:grpSpPr>
        <p:sp>
          <p:nvSpPr>
            <p:cNvPr id="136" name="Elipse 135">
              <a:extLst>
                <a:ext uri="{FF2B5EF4-FFF2-40B4-BE49-F238E27FC236}">
                  <a16:creationId xmlns:a16="http://schemas.microsoft.com/office/drawing/2014/main" id="{4EC6E263-C10B-528B-7D15-4E40483A16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7" name="268 CuadroTexto">
              <a:extLst>
                <a:ext uri="{FF2B5EF4-FFF2-40B4-BE49-F238E27FC236}">
                  <a16:creationId xmlns:a16="http://schemas.microsoft.com/office/drawing/2014/main" id="{D6510099-B317-5210-CA31-C3746830B8AB}"/>
                </a:ext>
              </a:extLst>
            </p:cNvPr>
            <p:cNvSpPr txBox="1"/>
            <p:nvPr/>
          </p:nvSpPr>
          <p:spPr>
            <a:xfrm>
              <a:off x="1398043" y="940386"/>
              <a:ext cx="487368" cy="307777"/>
            </a:xfrm>
            <a:prstGeom prst="rect">
              <a:avLst/>
            </a:prstGeom>
            <a:noFill/>
          </p:spPr>
          <p:txBody>
            <a:bodyPr wrap="square" rtlCol="0">
              <a:spAutoFit/>
            </a:bodyPr>
            <a:lstStyle/>
            <a:p>
              <a:pPr algn="ctr"/>
              <a:r>
                <a:rPr lang="es-AR" sz="1400" dirty="0"/>
                <a:t>330</a:t>
              </a:r>
            </a:p>
          </p:txBody>
        </p:sp>
      </p:grpSp>
      <p:grpSp>
        <p:nvGrpSpPr>
          <p:cNvPr id="138" name="269 Grupo">
            <a:extLst>
              <a:ext uri="{FF2B5EF4-FFF2-40B4-BE49-F238E27FC236}">
                <a16:creationId xmlns:a16="http://schemas.microsoft.com/office/drawing/2014/main" id="{ADBEF7C2-2DCA-74AA-A5DB-A00E01A59995}"/>
              </a:ext>
            </a:extLst>
          </p:cNvPr>
          <p:cNvGrpSpPr/>
          <p:nvPr/>
        </p:nvGrpSpPr>
        <p:grpSpPr>
          <a:xfrm>
            <a:off x="9180642" y="4785089"/>
            <a:ext cx="500062" cy="414337"/>
            <a:chOff x="1391696" y="887106"/>
            <a:chExt cx="500062" cy="414337"/>
          </a:xfrm>
        </p:grpSpPr>
        <p:sp>
          <p:nvSpPr>
            <p:cNvPr id="139" name="Elipse 138">
              <a:extLst>
                <a:ext uri="{FF2B5EF4-FFF2-40B4-BE49-F238E27FC236}">
                  <a16:creationId xmlns:a16="http://schemas.microsoft.com/office/drawing/2014/main" id="{11D324BB-FD7A-8CB1-186F-E3C061AEA7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0" name="268 CuadroTexto">
              <a:extLst>
                <a:ext uri="{FF2B5EF4-FFF2-40B4-BE49-F238E27FC236}">
                  <a16:creationId xmlns:a16="http://schemas.microsoft.com/office/drawing/2014/main" id="{011E272D-A376-1B65-9BA0-B545C4346EA6}"/>
                </a:ext>
              </a:extLst>
            </p:cNvPr>
            <p:cNvSpPr txBox="1"/>
            <p:nvPr/>
          </p:nvSpPr>
          <p:spPr>
            <a:xfrm>
              <a:off x="1398043" y="940386"/>
              <a:ext cx="487368" cy="307777"/>
            </a:xfrm>
            <a:prstGeom prst="rect">
              <a:avLst/>
            </a:prstGeom>
            <a:noFill/>
          </p:spPr>
          <p:txBody>
            <a:bodyPr wrap="square" rtlCol="0">
              <a:spAutoFit/>
            </a:bodyPr>
            <a:lstStyle/>
            <a:p>
              <a:pPr algn="ctr"/>
              <a:r>
                <a:rPr lang="es-AR" sz="1400" dirty="0"/>
                <a:t>341</a:t>
              </a:r>
            </a:p>
          </p:txBody>
        </p:sp>
      </p:grpSp>
      <p:grpSp>
        <p:nvGrpSpPr>
          <p:cNvPr id="141" name="269 Grupo">
            <a:extLst>
              <a:ext uri="{FF2B5EF4-FFF2-40B4-BE49-F238E27FC236}">
                <a16:creationId xmlns:a16="http://schemas.microsoft.com/office/drawing/2014/main" id="{CE22E2EC-7C0A-4275-F8FB-A1005A121B98}"/>
              </a:ext>
            </a:extLst>
          </p:cNvPr>
          <p:cNvGrpSpPr/>
          <p:nvPr/>
        </p:nvGrpSpPr>
        <p:grpSpPr>
          <a:xfrm>
            <a:off x="8875411" y="4947333"/>
            <a:ext cx="500062" cy="414337"/>
            <a:chOff x="1391696" y="887106"/>
            <a:chExt cx="500062" cy="414337"/>
          </a:xfrm>
        </p:grpSpPr>
        <p:sp>
          <p:nvSpPr>
            <p:cNvPr id="142" name="Elipse 141">
              <a:extLst>
                <a:ext uri="{FF2B5EF4-FFF2-40B4-BE49-F238E27FC236}">
                  <a16:creationId xmlns:a16="http://schemas.microsoft.com/office/drawing/2014/main" id="{1983763E-6063-1ECA-18D9-5353B1494F8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3" name="268 CuadroTexto">
              <a:extLst>
                <a:ext uri="{FF2B5EF4-FFF2-40B4-BE49-F238E27FC236}">
                  <a16:creationId xmlns:a16="http://schemas.microsoft.com/office/drawing/2014/main" id="{F213DFDE-F9A7-D872-DD3C-523FBE9486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345</a:t>
              </a:r>
            </a:p>
          </p:txBody>
        </p:sp>
      </p:grpSp>
      <p:grpSp>
        <p:nvGrpSpPr>
          <p:cNvPr id="144" name="269 Grupo">
            <a:extLst>
              <a:ext uri="{FF2B5EF4-FFF2-40B4-BE49-F238E27FC236}">
                <a16:creationId xmlns:a16="http://schemas.microsoft.com/office/drawing/2014/main" id="{62E25605-48C0-44E5-B42A-EDC54FA66588}"/>
              </a:ext>
            </a:extLst>
          </p:cNvPr>
          <p:cNvGrpSpPr/>
          <p:nvPr/>
        </p:nvGrpSpPr>
        <p:grpSpPr>
          <a:xfrm>
            <a:off x="8877134" y="5328565"/>
            <a:ext cx="500062" cy="414337"/>
            <a:chOff x="1391696" y="887106"/>
            <a:chExt cx="500062" cy="414337"/>
          </a:xfrm>
        </p:grpSpPr>
        <p:sp>
          <p:nvSpPr>
            <p:cNvPr id="145" name="Elipse 144">
              <a:extLst>
                <a:ext uri="{FF2B5EF4-FFF2-40B4-BE49-F238E27FC236}">
                  <a16:creationId xmlns:a16="http://schemas.microsoft.com/office/drawing/2014/main" id="{1A429386-DACD-F763-0BE0-A337CF8BBAB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6" name="268 CuadroTexto">
              <a:extLst>
                <a:ext uri="{FF2B5EF4-FFF2-40B4-BE49-F238E27FC236}">
                  <a16:creationId xmlns:a16="http://schemas.microsoft.com/office/drawing/2014/main" id="{969D59D9-2FED-7460-2B42-A9724C204328}"/>
                </a:ext>
              </a:extLst>
            </p:cNvPr>
            <p:cNvSpPr txBox="1"/>
            <p:nvPr/>
          </p:nvSpPr>
          <p:spPr>
            <a:xfrm>
              <a:off x="1398043" y="940386"/>
              <a:ext cx="487368" cy="307777"/>
            </a:xfrm>
            <a:prstGeom prst="rect">
              <a:avLst/>
            </a:prstGeom>
            <a:noFill/>
          </p:spPr>
          <p:txBody>
            <a:bodyPr wrap="square" rtlCol="0">
              <a:spAutoFit/>
            </a:bodyPr>
            <a:lstStyle/>
            <a:p>
              <a:pPr algn="ctr"/>
              <a:r>
                <a:rPr lang="es-AR" sz="1400" dirty="0"/>
                <a:t>350</a:t>
              </a:r>
            </a:p>
          </p:txBody>
        </p:sp>
      </p:grpSp>
      <p:sp>
        <p:nvSpPr>
          <p:cNvPr id="68" name="CuadroTexto 67">
            <a:extLst>
              <a:ext uri="{FF2B5EF4-FFF2-40B4-BE49-F238E27FC236}">
                <a16:creationId xmlns:a16="http://schemas.microsoft.com/office/drawing/2014/main" id="{5F80E237-94D9-CD52-6B4E-AAE2F10B6D96}"/>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148" name="CuadroTexto 147">
            <a:extLst>
              <a:ext uri="{FF2B5EF4-FFF2-40B4-BE49-F238E27FC236}">
                <a16:creationId xmlns:a16="http://schemas.microsoft.com/office/drawing/2014/main" id="{DA48BAC3-DACF-7E65-7578-42CDD3EFBDC5}"/>
              </a:ext>
            </a:extLst>
          </p:cNvPr>
          <p:cNvSpPr txBox="1"/>
          <p:nvPr/>
        </p:nvSpPr>
        <p:spPr>
          <a:xfrm>
            <a:off x="285849" y="369195"/>
            <a:ext cx="72293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Agrupamiento institucional</a:t>
            </a:r>
          </a:p>
        </p:txBody>
      </p:sp>
      <p:pic>
        <p:nvPicPr>
          <p:cNvPr id="149" name="Imagen 148">
            <a:extLst>
              <a:ext uri="{FF2B5EF4-FFF2-40B4-BE49-F238E27FC236}">
                <a16:creationId xmlns:a16="http://schemas.microsoft.com/office/drawing/2014/main" id="{9661B4C2-C49D-C4D3-49D2-28599822F844}"/>
              </a:ext>
            </a:extLst>
          </p:cNvPr>
          <p:cNvPicPr>
            <a:picLocks noChangeAspect="1"/>
          </p:cNvPicPr>
          <p:nvPr/>
        </p:nvPicPr>
        <p:blipFill>
          <a:blip r:embed="rId2"/>
          <a:stretch>
            <a:fillRect/>
          </a:stretch>
        </p:blipFill>
        <p:spPr>
          <a:xfrm>
            <a:off x="140429" y="104242"/>
            <a:ext cx="245403" cy="257651"/>
          </a:xfrm>
          <a:prstGeom prst="rect">
            <a:avLst/>
          </a:prstGeom>
        </p:spPr>
      </p:pic>
    </p:spTree>
    <p:extLst>
      <p:ext uri="{BB962C8B-B14F-4D97-AF65-F5344CB8AC3E}">
        <p14:creationId xmlns:p14="http://schemas.microsoft.com/office/powerpoint/2010/main" val="20292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a:extLst>
              <a:ext uri="{FF2B5EF4-FFF2-40B4-BE49-F238E27FC236}">
                <a16:creationId xmlns:a16="http://schemas.microsoft.com/office/drawing/2014/main" id="{F3619903-5A71-948E-11BC-467B2B637708}"/>
              </a:ext>
            </a:extLst>
          </p:cNvPr>
          <p:cNvSpPr/>
          <p:nvPr/>
        </p:nvSpPr>
        <p:spPr>
          <a:xfrm>
            <a:off x="1316829"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Presidencia</a:t>
            </a:r>
          </a:p>
        </p:txBody>
      </p:sp>
      <p:sp>
        <p:nvSpPr>
          <p:cNvPr id="3" name="Rectángulo redondeado 5">
            <a:extLst>
              <a:ext uri="{FF2B5EF4-FFF2-40B4-BE49-F238E27FC236}">
                <a16:creationId xmlns:a16="http://schemas.microsoft.com/office/drawing/2014/main" id="{F15E92F2-EB43-2EA3-B662-267FB30325C9}"/>
              </a:ext>
            </a:extLst>
          </p:cNvPr>
          <p:cNvSpPr/>
          <p:nvPr/>
        </p:nvSpPr>
        <p:spPr>
          <a:xfrm>
            <a:off x="3859075" y="96161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Gabinete + Innovación</a:t>
            </a:r>
          </a:p>
          <a:p>
            <a:pPr algn="r"/>
            <a:endParaRPr lang="es-AR" b="1" dirty="0"/>
          </a:p>
        </p:txBody>
      </p:sp>
      <p:sp>
        <p:nvSpPr>
          <p:cNvPr id="5" name="Rectángulo redondeado 7">
            <a:extLst>
              <a:ext uri="{FF2B5EF4-FFF2-40B4-BE49-F238E27FC236}">
                <a16:creationId xmlns:a16="http://schemas.microsoft.com/office/drawing/2014/main" id="{D0D47A40-D1F5-EEFB-BD7B-B7782EF1920C}"/>
              </a:ext>
            </a:extLst>
          </p:cNvPr>
          <p:cNvSpPr/>
          <p:nvPr/>
        </p:nvSpPr>
        <p:spPr>
          <a:xfrm>
            <a:off x="9143189" y="969931"/>
            <a:ext cx="1731981" cy="1005518"/>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RR.EE.</a:t>
            </a:r>
          </a:p>
        </p:txBody>
      </p:sp>
      <p:sp>
        <p:nvSpPr>
          <p:cNvPr id="11" name="Rectángulo redondeado 5">
            <a:extLst>
              <a:ext uri="{FF2B5EF4-FFF2-40B4-BE49-F238E27FC236}">
                <a16:creationId xmlns:a16="http://schemas.microsoft.com/office/drawing/2014/main" id="{05DC5E5C-BEDB-B29D-8C02-6A31DCC7EB9F}"/>
              </a:ext>
            </a:extLst>
          </p:cNvPr>
          <p:cNvSpPr/>
          <p:nvPr/>
        </p:nvSpPr>
        <p:spPr>
          <a:xfrm>
            <a:off x="6501133"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Interior</a:t>
            </a:r>
          </a:p>
          <a:p>
            <a:pPr algn="r"/>
            <a:endParaRPr lang="es-AR" b="1" dirty="0"/>
          </a:p>
        </p:txBody>
      </p:sp>
      <p:sp>
        <p:nvSpPr>
          <p:cNvPr id="12" name="Rectángulo redondeado 5">
            <a:extLst>
              <a:ext uri="{FF2B5EF4-FFF2-40B4-BE49-F238E27FC236}">
                <a16:creationId xmlns:a16="http://schemas.microsoft.com/office/drawing/2014/main" id="{4BF5C696-1A98-177B-2B51-607195219FB3}"/>
              </a:ext>
            </a:extLst>
          </p:cNvPr>
          <p:cNvSpPr/>
          <p:nvPr/>
        </p:nvSpPr>
        <p:spPr>
          <a:xfrm>
            <a:off x="1316830"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Justicia</a:t>
            </a:r>
          </a:p>
          <a:p>
            <a:pPr algn="r"/>
            <a:endParaRPr lang="es-AR" b="1" dirty="0"/>
          </a:p>
        </p:txBody>
      </p:sp>
      <p:sp>
        <p:nvSpPr>
          <p:cNvPr id="13" name="Rectángulo redondeado 5">
            <a:extLst>
              <a:ext uri="{FF2B5EF4-FFF2-40B4-BE49-F238E27FC236}">
                <a16:creationId xmlns:a16="http://schemas.microsoft.com/office/drawing/2014/main" id="{9AE50248-F60A-BECA-7713-228B43A314EC}"/>
              </a:ext>
            </a:extLst>
          </p:cNvPr>
          <p:cNvSpPr/>
          <p:nvPr/>
        </p:nvSpPr>
        <p:spPr>
          <a:xfrm>
            <a:off x="3859076"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Seguridad</a:t>
            </a:r>
          </a:p>
          <a:p>
            <a:pPr algn="r"/>
            <a:endParaRPr lang="es-AR" b="1" dirty="0"/>
          </a:p>
        </p:txBody>
      </p:sp>
      <p:sp>
        <p:nvSpPr>
          <p:cNvPr id="14" name="Rectángulo redondeado 5">
            <a:extLst>
              <a:ext uri="{FF2B5EF4-FFF2-40B4-BE49-F238E27FC236}">
                <a16:creationId xmlns:a16="http://schemas.microsoft.com/office/drawing/2014/main" id="{805596A7-A314-B6D2-AB33-3A19C97EC408}"/>
              </a:ext>
            </a:extLst>
          </p:cNvPr>
          <p:cNvSpPr/>
          <p:nvPr/>
        </p:nvSpPr>
        <p:spPr>
          <a:xfrm>
            <a:off x="6501133"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Defensa</a:t>
            </a:r>
          </a:p>
          <a:p>
            <a:pPr algn="r"/>
            <a:endParaRPr lang="es-AR" b="1" dirty="0"/>
          </a:p>
        </p:txBody>
      </p:sp>
      <p:sp>
        <p:nvSpPr>
          <p:cNvPr id="15" name="Rectángulo redondeado 5">
            <a:extLst>
              <a:ext uri="{FF2B5EF4-FFF2-40B4-BE49-F238E27FC236}">
                <a16:creationId xmlns:a16="http://schemas.microsoft.com/office/drawing/2014/main" id="{447F5F23-A522-E316-45E8-A442F22A5A16}"/>
              </a:ext>
            </a:extLst>
          </p:cNvPr>
          <p:cNvSpPr/>
          <p:nvPr/>
        </p:nvSpPr>
        <p:spPr>
          <a:xfrm>
            <a:off x="9143188" y="306933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Economía + Energía</a:t>
            </a:r>
          </a:p>
          <a:p>
            <a:pPr algn="r"/>
            <a:endParaRPr lang="es-AR" b="1" dirty="0"/>
          </a:p>
        </p:txBody>
      </p:sp>
      <p:sp>
        <p:nvSpPr>
          <p:cNvPr id="16" name="Rectángulo redondeado 5">
            <a:extLst>
              <a:ext uri="{FF2B5EF4-FFF2-40B4-BE49-F238E27FC236}">
                <a16:creationId xmlns:a16="http://schemas.microsoft.com/office/drawing/2014/main" id="{2DD2C710-DF79-5E33-CF0F-71517F9943DE}"/>
              </a:ext>
            </a:extLst>
          </p:cNvPr>
          <p:cNvSpPr/>
          <p:nvPr/>
        </p:nvSpPr>
        <p:spPr>
          <a:xfrm>
            <a:off x="1316829"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Industria + Desarrollo Productivo</a:t>
            </a:r>
          </a:p>
          <a:p>
            <a:pPr algn="r"/>
            <a:endParaRPr lang="es-AR" b="1" dirty="0"/>
          </a:p>
        </p:txBody>
      </p:sp>
      <p:sp>
        <p:nvSpPr>
          <p:cNvPr id="17" name="Rectángulo redondeado 5">
            <a:extLst>
              <a:ext uri="{FF2B5EF4-FFF2-40B4-BE49-F238E27FC236}">
                <a16:creationId xmlns:a16="http://schemas.microsoft.com/office/drawing/2014/main" id="{CCE0066E-FCFC-09BB-F9A2-220F4ACBA052}"/>
              </a:ext>
            </a:extLst>
          </p:cNvPr>
          <p:cNvSpPr/>
          <p:nvPr/>
        </p:nvSpPr>
        <p:spPr>
          <a:xfrm>
            <a:off x="3859075"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err="1"/>
              <a:t>Infraestruc</a:t>
            </a:r>
            <a:r>
              <a:rPr lang="es-AR" b="1" dirty="0"/>
              <a:t>. Económica y Social</a:t>
            </a:r>
          </a:p>
        </p:txBody>
      </p:sp>
      <p:sp>
        <p:nvSpPr>
          <p:cNvPr id="18" name="Rectángulo redondeado 5">
            <a:extLst>
              <a:ext uri="{FF2B5EF4-FFF2-40B4-BE49-F238E27FC236}">
                <a16:creationId xmlns:a16="http://schemas.microsoft.com/office/drawing/2014/main" id="{536E7F5C-2186-CF1B-6CAE-33BC34C6A90D}"/>
              </a:ext>
            </a:extLst>
          </p:cNvPr>
          <p:cNvSpPr/>
          <p:nvPr/>
        </p:nvSpPr>
        <p:spPr>
          <a:xfrm>
            <a:off x="6501133"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Salud</a:t>
            </a:r>
          </a:p>
        </p:txBody>
      </p:sp>
      <p:sp>
        <p:nvSpPr>
          <p:cNvPr id="19" name="Rectángulo redondeado 5">
            <a:extLst>
              <a:ext uri="{FF2B5EF4-FFF2-40B4-BE49-F238E27FC236}">
                <a16:creationId xmlns:a16="http://schemas.microsoft.com/office/drawing/2014/main" id="{D5411477-3A38-52EB-01AA-9071E4AD43C9}"/>
              </a:ext>
            </a:extLst>
          </p:cNvPr>
          <p:cNvSpPr/>
          <p:nvPr/>
        </p:nvSpPr>
        <p:spPr>
          <a:xfrm>
            <a:off x="9143188"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Capital Humano</a:t>
            </a:r>
          </a:p>
        </p:txBody>
      </p:sp>
      <p:grpSp>
        <p:nvGrpSpPr>
          <p:cNvPr id="4" name="280 Grupo">
            <a:extLst>
              <a:ext uri="{FF2B5EF4-FFF2-40B4-BE49-F238E27FC236}">
                <a16:creationId xmlns:a16="http://schemas.microsoft.com/office/drawing/2014/main" id="{9D959AB4-8AEC-F728-B133-A269DEFE296D}"/>
              </a:ext>
            </a:extLst>
          </p:cNvPr>
          <p:cNvGrpSpPr/>
          <p:nvPr/>
        </p:nvGrpSpPr>
        <p:grpSpPr>
          <a:xfrm>
            <a:off x="2761666" y="847119"/>
            <a:ext cx="574287" cy="414337"/>
            <a:chOff x="2151532" y="864125"/>
            <a:chExt cx="574287" cy="414337"/>
          </a:xfrm>
        </p:grpSpPr>
        <p:sp>
          <p:nvSpPr>
            <p:cNvPr id="6" name="Elipse 5">
              <a:extLst>
                <a:ext uri="{FF2B5EF4-FFF2-40B4-BE49-F238E27FC236}">
                  <a16:creationId xmlns:a16="http://schemas.microsoft.com/office/drawing/2014/main" id="{36354DB9-2EEF-2EC9-437C-6761F303D1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 name="258 CuadroTexto">
              <a:extLst>
                <a:ext uri="{FF2B5EF4-FFF2-40B4-BE49-F238E27FC236}">
                  <a16:creationId xmlns:a16="http://schemas.microsoft.com/office/drawing/2014/main" id="{FED84742-8A34-B536-2D24-65D21DA4DE03}"/>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301</a:t>
              </a:r>
            </a:p>
          </p:txBody>
        </p:sp>
      </p:grpSp>
      <p:grpSp>
        <p:nvGrpSpPr>
          <p:cNvPr id="8" name="280 Grupo">
            <a:extLst>
              <a:ext uri="{FF2B5EF4-FFF2-40B4-BE49-F238E27FC236}">
                <a16:creationId xmlns:a16="http://schemas.microsoft.com/office/drawing/2014/main" id="{F4002A62-EBEE-04DF-F40F-ECB098CEE87C}"/>
              </a:ext>
            </a:extLst>
          </p:cNvPr>
          <p:cNvGrpSpPr/>
          <p:nvPr/>
        </p:nvGrpSpPr>
        <p:grpSpPr>
          <a:xfrm>
            <a:off x="5303912" y="840005"/>
            <a:ext cx="574287" cy="414337"/>
            <a:chOff x="2151532" y="864125"/>
            <a:chExt cx="574287" cy="414337"/>
          </a:xfrm>
        </p:grpSpPr>
        <p:sp>
          <p:nvSpPr>
            <p:cNvPr id="9" name="Elipse 8">
              <a:extLst>
                <a:ext uri="{FF2B5EF4-FFF2-40B4-BE49-F238E27FC236}">
                  <a16:creationId xmlns:a16="http://schemas.microsoft.com/office/drawing/2014/main" id="{FF90D9F0-99B8-63E6-64E4-CE01F1A8612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 name="258 CuadroTexto">
              <a:extLst>
                <a:ext uri="{FF2B5EF4-FFF2-40B4-BE49-F238E27FC236}">
                  <a16:creationId xmlns:a16="http://schemas.microsoft.com/office/drawing/2014/main" id="{5DC49D77-E41E-A083-A4A7-23B4E4A102F5}"/>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305</a:t>
              </a:r>
            </a:p>
          </p:txBody>
        </p:sp>
      </p:grpSp>
      <p:grpSp>
        <p:nvGrpSpPr>
          <p:cNvPr id="20" name="280 Grupo">
            <a:extLst>
              <a:ext uri="{FF2B5EF4-FFF2-40B4-BE49-F238E27FC236}">
                <a16:creationId xmlns:a16="http://schemas.microsoft.com/office/drawing/2014/main" id="{67D0726B-2F0A-A97A-6CD5-9DA797CEB768}"/>
              </a:ext>
            </a:extLst>
          </p:cNvPr>
          <p:cNvGrpSpPr/>
          <p:nvPr/>
        </p:nvGrpSpPr>
        <p:grpSpPr>
          <a:xfrm>
            <a:off x="7915367" y="762762"/>
            <a:ext cx="574287" cy="414337"/>
            <a:chOff x="2151532" y="864125"/>
            <a:chExt cx="574287" cy="414337"/>
          </a:xfrm>
        </p:grpSpPr>
        <p:sp>
          <p:nvSpPr>
            <p:cNvPr id="21" name="Elipse 20">
              <a:extLst>
                <a:ext uri="{FF2B5EF4-FFF2-40B4-BE49-F238E27FC236}">
                  <a16:creationId xmlns:a16="http://schemas.microsoft.com/office/drawing/2014/main" id="{8FFB5AB4-1284-0C9D-E9BD-B486D62AD4F9}"/>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2" name="258 CuadroTexto">
              <a:extLst>
                <a:ext uri="{FF2B5EF4-FFF2-40B4-BE49-F238E27FC236}">
                  <a16:creationId xmlns:a16="http://schemas.microsoft.com/office/drawing/2014/main" id="{5E98FCA7-7A10-8EA2-5ED8-7FBF636556EC}"/>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325</a:t>
              </a:r>
            </a:p>
          </p:txBody>
        </p:sp>
      </p:grpSp>
      <p:grpSp>
        <p:nvGrpSpPr>
          <p:cNvPr id="23" name="280 Grupo">
            <a:extLst>
              <a:ext uri="{FF2B5EF4-FFF2-40B4-BE49-F238E27FC236}">
                <a16:creationId xmlns:a16="http://schemas.microsoft.com/office/drawing/2014/main" id="{735A58D5-017E-4327-7798-691E3300D94D}"/>
              </a:ext>
            </a:extLst>
          </p:cNvPr>
          <p:cNvGrpSpPr/>
          <p:nvPr/>
        </p:nvGrpSpPr>
        <p:grpSpPr>
          <a:xfrm>
            <a:off x="10545335" y="845296"/>
            <a:ext cx="574287" cy="414337"/>
            <a:chOff x="2151532" y="864125"/>
            <a:chExt cx="574287" cy="414337"/>
          </a:xfrm>
        </p:grpSpPr>
        <p:sp>
          <p:nvSpPr>
            <p:cNvPr id="24" name="Elipse 23">
              <a:extLst>
                <a:ext uri="{FF2B5EF4-FFF2-40B4-BE49-F238E27FC236}">
                  <a16:creationId xmlns:a16="http://schemas.microsoft.com/office/drawing/2014/main" id="{F9A74F74-4C56-EB7C-19F1-1D6D1097EDD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5" name="258 CuadroTexto">
              <a:extLst>
                <a:ext uri="{FF2B5EF4-FFF2-40B4-BE49-F238E27FC236}">
                  <a16:creationId xmlns:a16="http://schemas.microsoft.com/office/drawing/2014/main" id="{4D889221-8A80-1B25-A7C4-F96DF813CC6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307</a:t>
              </a:r>
            </a:p>
          </p:txBody>
        </p:sp>
      </p:grpSp>
      <p:grpSp>
        <p:nvGrpSpPr>
          <p:cNvPr id="26" name="280 Grupo">
            <a:extLst>
              <a:ext uri="{FF2B5EF4-FFF2-40B4-BE49-F238E27FC236}">
                <a16:creationId xmlns:a16="http://schemas.microsoft.com/office/drawing/2014/main" id="{A167A28E-54C6-5613-F66E-2FBEB16952B0}"/>
              </a:ext>
            </a:extLst>
          </p:cNvPr>
          <p:cNvGrpSpPr/>
          <p:nvPr/>
        </p:nvGrpSpPr>
        <p:grpSpPr>
          <a:xfrm>
            <a:off x="2724553" y="2835215"/>
            <a:ext cx="574287" cy="414337"/>
            <a:chOff x="2151532" y="864125"/>
            <a:chExt cx="574287" cy="414337"/>
          </a:xfrm>
        </p:grpSpPr>
        <p:sp>
          <p:nvSpPr>
            <p:cNvPr id="27" name="Elipse 26">
              <a:extLst>
                <a:ext uri="{FF2B5EF4-FFF2-40B4-BE49-F238E27FC236}">
                  <a16:creationId xmlns:a16="http://schemas.microsoft.com/office/drawing/2014/main" id="{E3702DFF-7AA5-69C2-DC72-8E9FA9C7AAC6}"/>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8" name="258 CuadroTexto">
              <a:extLst>
                <a:ext uri="{FF2B5EF4-FFF2-40B4-BE49-F238E27FC236}">
                  <a16:creationId xmlns:a16="http://schemas.microsoft.com/office/drawing/2014/main" id="{64221398-8CAC-EAAF-95EE-CFD874F7644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332</a:t>
              </a:r>
            </a:p>
          </p:txBody>
        </p:sp>
      </p:grpSp>
      <p:grpSp>
        <p:nvGrpSpPr>
          <p:cNvPr id="29" name="280 Grupo">
            <a:extLst>
              <a:ext uri="{FF2B5EF4-FFF2-40B4-BE49-F238E27FC236}">
                <a16:creationId xmlns:a16="http://schemas.microsoft.com/office/drawing/2014/main" id="{AA1BA12B-8FD9-9FC9-46D4-2B81EB5B41C9}"/>
              </a:ext>
            </a:extLst>
          </p:cNvPr>
          <p:cNvGrpSpPr/>
          <p:nvPr/>
        </p:nvGrpSpPr>
        <p:grpSpPr>
          <a:xfrm>
            <a:off x="5234569" y="2862168"/>
            <a:ext cx="574287" cy="414337"/>
            <a:chOff x="2151532" y="864125"/>
            <a:chExt cx="574287" cy="414337"/>
          </a:xfrm>
        </p:grpSpPr>
        <p:sp>
          <p:nvSpPr>
            <p:cNvPr id="30" name="Elipse 29">
              <a:extLst>
                <a:ext uri="{FF2B5EF4-FFF2-40B4-BE49-F238E27FC236}">
                  <a16:creationId xmlns:a16="http://schemas.microsoft.com/office/drawing/2014/main" id="{731904FA-B7DB-5D63-0799-26DD68FA2C34}"/>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1" name="258 CuadroTexto">
              <a:extLst>
                <a:ext uri="{FF2B5EF4-FFF2-40B4-BE49-F238E27FC236}">
                  <a16:creationId xmlns:a16="http://schemas.microsoft.com/office/drawing/2014/main" id="{16F72778-8E78-0782-2151-D5D77A02814A}"/>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343</a:t>
              </a:r>
            </a:p>
          </p:txBody>
        </p:sp>
      </p:grpSp>
      <p:grpSp>
        <p:nvGrpSpPr>
          <p:cNvPr id="32" name="280 Grupo">
            <a:extLst>
              <a:ext uri="{FF2B5EF4-FFF2-40B4-BE49-F238E27FC236}">
                <a16:creationId xmlns:a16="http://schemas.microsoft.com/office/drawing/2014/main" id="{D855B84B-4678-3BEF-3129-DFC924AC8085}"/>
              </a:ext>
            </a:extLst>
          </p:cNvPr>
          <p:cNvGrpSpPr/>
          <p:nvPr/>
        </p:nvGrpSpPr>
        <p:grpSpPr>
          <a:xfrm>
            <a:off x="7878839" y="2869281"/>
            <a:ext cx="574287" cy="414337"/>
            <a:chOff x="2151532" y="864125"/>
            <a:chExt cx="574287" cy="414337"/>
          </a:xfrm>
        </p:grpSpPr>
        <p:sp>
          <p:nvSpPr>
            <p:cNvPr id="33" name="Elipse 32">
              <a:extLst>
                <a:ext uri="{FF2B5EF4-FFF2-40B4-BE49-F238E27FC236}">
                  <a16:creationId xmlns:a16="http://schemas.microsoft.com/office/drawing/2014/main" id="{B2652CDE-4BA6-F183-EB63-D8497E7C5AB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4" name="258 CuadroTexto">
              <a:extLst>
                <a:ext uri="{FF2B5EF4-FFF2-40B4-BE49-F238E27FC236}">
                  <a16:creationId xmlns:a16="http://schemas.microsoft.com/office/drawing/2014/main" id="{09A03DB1-F49E-FF6F-5D29-5A9DCD064699}"/>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370</a:t>
              </a:r>
            </a:p>
          </p:txBody>
        </p:sp>
      </p:grpSp>
      <p:grpSp>
        <p:nvGrpSpPr>
          <p:cNvPr id="35" name="280 Grupo">
            <a:extLst>
              <a:ext uri="{FF2B5EF4-FFF2-40B4-BE49-F238E27FC236}">
                <a16:creationId xmlns:a16="http://schemas.microsoft.com/office/drawing/2014/main" id="{0A1144E4-6F44-91B4-601C-42C30A61DE6C}"/>
              </a:ext>
            </a:extLst>
          </p:cNvPr>
          <p:cNvGrpSpPr/>
          <p:nvPr/>
        </p:nvGrpSpPr>
        <p:grpSpPr>
          <a:xfrm>
            <a:off x="10523108" y="2886383"/>
            <a:ext cx="574287" cy="414337"/>
            <a:chOff x="2151532" y="864125"/>
            <a:chExt cx="574287" cy="414337"/>
          </a:xfrm>
        </p:grpSpPr>
        <p:sp>
          <p:nvSpPr>
            <p:cNvPr id="36" name="Elipse 35">
              <a:extLst>
                <a:ext uri="{FF2B5EF4-FFF2-40B4-BE49-F238E27FC236}">
                  <a16:creationId xmlns:a16="http://schemas.microsoft.com/office/drawing/2014/main" id="{04C562C7-BEC4-F816-DF99-9A3B3C5C298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7" name="258 CuadroTexto">
              <a:extLst>
                <a:ext uri="{FF2B5EF4-FFF2-40B4-BE49-F238E27FC236}">
                  <a16:creationId xmlns:a16="http://schemas.microsoft.com/office/drawing/2014/main" id="{9B7A6955-AA73-25DD-FC73-66A44C3FB141}"/>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357</a:t>
              </a:r>
            </a:p>
          </p:txBody>
        </p:sp>
      </p:grpSp>
      <p:grpSp>
        <p:nvGrpSpPr>
          <p:cNvPr id="38" name="280 Grupo">
            <a:extLst>
              <a:ext uri="{FF2B5EF4-FFF2-40B4-BE49-F238E27FC236}">
                <a16:creationId xmlns:a16="http://schemas.microsoft.com/office/drawing/2014/main" id="{64A4A10D-BD84-B9C5-6E86-915C76F45FF4}"/>
              </a:ext>
            </a:extLst>
          </p:cNvPr>
          <p:cNvGrpSpPr/>
          <p:nvPr/>
        </p:nvGrpSpPr>
        <p:grpSpPr>
          <a:xfrm>
            <a:off x="2687440" y="4687196"/>
            <a:ext cx="574287" cy="414337"/>
            <a:chOff x="2151532" y="864125"/>
            <a:chExt cx="574287" cy="414337"/>
          </a:xfrm>
        </p:grpSpPr>
        <p:sp>
          <p:nvSpPr>
            <p:cNvPr id="39" name="Elipse 38">
              <a:extLst>
                <a:ext uri="{FF2B5EF4-FFF2-40B4-BE49-F238E27FC236}">
                  <a16:creationId xmlns:a16="http://schemas.microsoft.com/office/drawing/2014/main" id="{909B93D2-A1FE-4951-2FDD-30F496B4EB4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0" name="258 CuadroTexto">
              <a:extLst>
                <a:ext uri="{FF2B5EF4-FFF2-40B4-BE49-F238E27FC236}">
                  <a16:creationId xmlns:a16="http://schemas.microsoft.com/office/drawing/2014/main" id="{CE482A59-E31F-7897-9AE0-C321B205BDD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362</a:t>
              </a:r>
            </a:p>
          </p:txBody>
        </p:sp>
      </p:grpSp>
      <p:grpSp>
        <p:nvGrpSpPr>
          <p:cNvPr id="41" name="280 Grupo">
            <a:extLst>
              <a:ext uri="{FF2B5EF4-FFF2-40B4-BE49-F238E27FC236}">
                <a16:creationId xmlns:a16="http://schemas.microsoft.com/office/drawing/2014/main" id="{07CF342A-B20E-46EC-45C3-33BD28B84CB1}"/>
              </a:ext>
            </a:extLst>
          </p:cNvPr>
          <p:cNvGrpSpPr/>
          <p:nvPr/>
        </p:nvGrpSpPr>
        <p:grpSpPr>
          <a:xfrm>
            <a:off x="5238979" y="4708645"/>
            <a:ext cx="574287" cy="414337"/>
            <a:chOff x="2151532" y="864125"/>
            <a:chExt cx="574287" cy="414337"/>
          </a:xfrm>
        </p:grpSpPr>
        <p:sp>
          <p:nvSpPr>
            <p:cNvPr id="42" name="Elipse 41">
              <a:extLst>
                <a:ext uri="{FF2B5EF4-FFF2-40B4-BE49-F238E27FC236}">
                  <a16:creationId xmlns:a16="http://schemas.microsoft.com/office/drawing/2014/main" id="{9C791A48-6DF0-59FE-A4CC-AD15DCA237CA}"/>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3" name="258 CuadroTexto">
              <a:extLst>
                <a:ext uri="{FF2B5EF4-FFF2-40B4-BE49-F238E27FC236}">
                  <a16:creationId xmlns:a16="http://schemas.microsoft.com/office/drawing/2014/main" id="{1D39AF0B-EA91-5B98-112B-B4D2F9930502}"/>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377</a:t>
              </a:r>
            </a:p>
          </p:txBody>
        </p:sp>
      </p:grpSp>
      <p:grpSp>
        <p:nvGrpSpPr>
          <p:cNvPr id="44" name="280 Grupo">
            <a:extLst>
              <a:ext uri="{FF2B5EF4-FFF2-40B4-BE49-F238E27FC236}">
                <a16:creationId xmlns:a16="http://schemas.microsoft.com/office/drawing/2014/main" id="{009A3DA5-3801-CE7E-27FD-ABD1F7C1AB38}"/>
              </a:ext>
            </a:extLst>
          </p:cNvPr>
          <p:cNvGrpSpPr/>
          <p:nvPr/>
        </p:nvGrpSpPr>
        <p:grpSpPr>
          <a:xfrm>
            <a:off x="7879944" y="4767862"/>
            <a:ext cx="574287" cy="414337"/>
            <a:chOff x="2151532" y="864125"/>
            <a:chExt cx="574287" cy="414337"/>
          </a:xfrm>
        </p:grpSpPr>
        <p:sp>
          <p:nvSpPr>
            <p:cNvPr id="45" name="Elipse 44">
              <a:extLst>
                <a:ext uri="{FF2B5EF4-FFF2-40B4-BE49-F238E27FC236}">
                  <a16:creationId xmlns:a16="http://schemas.microsoft.com/office/drawing/2014/main" id="{97D48F65-7467-3D84-F85D-FB4790F7D585}"/>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6" name="258 CuadroTexto">
              <a:extLst>
                <a:ext uri="{FF2B5EF4-FFF2-40B4-BE49-F238E27FC236}">
                  <a16:creationId xmlns:a16="http://schemas.microsoft.com/office/drawing/2014/main" id="{F8C79367-AE82-1F71-5328-63FBEF13BD0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310</a:t>
              </a:r>
            </a:p>
          </p:txBody>
        </p:sp>
      </p:grpSp>
      <p:grpSp>
        <p:nvGrpSpPr>
          <p:cNvPr id="47" name="280 Grupo">
            <a:extLst>
              <a:ext uri="{FF2B5EF4-FFF2-40B4-BE49-F238E27FC236}">
                <a16:creationId xmlns:a16="http://schemas.microsoft.com/office/drawing/2014/main" id="{C0547E0F-B54F-C567-64F2-CCC8F21914BF}"/>
              </a:ext>
            </a:extLst>
          </p:cNvPr>
          <p:cNvGrpSpPr/>
          <p:nvPr/>
        </p:nvGrpSpPr>
        <p:grpSpPr>
          <a:xfrm>
            <a:off x="10523108" y="4774975"/>
            <a:ext cx="574287" cy="414337"/>
            <a:chOff x="2151532" y="864125"/>
            <a:chExt cx="574287" cy="414337"/>
          </a:xfrm>
        </p:grpSpPr>
        <p:sp>
          <p:nvSpPr>
            <p:cNvPr id="48" name="Elipse 47">
              <a:extLst>
                <a:ext uri="{FF2B5EF4-FFF2-40B4-BE49-F238E27FC236}">
                  <a16:creationId xmlns:a16="http://schemas.microsoft.com/office/drawing/2014/main" id="{CE1DE43E-0902-80C8-BDA6-FA7559C7FC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9" name="258 CuadroTexto">
              <a:extLst>
                <a:ext uri="{FF2B5EF4-FFF2-40B4-BE49-F238E27FC236}">
                  <a16:creationId xmlns:a16="http://schemas.microsoft.com/office/drawing/2014/main" id="{9B020976-3644-A350-69FF-125DE01C8DC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388</a:t>
              </a:r>
            </a:p>
          </p:txBody>
        </p:sp>
      </p:grpSp>
      <p:grpSp>
        <p:nvGrpSpPr>
          <p:cNvPr id="50" name="269 Grupo">
            <a:extLst>
              <a:ext uri="{FF2B5EF4-FFF2-40B4-BE49-F238E27FC236}">
                <a16:creationId xmlns:a16="http://schemas.microsoft.com/office/drawing/2014/main" id="{188F5EAF-ED0E-D79C-10FE-906AF6ABD3B6}"/>
              </a:ext>
            </a:extLst>
          </p:cNvPr>
          <p:cNvGrpSpPr/>
          <p:nvPr/>
        </p:nvGrpSpPr>
        <p:grpSpPr>
          <a:xfrm>
            <a:off x="2292208" y="854232"/>
            <a:ext cx="500062" cy="414337"/>
            <a:chOff x="1391696" y="887106"/>
            <a:chExt cx="500062" cy="414337"/>
          </a:xfrm>
        </p:grpSpPr>
        <p:sp>
          <p:nvSpPr>
            <p:cNvPr id="51" name="Elipse 50">
              <a:extLst>
                <a:ext uri="{FF2B5EF4-FFF2-40B4-BE49-F238E27FC236}">
                  <a16:creationId xmlns:a16="http://schemas.microsoft.com/office/drawing/2014/main" id="{244C90DE-A281-8C5C-4A06-C3150502B58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2" name="268 CuadroTexto">
              <a:extLst>
                <a:ext uri="{FF2B5EF4-FFF2-40B4-BE49-F238E27FC236}">
                  <a16:creationId xmlns:a16="http://schemas.microsoft.com/office/drawing/2014/main" id="{22F9CB8C-1584-D6E1-A2AB-AD50DEE296B7}"/>
                </a:ext>
              </a:extLst>
            </p:cNvPr>
            <p:cNvSpPr txBox="1"/>
            <p:nvPr/>
          </p:nvSpPr>
          <p:spPr>
            <a:xfrm>
              <a:off x="1398043" y="940386"/>
              <a:ext cx="487368" cy="307777"/>
            </a:xfrm>
            <a:prstGeom prst="rect">
              <a:avLst/>
            </a:prstGeom>
            <a:noFill/>
          </p:spPr>
          <p:txBody>
            <a:bodyPr wrap="square" rtlCol="0">
              <a:spAutoFit/>
            </a:bodyPr>
            <a:lstStyle/>
            <a:p>
              <a:pPr algn="ctr"/>
              <a:r>
                <a:rPr lang="es-AR" sz="1400" dirty="0"/>
                <a:t>302</a:t>
              </a:r>
            </a:p>
          </p:txBody>
        </p:sp>
      </p:grpSp>
      <p:grpSp>
        <p:nvGrpSpPr>
          <p:cNvPr id="53" name="269 Grupo">
            <a:extLst>
              <a:ext uri="{FF2B5EF4-FFF2-40B4-BE49-F238E27FC236}">
                <a16:creationId xmlns:a16="http://schemas.microsoft.com/office/drawing/2014/main" id="{7C004D81-8425-742D-2A93-51921DC57911}"/>
              </a:ext>
            </a:extLst>
          </p:cNvPr>
          <p:cNvGrpSpPr/>
          <p:nvPr/>
        </p:nvGrpSpPr>
        <p:grpSpPr>
          <a:xfrm>
            <a:off x="1792191" y="841875"/>
            <a:ext cx="500062" cy="414337"/>
            <a:chOff x="1391696" y="887106"/>
            <a:chExt cx="500062" cy="414337"/>
          </a:xfrm>
        </p:grpSpPr>
        <p:sp>
          <p:nvSpPr>
            <p:cNvPr id="54" name="Elipse 53">
              <a:extLst>
                <a:ext uri="{FF2B5EF4-FFF2-40B4-BE49-F238E27FC236}">
                  <a16:creationId xmlns:a16="http://schemas.microsoft.com/office/drawing/2014/main" id="{A4D2E799-1C04-D6CA-5F98-02AE5E5E779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5" name="268 CuadroTexto">
              <a:extLst>
                <a:ext uri="{FF2B5EF4-FFF2-40B4-BE49-F238E27FC236}">
                  <a16:creationId xmlns:a16="http://schemas.microsoft.com/office/drawing/2014/main" id="{26DE7C84-CD5D-3424-1E07-2A7CAE8C050E}"/>
                </a:ext>
              </a:extLst>
            </p:cNvPr>
            <p:cNvSpPr txBox="1"/>
            <p:nvPr/>
          </p:nvSpPr>
          <p:spPr>
            <a:xfrm>
              <a:off x="1398043" y="940386"/>
              <a:ext cx="487368" cy="307777"/>
            </a:xfrm>
            <a:prstGeom prst="rect">
              <a:avLst/>
            </a:prstGeom>
            <a:noFill/>
          </p:spPr>
          <p:txBody>
            <a:bodyPr wrap="square" rtlCol="0">
              <a:spAutoFit/>
            </a:bodyPr>
            <a:lstStyle/>
            <a:p>
              <a:pPr algn="ctr"/>
              <a:r>
                <a:rPr lang="es-AR" sz="1400" dirty="0"/>
                <a:t>338</a:t>
              </a:r>
            </a:p>
          </p:txBody>
        </p:sp>
      </p:grpSp>
      <p:grpSp>
        <p:nvGrpSpPr>
          <p:cNvPr id="56" name="269 Grupo">
            <a:extLst>
              <a:ext uri="{FF2B5EF4-FFF2-40B4-BE49-F238E27FC236}">
                <a16:creationId xmlns:a16="http://schemas.microsoft.com/office/drawing/2014/main" id="{DFE25E7E-B7B5-C740-011D-3384EC0F6E78}"/>
              </a:ext>
            </a:extLst>
          </p:cNvPr>
          <p:cNvGrpSpPr/>
          <p:nvPr/>
        </p:nvGrpSpPr>
        <p:grpSpPr>
          <a:xfrm>
            <a:off x="1313801" y="854232"/>
            <a:ext cx="500062" cy="414337"/>
            <a:chOff x="1391696" y="887106"/>
            <a:chExt cx="500062" cy="414337"/>
          </a:xfrm>
        </p:grpSpPr>
        <p:sp>
          <p:nvSpPr>
            <p:cNvPr id="57" name="Elipse 56">
              <a:extLst>
                <a:ext uri="{FF2B5EF4-FFF2-40B4-BE49-F238E27FC236}">
                  <a16:creationId xmlns:a16="http://schemas.microsoft.com/office/drawing/2014/main" id="{85AEA792-3D51-4C88-F469-23122DA3FD96}"/>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8" name="268 CuadroTexto">
              <a:extLst>
                <a:ext uri="{FF2B5EF4-FFF2-40B4-BE49-F238E27FC236}">
                  <a16:creationId xmlns:a16="http://schemas.microsoft.com/office/drawing/2014/main" id="{51C2D009-0A5E-9AA8-5E0F-52B97140FF33}"/>
                </a:ext>
              </a:extLst>
            </p:cNvPr>
            <p:cNvSpPr txBox="1"/>
            <p:nvPr/>
          </p:nvSpPr>
          <p:spPr>
            <a:xfrm>
              <a:off x="1398043" y="940386"/>
              <a:ext cx="487368" cy="307777"/>
            </a:xfrm>
            <a:prstGeom prst="rect">
              <a:avLst/>
            </a:prstGeom>
            <a:noFill/>
          </p:spPr>
          <p:txBody>
            <a:bodyPr wrap="square" rtlCol="0">
              <a:spAutoFit/>
            </a:bodyPr>
            <a:lstStyle/>
            <a:p>
              <a:pPr algn="ctr"/>
              <a:r>
                <a:rPr lang="es-AR" sz="1400" dirty="0"/>
                <a:t>368</a:t>
              </a:r>
            </a:p>
          </p:txBody>
        </p:sp>
      </p:grpSp>
      <p:grpSp>
        <p:nvGrpSpPr>
          <p:cNvPr id="59" name="269 Grupo">
            <a:extLst>
              <a:ext uri="{FF2B5EF4-FFF2-40B4-BE49-F238E27FC236}">
                <a16:creationId xmlns:a16="http://schemas.microsoft.com/office/drawing/2014/main" id="{EA41D768-88B3-85CE-894A-62114D82E817}"/>
              </a:ext>
            </a:extLst>
          </p:cNvPr>
          <p:cNvGrpSpPr/>
          <p:nvPr/>
        </p:nvGrpSpPr>
        <p:grpSpPr>
          <a:xfrm>
            <a:off x="4878716" y="835758"/>
            <a:ext cx="500062" cy="414337"/>
            <a:chOff x="1391696" y="887106"/>
            <a:chExt cx="500062" cy="414337"/>
          </a:xfrm>
        </p:grpSpPr>
        <p:sp>
          <p:nvSpPr>
            <p:cNvPr id="60" name="Elipse 59">
              <a:extLst>
                <a:ext uri="{FF2B5EF4-FFF2-40B4-BE49-F238E27FC236}">
                  <a16:creationId xmlns:a16="http://schemas.microsoft.com/office/drawing/2014/main" id="{3D469492-F506-BD54-147A-0B35F45515CA}"/>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1" name="268 CuadroTexto">
              <a:extLst>
                <a:ext uri="{FF2B5EF4-FFF2-40B4-BE49-F238E27FC236}">
                  <a16:creationId xmlns:a16="http://schemas.microsoft.com/office/drawing/2014/main" id="{C3950060-FC25-0292-07D1-06A6DD6B17C3}"/>
                </a:ext>
              </a:extLst>
            </p:cNvPr>
            <p:cNvSpPr txBox="1"/>
            <p:nvPr/>
          </p:nvSpPr>
          <p:spPr>
            <a:xfrm>
              <a:off x="1398043" y="940386"/>
              <a:ext cx="487368" cy="307777"/>
            </a:xfrm>
            <a:prstGeom prst="rect">
              <a:avLst/>
            </a:prstGeom>
            <a:noFill/>
          </p:spPr>
          <p:txBody>
            <a:bodyPr wrap="square" rtlCol="0">
              <a:spAutoFit/>
            </a:bodyPr>
            <a:lstStyle/>
            <a:p>
              <a:pPr algn="ctr"/>
              <a:r>
                <a:rPr lang="es-AR" sz="1400" dirty="0"/>
                <a:t>336</a:t>
              </a:r>
            </a:p>
          </p:txBody>
        </p:sp>
      </p:grpSp>
      <p:grpSp>
        <p:nvGrpSpPr>
          <p:cNvPr id="62" name="269 Grupo">
            <a:extLst>
              <a:ext uri="{FF2B5EF4-FFF2-40B4-BE49-F238E27FC236}">
                <a16:creationId xmlns:a16="http://schemas.microsoft.com/office/drawing/2014/main" id="{36EC6A0D-74E1-6FBD-F338-CEBA951BB310}"/>
              </a:ext>
            </a:extLst>
          </p:cNvPr>
          <p:cNvGrpSpPr/>
          <p:nvPr/>
        </p:nvGrpSpPr>
        <p:grpSpPr>
          <a:xfrm>
            <a:off x="7495109" y="755648"/>
            <a:ext cx="500062" cy="414337"/>
            <a:chOff x="1391696" y="887106"/>
            <a:chExt cx="500062" cy="414337"/>
          </a:xfrm>
        </p:grpSpPr>
        <p:sp>
          <p:nvSpPr>
            <p:cNvPr id="63" name="Elipse 62">
              <a:extLst>
                <a:ext uri="{FF2B5EF4-FFF2-40B4-BE49-F238E27FC236}">
                  <a16:creationId xmlns:a16="http://schemas.microsoft.com/office/drawing/2014/main" id="{6F53022E-40AC-1A08-AED1-80DEC367CC84}"/>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4" name="268 CuadroTexto">
              <a:extLst>
                <a:ext uri="{FF2B5EF4-FFF2-40B4-BE49-F238E27FC236}">
                  <a16:creationId xmlns:a16="http://schemas.microsoft.com/office/drawing/2014/main" id="{8531C6BA-1840-47A9-E82E-EA2BFB318450}"/>
                </a:ext>
              </a:extLst>
            </p:cNvPr>
            <p:cNvSpPr txBox="1"/>
            <p:nvPr/>
          </p:nvSpPr>
          <p:spPr>
            <a:xfrm>
              <a:off x="1398043" y="940386"/>
              <a:ext cx="487368" cy="307777"/>
            </a:xfrm>
            <a:prstGeom prst="rect">
              <a:avLst/>
            </a:prstGeom>
            <a:noFill/>
          </p:spPr>
          <p:txBody>
            <a:bodyPr wrap="square" rtlCol="0">
              <a:spAutoFit/>
            </a:bodyPr>
            <a:lstStyle/>
            <a:p>
              <a:pPr algn="ctr"/>
              <a:r>
                <a:rPr lang="es-AR" sz="1400" dirty="0"/>
                <a:t>317</a:t>
              </a:r>
            </a:p>
          </p:txBody>
        </p:sp>
      </p:grpSp>
      <p:grpSp>
        <p:nvGrpSpPr>
          <p:cNvPr id="65" name="269 Grupo">
            <a:extLst>
              <a:ext uri="{FF2B5EF4-FFF2-40B4-BE49-F238E27FC236}">
                <a16:creationId xmlns:a16="http://schemas.microsoft.com/office/drawing/2014/main" id="{9464E7E4-67EB-7BC7-7BD8-3688BDF58936}"/>
              </a:ext>
            </a:extLst>
          </p:cNvPr>
          <p:cNvGrpSpPr/>
          <p:nvPr/>
        </p:nvGrpSpPr>
        <p:grpSpPr>
          <a:xfrm>
            <a:off x="7032160" y="782478"/>
            <a:ext cx="500062" cy="414337"/>
            <a:chOff x="1391696" y="887106"/>
            <a:chExt cx="500062" cy="414337"/>
          </a:xfrm>
        </p:grpSpPr>
        <p:sp>
          <p:nvSpPr>
            <p:cNvPr id="66" name="Elipse 65">
              <a:extLst>
                <a:ext uri="{FF2B5EF4-FFF2-40B4-BE49-F238E27FC236}">
                  <a16:creationId xmlns:a16="http://schemas.microsoft.com/office/drawing/2014/main" id="{060497EB-6166-B311-E78B-3BF2368288E8}"/>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7" name="268 CuadroTexto">
              <a:extLst>
                <a:ext uri="{FF2B5EF4-FFF2-40B4-BE49-F238E27FC236}">
                  <a16:creationId xmlns:a16="http://schemas.microsoft.com/office/drawing/2014/main" id="{2D37F45F-FF76-5224-60C4-B07BBAAB1D10}"/>
                </a:ext>
              </a:extLst>
            </p:cNvPr>
            <p:cNvSpPr txBox="1"/>
            <p:nvPr/>
          </p:nvSpPr>
          <p:spPr>
            <a:xfrm>
              <a:off x="1398043" y="940386"/>
              <a:ext cx="487368" cy="307777"/>
            </a:xfrm>
            <a:prstGeom prst="rect">
              <a:avLst/>
            </a:prstGeom>
            <a:noFill/>
          </p:spPr>
          <p:txBody>
            <a:bodyPr wrap="square" rtlCol="0">
              <a:spAutoFit/>
            </a:bodyPr>
            <a:lstStyle/>
            <a:p>
              <a:pPr algn="ctr"/>
              <a:r>
                <a:rPr lang="es-AR" sz="1400" dirty="0"/>
                <a:t>322</a:t>
              </a:r>
            </a:p>
          </p:txBody>
        </p:sp>
      </p:grpSp>
      <p:grpSp>
        <p:nvGrpSpPr>
          <p:cNvPr id="69" name="269 Grupo">
            <a:extLst>
              <a:ext uri="{FF2B5EF4-FFF2-40B4-BE49-F238E27FC236}">
                <a16:creationId xmlns:a16="http://schemas.microsoft.com/office/drawing/2014/main" id="{DBEB939A-13C1-B21D-C737-1C4533E129B6}"/>
              </a:ext>
            </a:extLst>
          </p:cNvPr>
          <p:cNvGrpSpPr/>
          <p:nvPr/>
        </p:nvGrpSpPr>
        <p:grpSpPr>
          <a:xfrm>
            <a:off x="2261603" y="2849441"/>
            <a:ext cx="500062" cy="414337"/>
            <a:chOff x="1391696" y="887106"/>
            <a:chExt cx="500062" cy="414337"/>
          </a:xfrm>
        </p:grpSpPr>
        <p:sp>
          <p:nvSpPr>
            <p:cNvPr id="70" name="Elipse 69">
              <a:extLst>
                <a:ext uri="{FF2B5EF4-FFF2-40B4-BE49-F238E27FC236}">
                  <a16:creationId xmlns:a16="http://schemas.microsoft.com/office/drawing/2014/main" id="{32695FA7-3352-6F23-A081-CE61C8721892}"/>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1" name="268 CuadroTexto">
              <a:extLst>
                <a:ext uri="{FF2B5EF4-FFF2-40B4-BE49-F238E27FC236}">
                  <a16:creationId xmlns:a16="http://schemas.microsoft.com/office/drawing/2014/main" id="{E6ECA5F5-F9FD-3DA7-5B0A-77844D99A839}"/>
                </a:ext>
              </a:extLst>
            </p:cNvPr>
            <p:cNvSpPr txBox="1"/>
            <p:nvPr/>
          </p:nvSpPr>
          <p:spPr>
            <a:xfrm>
              <a:off x="1398043" y="940386"/>
              <a:ext cx="487368" cy="307777"/>
            </a:xfrm>
            <a:prstGeom prst="rect">
              <a:avLst/>
            </a:prstGeom>
            <a:noFill/>
          </p:spPr>
          <p:txBody>
            <a:bodyPr wrap="square" rtlCol="0">
              <a:spAutoFit/>
            </a:bodyPr>
            <a:lstStyle/>
            <a:p>
              <a:pPr algn="ctr"/>
              <a:r>
                <a:rPr lang="es-AR" sz="1400" dirty="0"/>
                <a:t>349</a:t>
              </a:r>
            </a:p>
          </p:txBody>
        </p:sp>
      </p:grpSp>
      <p:grpSp>
        <p:nvGrpSpPr>
          <p:cNvPr id="72" name="269 Grupo">
            <a:extLst>
              <a:ext uri="{FF2B5EF4-FFF2-40B4-BE49-F238E27FC236}">
                <a16:creationId xmlns:a16="http://schemas.microsoft.com/office/drawing/2014/main" id="{59448B03-1C05-77D8-E0D4-86AABABEBC84}"/>
              </a:ext>
            </a:extLst>
          </p:cNvPr>
          <p:cNvGrpSpPr/>
          <p:nvPr/>
        </p:nvGrpSpPr>
        <p:grpSpPr>
          <a:xfrm>
            <a:off x="4823397" y="2855331"/>
            <a:ext cx="500062" cy="414337"/>
            <a:chOff x="1391696" y="887106"/>
            <a:chExt cx="500062" cy="414337"/>
          </a:xfrm>
        </p:grpSpPr>
        <p:sp>
          <p:nvSpPr>
            <p:cNvPr id="73" name="Elipse 72">
              <a:extLst>
                <a:ext uri="{FF2B5EF4-FFF2-40B4-BE49-F238E27FC236}">
                  <a16:creationId xmlns:a16="http://schemas.microsoft.com/office/drawing/2014/main" id="{F3F31A82-7EE0-E303-005B-5FBE92AB7253}"/>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4" name="268 CuadroTexto">
              <a:extLst>
                <a:ext uri="{FF2B5EF4-FFF2-40B4-BE49-F238E27FC236}">
                  <a16:creationId xmlns:a16="http://schemas.microsoft.com/office/drawing/2014/main" id="{2489AA45-0C8A-BAD7-2FE7-D4964BD89F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326</a:t>
              </a:r>
            </a:p>
          </p:txBody>
        </p:sp>
      </p:grpSp>
      <p:grpSp>
        <p:nvGrpSpPr>
          <p:cNvPr id="75" name="269 Grupo">
            <a:extLst>
              <a:ext uri="{FF2B5EF4-FFF2-40B4-BE49-F238E27FC236}">
                <a16:creationId xmlns:a16="http://schemas.microsoft.com/office/drawing/2014/main" id="{CF034E84-8536-6C50-3162-DF56CE8589BC}"/>
              </a:ext>
            </a:extLst>
          </p:cNvPr>
          <p:cNvGrpSpPr/>
          <p:nvPr/>
        </p:nvGrpSpPr>
        <p:grpSpPr>
          <a:xfrm>
            <a:off x="4381657" y="2862167"/>
            <a:ext cx="500062" cy="414337"/>
            <a:chOff x="1391696" y="887106"/>
            <a:chExt cx="500062" cy="414337"/>
          </a:xfrm>
        </p:grpSpPr>
        <p:sp>
          <p:nvSpPr>
            <p:cNvPr id="76" name="Elipse 75">
              <a:extLst>
                <a:ext uri="{FF2B5EF4-FFF2-40B4-BE49-F238E27FC236}">
                  <a16:creationId xmlns:a16="http://schemas.microsoft.com/office/drawing/2014/main" id="{A4D19A96-2F10-29BB-E4F1-E3ED46278FE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7" name="268 CuadroTexto">
              <a:extLst>
                <a:ext uri="{FF2B5EF4-FFF2-40B4-BE49-F238E27FC236}">
                  <a16:creationId xmlns:a16="http://schemas.microsoft.com/office/drawing/2014/main" id="{5B2D4F83-803B-77F4-69AD-047F1EBC83EB}"/>
                </a:ext>
              </a:extLst>
            </p:cNvPr>
            <p:cNvSpPr txBox="1"/>
            <p:nvPr/>
          </p:nvSpPr>
          <p:spPr>
            <a:xfrm>
              <a:off x="1398043" y="940386"/>
              <a:ext cx="487368" cy="307777"/>
            </a:xfrm>
            <a:prstGeom prst="rect">
              <a:avLst/>
            </a:prstGeom>
            <a:noFill/>
          </p:spPr>
          <p:txBody>
            <a:bodyPr wrap="square" rtlCol="0">
              <a:spAutoFit/>
            </a:bodyPr>
            <a:lstStyle/>
            <a:p>
              <a:pPr algn="ctr"/>
              <a:r>
                <a:rPr lang="es-AR" sz="1400" dirty="0"/>
                <a:t>331</a:t>
              </a:r>
            </a:p>
          </p:txBody>
        </p:sp>
      </p:grpSp>
      <p:grpSp>
        <p:nvGrpSpPr>
          <p:cNvPr id="78" name="269 Grupo">
            <a:extLst>
              <a:ext uri="{FF2B5EF4-FFF2-40B4-BE49-F238E27FC236}">
                <a16:creationId xmlns:a16="http://schemas.microsoft.com/office/drawing/2014/main" id="{19493249-3D69-0522-B190-6CDF88FED117}"/>
              </a:ext>
            </a:extLst>
          </p:cNvPr>
          <p:cNvGrpSpPr/>
          <p:nvPr/>
        </p:nvGrpSpPr>
        <p:grpSpPr>
          <a:xfrm>
            <a:off x="3946513" y="2876394"/>
            <a:ext cx="500062" cy="414337"/>
            <a:chOff x="1391696" y="887106"/>
            <a:chExt cx="500062" cy="414337"/>
          </a:xfrm>
        </p:grpSpPr>
        <p:sp>
          <p:nvSpPr>
            <p:cNvPr id="79" name="Elipse 78">
              <a:extLst>
                <a:ext uri="{FF2B5EF4-FFF2-40B4-BE49-F238E27FC236}">
                  <a16:creationId xmlns:a16="http://schemas.microsoft.com/office/drawing/2014/main" id="{3DF61726-6271-534D-EF53-08A0D20888FB}"/>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0" name="268 CuadroTexto">
              <a:extLst>
                <a:ext uri="{FF2B5EF4-FFF2-40B4-BE49-F238E27FC236}">
                  <a16:creationId xmlns:a16="http://schemas.microsoft.com/office/drawing/2014/main" id="{378F5D5F-8E40-53B8-E126-5A2977D08F3D}"/>
                </a:ext>
              </a:extLst>
            </p:cNvPr>
            <p:cNvSpPr txBox="1"/>
            <p:nvPr/>
          </p:nvSpPr>
          <p:spPr>
            <a:xfrm>
              <a:off x="1398043" y="940386"/>
              <a:ext cx="487368" cy="307777"/>
            </a:xfrm>
            <a:prstGeom prst="rect">
              <a:avLst/>
            </a:prstGeom>
            <a:noFill/>
          </p:spPr>
          <p:txBody>
            <a:bodyPr wrap="square" rtlCol="0">
              <a:spAutoFit/>
            </a:bodyPr>
            <a:lstStyle/>
            <a:p>
              <a:pPr algn="ctr"/>
              <a:r>
                <a:rPr lang="es-AR" sz="1400" dirty="0"/>
                <a:t>334</a:t>
              </a:r>
            </a:p>
          </p:txBody>
        </p:sp>
      </p:grpSp>
      <p:grpSp>
        <p:nvGrpSpPr>
          <p:cNvPr id="81" name="269 Grupo">
            <a:extLst>
              <a:ext uri="{FF2B5EF4-FFF2-40B4-BE49-F238E27FC236}">
                <a16:creationId xmlns:a16="http://schemas.microsoft.com/office/drawing/2014/main" id="{E3E2DFD5-C446-E6A7-F179-4B6DC32222FD}"/>
              </a:ext>
            </a:extLst>
          </p:cNvPr>
          <p:cNvGrpSpPr/>
          <p:nvPr/>
        </p:nvGrpSpPr>
        <p:grpSpPr>
          <a:xfrm>
            <a:off x="3615926" y="3083562"/>
            <a:ext cx="500062" cy="414337"/>
            <a:chOff x="1391696" y="887106"/>
            <a:chExt cx="500062" cy="414337"/>
          </a:xfrm>
        </p:grpSpPr>
        <p:sp>
          <p:nvSpPr>
            <p:cNvPr id="82" name="Elipse 81">
              <a:extLst>
                <a:ext uri="{FF2B5EF4-FFF2-40B4-BE49-F238E27FC236}">
                  <a16:creationId xmlns:a16="http://schemas.microsoft.com/office/drawing/2014/main" id="{519A6F6B-ED5A-40C3-0D5A-C984F450ECB8}"/>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3" name="268 CuadroTexto">
              <a:extLst>
                <a:ext uri="{FF2B5EF4-FFF2-40B4-BE49-F238E27FC236}">
                  <a16:creationId xmlns:a16="http://schemas.microsoft.com/office/drawing/2014/main" id="{F23990D7-937C-33A3-8E8B-C353692C947D}"/>
                </a:ext>
              </a:extLst>
            </p:cNvPr>
            <p:cNvSpPr txBox="1"/>
            <p:nvPr/>
          </p:nvSpPr>
          <p:spPr>
            <a:xfrm>
              <a:off x="1398043" y="940386"/>
              <a:ext cx="487368" cy="307777"/>
            </a:xfrm>
            <a:prstGeom prst="rect">
              <a:avLst/>
            </a:prstGeom>
            <a:noFill/>
          </p:spPr>
          <p:txBody>
            <a:bodyPr wrap="square" rtlCol="0">
              <a:spAutoFit/>
            </a:bodyPr>
            <a:lstStyle/>
            <a:p>
              <a:pPr algn="ctr"/>
              <a:r>
                <a:rPr lang="es-AR" sz="1400" dirty="0"/>
                <a:t>375</a:t>
              </a:r>
            </a:p>
          </p:txBody>
        </p:sp>
      </p:grpSp>
      <p:grpSp>
        <p:nvGrpSpPr>
          <p:cNvPr id="84" name="269 Grupo">
            <a:extLst>
              <a:ext uri="{FF2B5EF4-FFF2-40B4-BE49-F238E27FC236}">
                <a16:creationId xmlns:a16="http://schemas.microsoft.com/office/drawing/2014/main" id="{ED8BD778-C375-1411-332D-B38225B96666}"/>
              </a:ext>
            </a:extLst>
          </p:cNvPr>
          <p:cNvGrpSpPr/>
          <p:nvPr/>
        </p:nvGrpSpPr>
        <p:grpSpPr>
          <a:xfrm>
            <a:off x="3622930" y="3443417"/>
            <a:ext cx="500062" cy="414337"/>
            <a:chOff x="1391696" y="887106"/>
            <a:chExt cx="500062" cy="414337"/>
          </a:xfrm>
        </p:grpSpPr>
        <p:sp>
          <p:nvSpPr>
            <p:cNvPr id="85" name="Elipse 84">
              <a:extLst>
                <a:ext uri="{FF2B5EF4-FFF2-40B4-BE49-F238E27FC236}">
                  <a16:creationId xmlns:a16="http://schemas.microsoft.com/office/drawing/2014/main" id="{9A7A9D02-0B8E-92DB-AC3B-6C72D239B0F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6" name="268 CuadroTexto">
              <a:extLst>
                <a:ext uri="{FF2B5EF4-FFF2-40B4-BE49-F238E27FC236}">
                  <a16:creationId xmlns:a16="http://schemas.microsoft.com/office/drawing/2014/main" id="{8B184D1E-31C2-0478-720C-534FD3344140}"/>
                </a:ext>
              </a:extLst>
            </p:cNvPr>
            <p:cNvSpPr txBox="1"/>
            <p:nvPr/>
          </p:nvSpPr>
          <p:spPr>
            <a:xfrm>
              <a:off x="1398043" y="940386"/>
              <a:ext cx="487368" cy="307777"/>
            </a:xfrm>
            <a:prstGeom prst="rect">
              <a:avLst/>
            </a:prstGeom>
            <a:noFill/>
          </p:spPr>
          <p:txBody>
            <a:bodyPr wrap="square" rtlCol="0">
              <a:spAutoFit/>
            </a:bodyPr>
            <a:lstStyle/>
            <a:p>
              <a:pPr algn="ctr"/>
              <a:r>
                <a:rPr lang="es-AR" sz="1400" dirty="0"/>
                <a:t>380</a:t>
              </a:r>
            </a:p>
          </p:txBody>
        </p:sp>
      </p:grpSp>
      <p:grpSp>
        <p:nvGrpSpPr>
          <p:cNvPr id="87" name="269 Grupo">
            <a:extLst>
              <a:ext uri="{FF2B5EF4-FFF2-40B4-BE49-F238E27FC236}">
                <a16:creationId xmlns:a16="http://schemas.microsoft.com/office/drawing/2014/main" id="{EE3A3075-5289-A2ED-7FF7-CC6EDEA9A286}"/>
              </a:ext>
            </a:extLst>
          </p:cNvPr>
          <p:cNvGrpSpPr/>
          <p:nvPr/>
        </p:nvGrpSpPr>
        <p:grpSpPr>
          <a:xfrm>
            <a:off x="3696482" y="3767650"/>
            <a:ext cx="500062" cy="414337"/>
            <a:chOff x="1391696" y="887106"/>
            <a:chExt cx="500062" cy="414337"/>
          </a:xfrm>
        </p:grpSpPr>
        <p:sp>
          <p:nvSpPr>
            <p:cNvPr id="88" name="Elipse 87">
              <a:extLst>
                <a:ext uri="{FF2B5EF4-FFF2-40B4-BE49-F238E27FC236}">
                  <a16:creationId xmlns:a16="http://schemas.microsoft.com/office/drawing/2014/main" id="{03EA8FF1-FC88-77BC-5693-8E9F5FAF9E9A}"/>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9" name="268 CuadroTexto">
              <a:extLst>
                <a:ext uri="{FF2B5EF4-FFF2-40B4-BE49-F238E27FC236}">
                  <a16:creationId xmlns:a16="http://schemas.microsoft.com/office/drawing/2014/main" id="{2BBF26B9-B9BA-B4DF-3D05-CA061542ED79}"/>
                </a:ext>
              </a:extLst>
            </p:cNvPr>
            <p:cNvSpPr txBox="1"/>
            <p:nvPr/>
          </p:nvSpPr>
          <p:spPr>
            <a:xfrm>
              <a:off x="1404390" y="940385"/>
              <a:ext cx="487368" cy="307777"/>
            </a:xfrm>
            <a:prstGeom prst="rect">
              <a:avLst/>
            </a:prstGeom>
            <a:noFill/>
          </p:spPr>
          <p:txBody>
            <a:bodyPr wrap="square" rtlCol="0">
              <a:spAutoFit/>
            </a:bodyPr>
            <a:lstStyle/>
            <a:p>
              <a:pPr algn="ctr"/>
              <a:r>
                <a:rPr lang="es-AR" sz="1400" dirty="0"/>
                <a:t>382</a:t>
              </a:r>
            </a:p>
          </p:txBody>
        </p:sp>
      </p:grpSp>
      <p:grpSp>
        <p:nvGrpSpPr>
          <p:cNvPr id="90" name="269 Grupo">
            <a:extLst>
              <a:ext uri="{FF2B5EF4-FFF2-40B4-BE49-F238E27FC236}">
                <a16:creationId xmlns:a16="http://schemas.microsoft.com/office/drawing/2014/main" id="{2B118DBF-1F23-6813-A45F-8A1F1B534461}"/>
              </a:ext>
            </a:extLst>
          </p:cNvPr>
          <p:cNvGrpSpPr/>
          <p:nvPr/>
        </p:nvGrpSpPr>
        <p:grpSpPr>
          <a:xfrm>
            <a:off x="7443695" y="2876394"/>
            <a:ext cx="500062" cy="414337"/>
            <a:chOff x="1391696" y="887106"/>
            <a:chExt cx="500062" cy="414337"/>
          </a:xfrm>
        </p:grpSpPr>
        <p:sp>
          <p:nvSpPr>
            <p:cNvPr id="91" name="Elipse 90">
              <a:extLst>
                <a:ext uri="{FF2B5EF4-FFF2-40B4-BE49-F238E27FC236}">
                  <a16:creationId xmlns:a16="http://schemas.microsoft.com/office/drawing/2014/main" id="{4AEDC32D-D08D-404F-5D74-00FF462528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2" name="268 CuadroTexto">
              <a:extLst>
                <a:ext uri="{FF2B5EF4-FFF2-40B4-BE49-F238E27FC236}">
                  <a16:creationId xmlns:a16="http://schemas.microsoft.com/office/drawing/2014/main" id="{8794D082-B099-F687-6E2B-B1DFBD26C3F5}"/>
                </a:ext>
              </a:extLst>
            </p:cNvPr>
            <p:cNvSpPr txBox="1"/>
            <p:nvPr/>
          </p:nvSpPr>
          <p:spPr>
            <a:xfrm>
              <a:off x="1398043" y="940386"/>
              <a:ext cx="487368" cy="307777"/>
            </a:xfrm>
            <a:prstGeom prst="rect">
              <a:avLst/>
            </a:prstGeom>
            <a:noFill/>
          </p:spPr>
          <p:txBody>
            <a:bodyPr wrap="square" rtlCol="0">
              <a:spAutoFit/>
            </a:bodyPr>
            <a:lstStyle/>
            <a:p>
              <a:pPr algn="ctr"/>
              <a:r>
                <a:rPr lang="es-AR" sz="1400" dirty="0"/>
                <a:t>371</a:t>
              </a:r>
            </a:p>
          </p:txBody>
        </p:sp>
      </p:grpSp>
      <p:grpSp>
        <p:nvGrpSpPr>
          <p:cNvPr id="93" name="269 Grupo">
            <a:extLst>
              <a:ext uri="{FF2B5EF4-FFF2-40B4-BE49-F238E27FC236}">
                <a16:creationId xmlns:a16="http://schemas.microsoft.com/office/drawing/2014/main" id="{768CB892-D83F-D835-C4DD-EC01E4665B70}"/>
              </a:ext>
            </a:extLst>
          </p:cNvPr>
          <p:cNvGrpSpPr/>
          <p:nvPr/>
        </p:nvGrpSpPr>
        <p:grpSpPr>
          <a:xfrm>
            <a:off x="7025813" y="2875277"/>
            <a:ext cx="500062" cy="414337"/>
            <a:chOff x="1391696" y="887106"/>
            <a:chExt cx="500062" cy="414337"/>
          </a:xfrm>
        </p:grpSpPr>
        <p:sp>
          <p:nvSpPr>
            <p:cNvPr id="94" name="Elipse 93">
              <a:extLst>
                <a:ext uri="{FF2B5EF4-FFF2-40B4-BE49-F238E27FC236}">
                  <a16:creationId xmlns:a16="http://schemas.microsoft.com/office/drawing/2014/main" id="{15A318A3-768B-459E-BB42-D5A546BD6E17}"/>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5" name="268 CuadroTexto">
              <a:extLst>
                <a:ext uri="{FF2B5EF4-FFF2-40B4-BE49-F238E27FC236}">
                  <a16:creationId xmlns:a16="http://schemas.microsoft.com/office/drawing/2014/main" id="{BA75373C-0880-CB33-E740-294CD2BCDC28}"/>
                </a:ext>
              </a:extLst>
            </p:cNvPr>
            <p:cNvSpPr txBox="1"/>
            <p:nvPr/>
          </p:nvSpPr>
          <p:spPr>
            <a:xfrm>
              <a:off x="1398043" y="940386"/>
              <a:ext cx="487368" cy="307777"/>
            </a:xfrm>
            <a:prstGeom prst="rect">
              <a:avLst/>
            </a:prstGeom>
            <a:noFill/>
          </p:spPr>
          <p:txBody>
            <a:bodyPr wrap="square" rtlCol="0">
              <a:spAutoFit/>
            </a:bodyPr>
            <a:lstStyle/>
            <a:p>
              <a:pPr algn="ctr"/>
              <a:r>
                <a:rPr lang="es-AR" sz="1400" dirty="0"/>
                <a:t>372</a:t>
              </a:r>
            </a:p>
          </p:txBody>
        </p:sp>
      </p:grpSp>
      <p:grpSp>
        <p:nvGrpSpPr>
          <p:cNvPr id="96" name="269 Grupo">
            <a:extLst>
              <a:ext uri="{FF2B5EF4-FFF2-40B4-BE49-F238E27FC236}">
                <a16:creationId xmlns:a16="http://schemas.microsoft.com/office/drawing/2014/main" id="{5CB47FBE-D8AD-B103-D819-F0915AEBBEDB}"/>
              </a:ext>
            </a:extLst>
          </p:cNvPr>
          <p:cNvGrpSpPr/>
          <p:nvPr/>
        </p:nvGrpSpPr>
        <p:grpSpPr>
          <a:xfrm>
            <a:off x="6615552" y="2880755"/>
            <a:ext cx="500062" cy="414337"/>
            <a:chOff x="1391696" y="887106"/>
            <a:chExt cx="500062" cy="414337"/>
          </a:xfrm>
        </p:grpSpPr>
        <p:sp>
          <p:nvSpPr>
            <p:cNvPr id="97" name="Elipse 96">
              <a:extLst>
                <a:ext uri="{FF2B5EF4-FFF2-40B4-BE49-F238E27FC236}">
                  <a16:creationId xmlns:a16="http://schemas.microsoft.com/office/drawing/2014/main" id="{0DF0B482-AA84-C30E-BA34-E3EE4EC423EC}"/>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8" name="268 CuadroTexto">
              <a:extLst>
                <a:ext uri="{FF2B5EF4-FFF2-40B4-BE49-F238E27FC236}">
                  <a16:creationId xmlns:a16="http://schemas.microsoft.com/office/drawing/2014/main" id="{0121EA4B-0A47-B379-1878-D3B231D2E8EF}"/>
                </a:ext>
              </a:extLst>
            </p:cNvPr>
            <p:cNvSpPr txBox="1"/>
            <p:nvPr/>
          </p:nvSpPr>
          <p:spPr>
            <a:xfrm>
              <a:off x="1398043" y="940386"/>
              <a:ext cx="487368" cy="307777"/>
            </a:xfrm>
            <a:prstGeom prst="rect">
              <a:avLst/>
            </a:prstGeom>
            <a:noFill/>
          </p:spPr>
          <p:txBody>
            <a:bodyPr wrap="square" rtlCol="0">
              <a:spAutoFit/>
            </a:bodyPr>
            <a:lstStyle/>
            <a:p>
              <a:pPr algn="ctr"/>
              <a:r>
                <a:rPr lang="es-AR" sz="1400" dirty="0"/>
                <a:t>374</a:t>
              </a:r>
            </a:p>
          </p:txBody>
        </p:sp>
      </p:grpSp>
      <p:grpSp>
        <p:nvGrpSpPr>
          <p:cNvPr id="99" name="269 Grupo">
            <a:extLst>
              <a:ext uri="{FF2B5EF4-FFF2-40B4-BE49-F238E27FC236}">
                <a16:creationId xmlns:a16="http://schemas.microsoft.com/office/drawing/2014/main" id="{D3587E9D-63EF-2A40-1C89-2BF86A8BE659}"/>
              </a:ext>
            </a:extLst>
          </p:cNvPr>
          <p:cNvGrpSpPr/>
          <p:nvPr/>
        </p:nvGrpSpPr>
        <p:grpSpPr>
          <a:xfrm>
            <a:off x="6277960" y="3076449"/>
            <a:ext cx="500062" cy="414337"/>
            <a:chOff x="1391696" y="887106"/>
            <a:chExt cx="500062" cy="414337"/>
          </a:xfrm>
        </p:grpSpPr>
        <p:sp>
          <p:nvSpPr>
            <p:cNvPr id="100" name="Elipse 99">
              <a:extLst>
                <a:ext uri="{FF2B5EF4-FFF2-40B4-BE49-F238E27FC236}">
                  <a16:creationId xmlns:a16="http://schemas.microsoft.com/office/drawing/2014/main" id="{62DC2363-3567-8E37-27A9-BD7904038B96}"/>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1" name="268 CuadroTexto">
              <a:extLst>
                <a:ext uri="{FF2B5EF4-FFF2-40B4-BE49-F238E27FC236}">
                  <a16:creationId xmlns:a16="http://schemas.microsoft.com/office/drawing/2014/main" id="{F25281E3-B98A-FE39-D409-28CF2C1F8060}"/>
                </a:ext>
              </a:extLst>
            </p:cNvPr>
            <p:cNvSpPr txBox="1"/>
            <p:nvPr/>
          </p:nvSpPr>
          <p:spPr>
            <a:xfrm>
              <a:off x="1398043" y="940386"/>
              <a:ext cx="487368" cy="307777"/>
            </a:xfrm>
            <a:prstGeom prst="rect">
              <a:avLst/>
            </a:prstGeom>
            <a:noFill/>
          </p:spPr>
          <p:txBody>
            <a:bodyPr wrap="square" rtlCol="0">
              <a:spAutoFit/>
            </a:bodyPr>
            <a:lstStyle/>
            <a:p>
              <a:pPr algn="ctr"/>
              <a:r>
                <a:rPr lang="es-AR" sz="1400" dirty="0"/>
                <a:t>376</a:t>
              </a:r>
            </a:p>
          </p:txBody>
        </p:sp>
      </p:grpSp>
      <p:grpSp>
        <p:nvGrpSpPr>
          <p:cNvPr id="102" name="269 Grupo">
            <a:extLst>
              <a:ext uri="{FF2B5EF4-FFF2-40B4-BE49-F238E27FC236}">
                <a16:creationId xmlns:a16="http://schemas.microsoft.com/office/drawing/2014/main" id="{D60854CE-0D94-279B-CE0D-F8104F867FAC}"/>
              </a:ext>
            </a:extLst>
          </p:cNvPr>
          <p:cNvGrpSpPr/>
          <p:nvPr/>
        </p:nvGrpSpPr>
        <p:grpSpPr>
          <a:xfrm>
            <a:off x="6284307" y="3420358"/>
            <a:ext cx="500062" cy="414337"/>
            <a:chOff x="1391696" y="887106"/>
            <a:chExt cx="500062" cy="414337"/>
          </a:xfrm>
        </p:grpSpPr>
        <p:sp>
          <p:nvSpPr>
            <p:cNvPr id="103" name="Elipse 102">
              <a:extLst>
                <a:ext uri="{FF2B5EF4-FFF2-40B4-BE49-F238E27FC236}">
                  <a16:creationId xmlns:a16="http://schemas.microsoft.com/office/drawing/2014/main" id="{20E9CEE3-C487-EB3D-D4E6-B80DD76FB71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4" name="268 CuadroTexto">
              <a:extLst>
                <a:ext uri="{FF2B5EF4-FFF2-40B4-BE49-F238E27FC236}">
                  <a16:creationId xmlns:a16="http://schemas.microsoft.com/office/drawing/2014/main" id="{C12926A2-B1C0-D7E9-D70F-76C31B394FB7}"/>
                </a:ext>
              </a:extLst>
            </p:cNvPr>
            <p:cNvSpPr txBox="1"/>
            <p:nvPr/>
          </p:nvSpPr>
          <p:spPr>
            <a:xfrm>
              <a:off x="1398043" y="940386"/>
              <a:ext cx="487368" cy="307777"/>
            </a:xfrm>
            <a:prstGeom prst="rect">
              <a:avLst/>
            </a:prstGeom>
            <a:noFill/>
          </p:spPr>
          <p:txBody>
            <a:bodyPr wrap="square" rtlCol="0">
              <a:spAutoFit/>
            </a:bodyPr>
            <a:lstStyle/>
            <a:p>
              <a:pPr algn="ctr"/>
              <a:r>
                <a:rPr lang="es-AR" sz="1400" dirty="0"/>
                <a:t>379</a:t>
              </a:r>
            </a:p>
          </p:txBody>
        </p:sp>
      </p:grpSp>
      <p:grpSp>
        <p:nvGrpSpPr>
          <p:cNvPr id="105" name="269 Grupo">
            <a:extLst>
              <a:ext uri="{FF2B5EF4-FFF2-40B4-BE49-F238E27FC236}">
                <a16:creationId xmlns:a16="http://schemas.microsoft.com/office/drawing/2014/main" id="{BD11F44D-D86E-899C-1303-A105C500A335}"/>
              </a:ext>
            </a:extLst>
          </p:cNvPr>
          <p:cNvGrpSpPr/>
          <p:nvPr/>
        </p:nvGrpSpPr>
        <p:grpSpPr>
          <a:xfrm>
            <a:off x="6350911" y="3709824"/>
            <a:ext cx="500062" cy="414337"/>
            <a:chOff x="1391696" y="887106"/>
            <a:chExt cx="500062" cy="414337"/>
          </a:xfrm>
        </p:grpSpPr>
        <p:sp>
          <p:nvSpPr>
            <p:cNvPr id="106" name="Elipse 105">
              <a:extLst>
                <a:ext uri="{FF2B5EF4-FFF2-40B4-BE49-F238E27FC236}">
                  <a16:creationId xmlns:a16="http://schemas.microsoft.com/office/drawing/2014/main" id="{128CD837-626A-FC24-498C-9C64AC8022F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7" name="268 CuadroTexto">
              <a:extLst>
                <a:ext uri="{FF2B5EF4-FFF2-40B4-BE49-F238E27FC236}">
                  <a16:creationId xmlns:a16="http://schemas.microsoft.com/office/drawing/2014/main" id="{832B73F0-9AD0-0750-0750-DFBC2BD56A2E}"/>
                </a:ext>
              </a:extLst>
            </p:cNvPr>
            <p:cNvSpPr txBox="1"/>
            <p:nvPr/>
          </p:nvSpPr>
          <p:spPr>
            <a:xfrm>
              <a:off x="1398043" y="940386"/>
              <a:ext cx="487368" cy="307777"/>
            </a:xfrm>
            <a:prstGeom prst="rect">
              <a:avLst/>
            </a:prstGeom>
            <a:noFill/>
          </p:spPr>
          <p:txBody>
            <a:bodyPr wrap="square" rtlCol="0">
              <a:spAutoFit/>
            </a:bodyPr>
            <a:lstStyle/>
            <a:p>
              <a:pPr algn="ctr"/>
              <a:r>
                <a:rPr lang="es-AR" sz="1400" dirty="0"/>
                <a:t>381</a:t>
              </a:r>
            </a:p>
          </p:txBody>
        </p:sp>
      </p:grpSp>
      <p:grpSp>
        <p:nvGrpSpPr>
          <p:cNvPr id="108" name="269 Grupo">
            <a:extLst>
              <a:ext uri="{FF2B5EF4-FFF2-40B4-BE49-F238E27FC236}">
                <a16:creationId xmlns:a16="http://schemas.microsoft.com/office/drawing/2014/main" id="{A27A49F5-153A-54EE-5224-AAF0CFC2F8D7}"/>
              </a:ext>
            </a:extLst>
          </p:cNvPr>
          <p:cNvGrpSpPr/>
          <p:nvPr/>
        </p:nvGrpSpPr>
        <p:grpSpPr>
          <a:xfrm>
            <a:off x="10090177" y="2878818"/>
            <a:ext cx="500062" cy="414337"/>
            <a:chOff x="1391696" y="887106"/>
            <a:chExt cx="500062" cy="414337"/>
          </a:xfrm>
        </p:grpSpPr>
        <p:sp>
          <p:nvSpPr>
            <p:cNvPr id="109" name="Elipse 108">
              <a:extLst>
                <a:ext uri="{FF2B5EF4-FFF2-40B4-BE49-F238E27FC236}">
                  <a16:creationId xmlns:a16="http://schemas.microsoft.com/office/drawing/2014/main" id="{E1BE05BB-CC5E-0015-1BC3-6B86CD7CF39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0" name="268 CuadroTexto">
              <a:extLst>
                <a:ext uri="{FF2B5EF4-FFF2-40B4-BE49-F238E27FC236}">
                  <a16:creationId xmlns:a16="http://schemas.microsoft.com/office/drawing/2014/main" id="{C82AE763-C1D3-28A5-CD4A-A74C317EB9DF}"/>
                </a:ext>
              </a:extLst>
            </p:cNvPr>
            <p:cNvSpPr txBox="1"/>
            <p:nvPr/>
          </p:nvSpPr>
          <p:spPr>
            <a:xfrm>
              <a:off x="1398043" y="940386"/>
              <a:ext cx="487368" cy="307777"/>
            </a:xfrm>
            <a:prstGeom prst="rect">
              <a:avLst/>
            </a:prstGeom>
            <a:noFill/>
          </p:spPr>
          <p:txBody>
            <a:bodyPr wrap="square" rtlCol="0">
              <a:spAutoFit/>
            </a:bodyPr>
            <a:lstStyle/>
            <a:p>
              <a:pPr algn="ctr"/>
              <a:r>
                <a:rPr lang="es-AR" sz="1400" dirty="0"/>
                <a:t>321</a:t>
              </a:r>
            </a:p>
          </p:txBody>
        </p:sp>
      </p:grpSp>
      <p:grpSp>
        <p:nvGrpSpPr>
          <p:cNvPr id="111" name="269 Grupo">
            <a:extLst>
              <a:ext uri="{FF2B5EF4-FFF2-40B4-BE49-F238E27FC236}">
                <a16:creationId xmlns:a16="http://schemas.microsoft.com/office/drawing/2014/main" id="{08C3066C-C754-F241-21EF-8647F220AB67}"/>
              </a:ext>
            </a:extLst>
          </p:cNvPr>
          <p:cNvGrpSpPr/>
          <p:nvPr/>
        </p:nvGrpSpPr>
        <p:grpSpPr>
          <a:xfrm>
            <a:off x="9650146" y="2869280"/>
            <a:ext cx="500062" cy="414337"/>
            <a:chOff x="1391696" y="887106"/>
            <a:chExt cx="500062" cy="414337"/>
          </a:xfrm>
        </p:grpSpPr>
        <p:sp>
          <p:nvSpPr>
            <p:cNvPr id="112" name="Elipse 111">
              <a:extLst>
                <a:ext uri="{FF2B5EF4-FFF2-40B4-BE49-F238E27FC236}">
                  <a16:creationId xmlns:a16="http://schemas.microsoft.com/office/drawing/2014/main" id="{26EC85DA-DAC3-64D0-D708-5A6A6CEB1ECC}"/>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3" name="268 CuadroTexto">
              <a:extLst>
                <a:ext uri="{FF2B5EF4-FFF2-40B4-BE49-F238E27FC236}">
                  <a16:creationId xmlns:a16="http://schemas.microsoft.com/office/drawing/2014/main" id="{0E72FE6B-31B2-6BCF-3ACA-1B928935BFD4}"/>
                </a:ext>
              </a:extLst>
            </p:cNvPr>
            <p:cNvSpPr txBox="1"/>
            <p:nvPr/>
          </p:nvSpPr>
          <p:spPr>
            <a:xfrm>
              <a:off x="1398043" y="940386"/>
              <a:ext cx="487368" cy="307777"/>
            </a:xfrm>
            <a:prstGeom prst="rect">
              <a:avLst/>
            </a:prstGeom>
            <a:noFill/>
          </p:spPr>
          <p:txBody>
            <a:bodyPr wrap="square" rtlCol="0">
              <a:spAutoFit/>
            </a:bodyPr>
            <a:lstStyle/>
            <a:p>
              <a:pPr algn="ctr"/>
              <a:r>
                <a:rPr lang="es-AR" sz="1400" dirty="0"/>
                <a:t>328</a:t>
              </a:r>
            </a:p>
          </p:txBody>
        </p:sp>
      </p:grpSp>
      <p:grpSp>
        <p:nvGrpSpPr>
          <p:cNvPr id="114" name="269 Grupo">
            <a:extLst>
              <a:ext uri="{FF2B5EF4-FFF2-40B4-BE49-F238E27FC236}">
                <a16:creationId xmlns:a16="http://schemas.microsoft.com/office/drawing/2014/main" id="{DB3F63B4-0799-9F28-F05C-0314780ABE9D}"/>
              </a:ext>
            </a:extLst>
          </p:cNvPr>
          <p:cNvGrpSpPr/>
          <p:nvPr/>
        </p:nvGrpSpPr>
        <p:grpSpPr>
          <a:xfrm>
            <a:off x="2244670" y="4671675"/>
            <a:ext cx="500062" cy="414337"/>
            <a:chOff x="1391696" y="887106"/>
            <a:chExt cx="500062" cy="414337"/>
          </a:xfrm>
        </p:grpSpPr>
        <p:sp>
          <p:nvSpPr>
            <p:cNvPr id="115" name="Elipse 114">
              <a:extLst>
                <a:ext uri="{FF2B5EF4-FFF2-40B4-BE49-F238E27FC236}">
                  <a16:creationId xmlns:a16="http://schemas.microsoft.com/office/drawing/2014/main" id="{3A2F75B8-7559-6CE9-EE47-E5172DDC571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6" name="268 CuadroTexto">
              <a:extLst>
                <a:ext uri="{FF2B5EF4-FFF2-40B4-BE49-F238E27FC236}">
                  <a16:creationId xmlns:a16="http://schemas.microsoft.com/office/drawing/2014/main" id="{BB56D6D3-B329-CD8B-F1A0-08BDB90B33EB}"/>
                </a:ext>
              </a:extLst>
            </p:cNvPr>
            <p:cNvSpPr txBox="1"/>
            <p:nvPr/>
          </p:nvSpPr>
          <p:spPr>
            <a:xfrm>
              <a:off x="1398043" y="940386"/>
              <a:ext cx="487368" cy="307777"/>
            </a:xfrm>
            <a:prstGeom prst="rect">
              <a:avLst/>
            </a:prstGeom>
            <a:noFill/>
          </p:spPr>
          <p:txBody>
            <a:bodyPr wrap="square" rtlCol="0">
              <a:spAutoFit/>
            </a:bodyPr>
            <a:lstStyle/>
            <a:p>
              <a:pPr algn="ctr"/>
              <a:r>
                <a:rPr lang="es-AR" sz="1400" dirty="0"/>
                <a:t>323</a:t>
              </a:r>
            </a:p>
          </p:txBody>
        </p:sp>
      </p:grpSp>
      <p:grpSp>
        <p:nvGrpSpPr>
          <p:cNvPr id="117" name="269 Grupo">
            <a:extLst>
              <a:ext uri="{FF2B5EF4-FFF2-40B4-BE49-F238E27FC236}">
                <a16:creationId xmlns:a16="http://schemas.microsoft.com/office/drawing/2014/main" id="{EFD956B3-30EE-F9E5-573C-22D3DE909B97}"/>
              </a:ext>
            </a:extLst>
          </p:cNvPr>
          <p:cNvGrpSpPr/>
          <p:nvPr/>
        </p:nvGrpSpPr>
        <p:grpSpPr>
          <a:xfrm>
            <a:off x="1798493" y="4680082"/>
            <a:ext cx="500062" cy="414337"/>
            <a:chOff x="1391696" y="887106"/>
            <a:chExt cx="500062" cy="414337"/>
          </a:xfrm>
        </p:grpSpPr>
        <p:sp>
          <p:nvSpPr>
            <p:cNvPr id="118" name="Elipse 117">
              <a:extLst>
                <a:ext uri="{FF2B5EF4-FFF2-40B4-BE49-F238E27FC236}">
                  <a16:creationId xmlns:a16="http://schemas.microsoft.com/office/drawing/2014/main" id="{BC3585D9-708F-3412-E175-6C8A6B96BBF3}"/>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9" name="268 CuadroTexto">
              <a:extLst>
                <a:ext uri="{FF2B5EF4-FFF2-40B4-BE49-F238E27FC236}">
                  <a16:creationId xmlns:a16="http://schemas.microsoft.com/office/drawing/2014/main" id="{0FDF12A7-B40E-A732-C9BF-69B7824A7F0D}"/>
                </a:ext>
              </a:extLst>
            </p:cNvPr>
            <p:cNvSpPr txBox="1"/>
            <p:nvPr/>
          </p:nvSpPr>
          <p:spPr>
            <a:xfrm>
              <a:off x="1398043" y="940386"/>
              <a:ext cx="487368" cy="307777"/>
            </a:xfrm>
            <a:prstGeom prst="rect">
              <a:avLst/>
            </a:prstGeom>
            <a:noFill/>
          </p:spPr>
          <p:txBody>
            <a:bodyPr wrap="square" rtlCol="0">
              <a:spAutoFit/>
            </a:bodyPr>
            <a:lstStyle/>
            <a:p>
              <a:pPr algn="ctr"/>
              <a:r>
                <a:rPr lang="es-AR" sz="1400" dirty="0"/>
                <a:t>363</a:t>
              </a:r>
            </a:p>
          </p:txBody>
        </p:sp>
      </p:grpSp>
      <p:grpSp>
        <p:nvGrpSpPr>
          <p:cNvPr id="120" name="269 Grupo">
            <a:extLst>
              <a:ext uri="{FF2B5EF4-FFF2-40B4-BE49-F238E27FC236}">
                <a16:creationId xmlns:a16="http://schemas.microsoft.com/office/drawing/2014/main" id="{63057E76-8435-ACAF-DCE5-8451AB9E834F}"/>
              </a:ext>
            </a:extLst>
          </p:cNvPr>
          <p:cNvGrpSpPr/>
          <p:nvPr/>
        </p:nvGrpSpPr>
        <p:grpSpPr>
          <a:xfrm>
            <a:off x="4814779" y="4677161"/>
            <a:ext cx="500062" cy="414337"/>
            <a:chOff x="1391696" y="887106"/>
            <a:chExt cx="500062" cy="414337"/>
          </a:xfrm>
        </p:grpSpPr>
        <p:sp>
          <p:nvSpPr>
            <p:cNvPr id="121" name="Elipse 120">
              <a:extLst>
                <a:ext uri="{FF2B5EF4-FFF2-40B4-BE49-F238E27FC236}">
                  <a16:creationId xmlns:a16="http://schemas.microsoft.com/office/drawing/2014/main" id="{2681FC20-F5D9-79A6-0C34-040CB3A20F9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2" name="268 CuadroTexto">
              <a:extLst>
                <a:ext uri="{FF2B5EF4-FFF2-40B4-BE49-F238E27FC236}">
                  <a16:creationId xmlns:a16="http://schemas.microsoft.com/office/drawing/2014/main" id="{4EBE32A7-26DD-53B5-2964-F16E554DD52E}"/>
                </a:ext>
              </a:extLst>
            </p:cNvPr>
            <p:cNvSpPr txBox="1"/>
            <p:nvPr/>
          </p:nvSpPr>
          <p:spPr>
            <a:xfrm>
              <a:off x="1398043" y="940386"/>
              <a:ext cx="487368" cy="307777"/>
            </a:xfrm>
            <a:prstGeom prst="rect">
              <a:avLst/>
            </a:prstGeom>
            <a:noFill/>
          </p:spPr>
          <p:txBody>
            <a:bodyPr wrap="square" rtlCol="0">
              <a:spAutoFit/>
            </a:bodyPr>
            <a:lstStyle/>
            <a:p>
              <a:pPr algn="ctr"/>
              <a:r>
                <a:rPr lang="es-AR" sz="1400" dirty="0"/>
                <a:t>327</a:t>
              </a:r>
            </a:p>
          </p:txBody>
        </p:sp>
      </p:grpSp>
      <p:grpSp>
        <p:nvGrpSpPr>
          <p:cNvPr id="123" name="269 Grupo">
            <a:extLst>
              <a:ext uri="{FF2B5EF4-FFF2-40B4-BE49-F238E27FC236}">
                <a16:creationId xmlns:a16="http://schemas.microsoft.com/office/drawing/2014/main" id="{D40619E3-2182-F363-811F-C6390D66F7DE}"/>
              </a:ext>
            </a:extLst>
          </p:cNvPr>
          <p:cNvGrpSpPr/>
          <p:nvPr/>
        </p:nvGrpSpPr>
        <p:grpSpPr>
          <a:xfrm>
            <a:off x="4381368" y="4699300"/>
            <a:ext cx="500062" cy="414337"/>
            <a:chOff x="1391696" y="887106"/>
            <a:chExt cx="500062" cy="414337"/>
          </a:xfrm>
        </p:grpSpPr>
        <p:sp>
          <p:nvSpPr>
            <p:cNvPr id="124" name="Elipse 123">
              <a:extLst>
                <a:ext uri="{FF2B5EF4-FFF2-40B4-BE49-F238E27FC236}">
                  <a16:creationId xmlns:a16="http://schemas.microsoft.com/office/drawing/2014/main" id="{6483ED9A-A593-58BF-758A-751847EFDDE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5" name="268 CuadroTexto">
              <a:extLst>
                <a:ext uri="{FF2B5EF4-FFF2-40B4-BE49-F238E27FC236}">
                  <a16:creationId xmlns:a16="http://schemas.microsoft.com/office/drawing/2014/main" id="{8B610EFC-2127-33AF-F473-99B505DE2BBA}"/>
                </a:ext>
              </a:extLst>
            </p:cNvPr>
            <p:cNvSpPr txBox="1"/>
            <p:nvPr/>
          </p:nvSpPr>
          <p:spPr>
            <a:xfrm>
              <a:off x="1398043" y="940386"/>
              <a:ext cx="487368" cy="307777"/>
            </a:xfrm>
            <a:prstGeom prst="rect">
              <a:avLst/>
            </a:prstGeom>
            <a:noFill/>
          </p:spPr>
          <p:txBody>
            <a:bodyPr wrap="square" rtlCol="0">
              <a:spAutoFit/>
            </a:bodyPr>
            <a:lstStyle/>
            <a:p>
              <a:pPr algn="ctr"/>
              <a:r>
                <a:rPr lang="es-AR" sz="1400" dirty="0"/>
                <a:t>364</a:t>
              </a:r>
            </a:p>
          </p:txBody>
        </p:sp>
      </p:grpSp>
      <p:grpSp>
        <p:nvGrpSpPr>
          <p:cNvPr id="126" name="269 Grupo">
            <a:extLst>
              <a:ext uri="{FF2B5EF4-FFF2-40B4-BE49-F238E27FC236}">
                <a16:creationId xmlns:a16="http://schemas.microsoft.com/office/drawing/2014/main" id="{34B45E69-A6CE-D711-9CEE-9376491BA889}"/>
              </a:ext>
            </a:extLst>
          </p:cNvPr>
          <p:cNvGrpSpPr/>
          <p:nvPr/>
        </p:nvGrpSpPr>
        <p:grpSpPr>
          <a:xfrm>
            <a:off x="3957273" y="4705592"/>
            <a:ext cx="500062" cy="414337"/>
            <a:chOff x="1391696" y="887106"/>
            <a:chExt cx="500062" cy="414337"/>
          </a:xfrm>
        </p:grpSpPr>
        <p:sp>
          <p:nvSpPr>
            <p:cNvPr id="127" name="Elipse 126">
              <a:extLst>
                <a:ext uri="{FF2B5EF4-FFF2-40B4-BE49-F238E27FC236}">
                  <a16:creationId xmlns:a16="http://schemas.microsoft.com/office/drawing/2014/main" id="{09A6403B-89A5-FFF2-8360-4D325F206FDD}"/>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8" name="268 CuadroTexto">
              <a:extLst>
                <a:ext uri="{FF2B5EF4-FFF2-40B4-BE49-F238E27FC236}">
                  <a16:creationId xmlns:a16="http://schemas.microsoft.com/office/drawing/2014/main" id="{51082167-A99A-80A6-8B20-8E6822378B89}"/>
                </a:ext>
              </a:extLst>
            </p:cNvPr>
            <p:cNvSpPr txBox="1"/>
            <p:nvPr/>
          </p:nvSpPr>
          <p:spPr>
            <a:xfrm>
              <a:off x="1398043" y="940386"/>
              <a:ext cx="487368" cy="307777"/>
            </a:xfrm>
            <a:prstGeom prst="rect">
              <a:avLst/>
            </a:prstGeom>
            <a:noFill/>
          </p:spPr>
          <p:txBody>
            <a:bodyPr wrap="square" rtlCol="0">
              <a:spAutoFit/>
            </a:bodyPr>
            <a:lstStyle/>
            <a:p>
              <a:pPr algn="ctr"/>
              <a:r>
                <a:rPr lang="es-AR" sz="1400" dirty="0"/>
                <a:t>365</a:t>
              </a:r>
            </a:p>
          </p:txBody>
        </p:sp>
      </p:grpSp>
      <p:grpSp>
        <p:nvGrpSpPr>
          <p:cNvPr id="129" name="269 Grupo">
            <a:extLst>
              <a:ext uri="{FF2B5EF4-FFF2-40B4-BE49-F238E27FC236}">
                <a16:creationId xmlns:a16="http://schemas.microsoft.com/office/drawing/2014/main" id="{6793366A-0A44-B172-9A4B-A67AC45E1A6C}"/>
              </a:ext>
            </a:extLst>
          </p:cNvPr>
          <p:cNvGrpSpPr/>
          <p:nvPr/>
        </p:nvGrpSpPr>
        <p:grpSpPr>
          <a:xfrm>
            <a:off x="7452417" y="4760748"/>
            <a:ext cx="500062" cy="414337"/>
            <a:chOff x="1391696" y="887106"/>
            <a:chExt cx="500062" cy="414337"/>
          </a:xfrm>
        </p:grpSpPr>
        <p:sp>
          <p:nvSpPr>
            <p:cNvPr id="130" name="Elipse 129">
              <a:extLst>
                <a:ext uri="{FF2B5EF4-FFF2-40B4-BE49-F238E27FC236}">
                  <a16:creationId xmlns:a16="http://schemas.microsoft.com/office/drawing/2014/main" id="{1A374BED-A4D8-5C7B-EAD0-D253AE98A995}"/>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1" name="268 CuadroTexto">
              <a:extLst>
                <a:ext uri="{FF2B5EF4-FFF2-40B4-BE49-F238E27FC236}">
                  <a16:creationId xmlns:a16="http://schemas.microsoft.com/office/drawing/2014/main" id="{D7C26F41-562C-9EB3-FBB1-3151FCEB6BD2}"/>
                </a:ext>
              </a:extLst>
            </p:cNvPr>
            <p:cNvSpPr txBox="1"/>
            <p:nvPr/>
          </p:nvSpPr>
          <p:spPr>
            <a:xfrm>
              <a:off x="1398043" y="940386"/>
              <a:ext cx="487368" cy="307777"/>
            </a:xfrm>
            <a:prstGeom prst="rect">
              <a:avLst/>
            </a:prstGeom>
            <a:noFill/>
          </p:spPr>
          <p:txBody>
            <a:bodyPr wrap="square" rtlCol="0">
              <a:spAutoFit/>
            </a:bodyPr>
            <a:lstStyle/>
            <a:p>
              <a:pPr algn="ctr"/>
              <a:r>
                <a:rPr lang="es-AR" sz="1400" dirty="0"/>
                <a:t>303</a:t>
              </a:r>
            </a:p>
          </p:txBody>
        </p:sp>
      </p:grpSp>
      <p:grpSp>
        <p:nvGrpSpPr>
          <p:cNvPr id="132" name="269 Grupo">
            <a:extLst>
              <a:ext uri="{FF2B5EF4-FFF2-40B4-BE49-F238E27FC236}">
                <a16:creationId xmlns:a16="http://schemas.microsoft.com/office/drawing/2014/main" id="{60B6364E-61C5-62CB-CC07-6A6C0AB40E5E}"/>
              </a:ext>
            </a:extLst>
          </p:cNvPr>
          <p:cNvGrpSpPr/>
          <p:nvPr/>
        </p:nvGrpSpPr>
        <p:grpSpPr>
          <a:xfrm>
            <a:off x="10090177" y="4774884"/>
            <a:ext cx="500062" cy="414337"/>
            <a:chOff x="1391696" y="887106"/>
            <a:chExt cx="500062" cy="414337"/>
          </a:xfrm>
        </p:grpSpPr>
        <p:sp>
          <p:nvSpPr>
            <p:cNvPr id="133" name="Elipse 132">
              <a:extLst>
                <a:ext uri="{FF2B5EF4-FFF2-40B4-BE49-F238E27FC236}">
                  <a16:creationId xmlns:a16="http://schemas.microsoft.com/office/drawing/2014/main" id="{0B1E560C-7BFC-589A-3D31-5D94103AD6F9}"/>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4" name="268 CuadroTexto">
              <a:extLst>
                <a:ext uri="{FF2B5EF4-FFF2-40B4-BE49-F238E27FC236}">
                  <a16:creationId xmlns:a16="http://schemas.microsoft.com/office/drawing/2014/main" id="{F82AF0DA-22AE-A08B-25A5-1CCC25914A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311</a:t>
              </a:r>
            </a:p>
          </p:txBody>
        </p:sp>
      </p:grpSp>
      <p:grpSp>
        <p:nvGrpSpPr>
          <p:cNvPr id="135" name="269 Grupo">
            <a:extLst>
              <a:ext uri="{FF2B5EF4-FFF2-40B4-BE49-F238E27FC236}">
                <a16:creationId xmlns:a16="http://schemas.microsoft.com/office/drawing/2014/main" id="{F8B40EFD-3870-6DCC-895D-0E31D95980D1}"/>
              </a:ext>
            </a:extLst>
          </p:cNvPr>
          <p:cNvGrpSpPr/>
          <p:nvPr/>
        </p:nvGrpSpPr>
        <p:grpSpPr>
          <a:xfrm>
            <a:off x="9627228" y="4764914"/>
            <a:ext cx="500062" cy="414337"/>
            <a:chOff x="1391696" y="887106"/>
            <a:chExt cx="500062" cy="414337"/>
          </a:xfrm>
        </p:grpSpPr>
        <p:sp>
          <p:nvSpPr>
            <p:cNvPr id="136" name="Elipse 135">
              <a:extLst>
                <a:ext uri="{FF2B5EF4-FFF2-40B4-BE49-F238E27FC236}">
                  <a16:creationId xmlns:a16="http://schemas.microsoft.com/office/drawing/2014/main" id="{4EC6E263-C10B-528B-7D15-4E40483A16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7" name="268 CuadroTexto">
              <a:extLst>
                <a:ext uri="{FF2B5EF4-FFF2-40B4-BE49-F238E27FC236}">
                  <a16:creationId xmlns:a16="http://schemas.microsoft.com/office/drawing/2014/main" id="{D6510099-B317-5210-CA31-C3746830B8AB}"/>
                </a:ext>
              </a:extLst>
            </p:cNvPr>
            <p:cNvSpPr txBox="1"/>
            <p:nvPr/>
          </p:nvSpPr>
          <p:spPr>
            <a:xfrm>
              <a:off x="1398043" y="940386"/>
              <a:ext cx="487368" cy="307777"/>
            </a:xfrm>
            <a:prstGeom prst="rect">
              <a:avLst/>
            </a:prstGeom>
            <a:noFill/>
          </p:spPr>
          <p:txBody>
            <a:bodyPr wrap="square" rtlCol="0">
              <a:spAutoFit/>
            </a:bodyPr>
            <a:lstStyle/>
            <a:p>
              <a:pPr algn="ctr"/>
              <a:r>
                <a:rPr lang="es-AR" sz="1400" dirty="0"/>
                <a:t>330</a:t>
              </a:r>
            </a:p>
          </p:txBody>
        </p:sp>
      </p:grpSp>
      <p:grpSp>
        <p:nvGrpSpPr>
          <p:cNvPr id="138" name="269 Grupo">
            <a:extLst>
              <a:ext uri="{FF2B5EF4-FFF2-40B4-BE49-F238E27FC236}">
                <a16:creationId xmlns:a16="http://schemas.microsoft.com/office/drawing/2014/main" id="{ADBEF7C2-2DCA-74AA-A5DB-A00E01A59995}"/>
              </a:ext>
            </a:extLst>
          </p:cNvPr>
          <p:cNvGrpSpPr/>
          <p:nvPr/>
        </p:nvGrpSpPr>
        <p:grpSpPr>
          <a:xfrm>
            <a:off x="9180642" y="4785089"/>
            <a:ext cx="500062" cy="414337"/>
            <a:chOff x="1391696" y="887106"/>
            <a:chExt cx="500062" cy="414337"/>
          </a:xfrm>
        </p:grpSpPr>
        <p:sp>
          <p:nvSpPr>
            <p:cNvPr id="139" name="Elipse 138">
              <a:extLst>
                <a:ext uri="{FF2B5EF4-FFF2-40B4-BE49-F238E27FC236}">
                  <a16:creationId xmlns:a16="http://schemas.microsoft.com/office/drawing/2014/main" id="{11D324BB-FD7A-8CB1-186F-E3C061AEA7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0" name="268 CuadroTexto">
              <a:extLst>
                <a:ext uri="{FF2B5EF4-FFF2-40B4-BE49-F238E27FC236}">
                  <a16:creationId xmlns:a16="http://schemas.microsoft.com/office/drawing/2014/main" id="{011E272D-A376-1B65-9BA0-B545C4346EA6}"/>
                </a:ext>
              </a:extLst>
            </p:cNvPr>
            <p:cNvSpPr txBox="1"/>
            <p:nvPr/>
          </p:nvSpPr>
          <p:spPr>
            <a:xfrm>
              <a:off x="1398043" y="940386"/>
              <a:ext cx="487368" cy="307777"/>
            </a:xfrm>
            <a:prstGeom prst="rect">
              <a:avLst/>
            </a:prstGeom>
            <a:noFill/>
          </p:spPr>
          <p:txBody>
            <a:bodyPr wrap="square" rtlCol="0">
              <a:spAutoFit/>
            </a:bodyPr>
            <a:lstStyle/>
            <a:p>
              <a:pPr algn="ctr"/>
              <a:r>
                <a:rPr lang="es-AR" sz="1400" dirty="0"/>
                <a:t>341</a:t>
              </a:r>
            </a:p>
          </p:txBody>
        </p:sp>
      </p:grpSp>
      <p:grpSp>
        <p:nvGrpSpPr>
          <p:cNvPr id="141" name="269 Grupo">
            <a:extLst>
              <a:ext uri="{FF2B5EF4-FFF2-40B4-BE49-F238E27FC236}">
                <a16:creationId xmlns:a16="http://schemas.microsoft.com/office/drawing/2014/main" id="{CE22E2EC-7C0A-4275-F8FB-A1005A121B98}"/>
              </a:ext>
            </a:extLst>
          </p:cNvPr>
          <p:cNvGrpSpPr/>
          <p:nvPr/>
        </p:nvGrpSpPr>
        <p:grpSpPr>
          <a:xfrm>
            <a:off x="8839613" y="4894145"/>
            <a:ext cx="500062" cy="414337"/>
            <a:chOff x="1391696" y="887106"/>
            <a:chExt cx="500062" cy="414337"/>
          </a:xfrm>
        </p:grpSpPr>
        <p:sp>
          <p:nvSpPr>
            <p:cNvPr id="142" name="Elipse 141">
              <a:extLst>
                <a:ext uri="{FF2B5EF4-FFF2-40B4-BE49-F238E27FC236}">
                  <a16:creationId xmlns:a16="http://schemas.microsoft.com/office/drawing/2014/main" id="{1983763E-6063-1ECA-18D9-5353B1494F8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3" name="268 CuadroTexto">
              <a:extLst>
                <a:ext uri="{FF2B5EF4-FFF2-40B4-BE49-F238E27FC236}">
                  <a16:creationId xmlns:a16="http://schemas.microsoft.com/office/drawing/2014/main" id="{F213DFDE-F9A7-D872-DD3C-523FBE9486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345</a:t>
              </a:r>
            </a:p>
          </p:txBody>
        </p:sp>
      </p:grpSp>
      <p:grpSp>
        <p:nvGrpSpPr>
          <p:cNvPr id="144" name="269 Grupo">
            <a:extLst>
              <a:ext uri="{FF2B5EF4-FFF2-40B4-BE49-F238E27FC236}">
                <a16:creationId xmlns:a16="http://schemas.microsoft.com/office/drawing/2014/main" id="{62E25605-48C0-44E5-B42A-EDC54FA66588}"/>
              </a:ext>
            </a:extLst>
          </p:cNvPr>
          <p:cNvGrpSpPr/>
          <p:nvPr/>
        </p:nvGrpSpPr>
        <p:grpSpPr>
          <a:xfrm>
            <a:off x="8849979" y="5217171"/>
            <a:ext cx="500062" cy="414337"/>
            <a:chOff x="1391696" y="887106"/>
            <a:chExt cx="500062" cy="414337"/>
          </a:xfrm>
        </p:grpSpPr>
        <p:sp>
          <p:nvSpPr>
            <p:cNvPr id="145" name="Elipse 144">
              <a:extLst>
                <a:ext uri="{FF2B5EF4-FFF2-40B4-BE49-F238E27FC236}">
                  <a16:creationId xmlns:a16="http://schemas.microsoft.com/office/drawing/2014/main" id="{1A429386-DACD-F763-0BE0-A337CF8BBAB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6" name="268 CuadroTexto">
              <a:extLst>
                <a:ext uri="{FF2B5EF4-FFF2-40B4-BE49-F238E27FC236}">
                  <a16:creationId xmlns:a16="http://schemas.microsoft.com/office/drawing/2014/main" id="{969D59D9-2FED-7460-2B42-A9724C204328}"/>
                </a:ext>
              </a:extLst>
            </p:cNvPr>
            <p:cNvSpPr txBox="1"/>
            <p:nvPr/>
          </p:nvSpPr>
          <p:spPr>
            <a:xfrm>
              <a:off x="1398043" y="940386"/>
              <a:ext cx="487368" cy="307777"/>
            </a:xfrm>
            <a:prstGeom prst="rect">
              <a:avLst/>
            </a:prstGeom>
            <a:noFill/>
          </p:spPr>
          <p:txBody>
            <a:bodyPr wrap="square" rtlCol="0">
              <a:spAutoFit/>
            </a:bodyPr>
            <a:lstStyle/>
            <a:p>
              <a:pPr algn="ctr"/>
              <a:r>
                <a:rPr lang="es-AR" sz="1400" dirty="0"/>
                <a:t>350</a:t>
              </a:r>
            </a:p>
          </p:txBody>
        </p:sp>
      </p:grpSp>
      <p:grpSp>
        <p:nvGrpSpPr>
          <p:cNvPr id="68" name="276 Grupo">
            <a:extLst>
              <a:ext uri="{FF2B5EF4-FFF2-40B4-BE49-F238E27FC236}">
                <a16:creationId xmlns:a16="http://schemas.microsoft.com/office/drawing/2014/main" id="{98F00628-E1E1-089A-234E-3BAD21E46432}"/>
              </a:ext>
            </a:extLst>
          </p:cNvPr>
          <p:cNvGrpSpPr/>
          <p:nvPr/>
        </p:nvGrpSpPr>
        <p:grpSpPr>
          <a:xfrm>
            <a:off x="1108284" y="1241040"/>
            <a:ext cx="500062" cy="414337"/>
            <a:chOff x="1350640" y="1547749"/>
            <a:chExt cx="500062" cy="414337"/>
          </a:xfrm>
        </p:grpSpPr>
        <p:sp>
          <p:nvSpPr>
            <p:cNvPr id="147" name="Elipse 146">
              <a:extLst>
                <a:ext uri="{FF2B5EF4-FFF2-40B4-BE49-F238E27FC236}">
                  <a16:creationId xmlns:a16="http://schemas.microsoft.com/office/drawing/2014/main" id="{B2683EA7-75F5-6518-986E-AE398D012FF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48" name="261 CuadroTexto">
              <a:extLst>
                <a:ext uri="{FF2B5EF4-FFF2-40B4-BE49-F238E27FC236}">
                  <a16:creationId xmlns:a16="http://schemas.microsoft.com/office/drawing/2014/main" id="{48983D8D-3BB7-3F9D-80F2-AA3D465DA424}"/>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109</a:t>
              </a:r>
            </a:p>
          </p:txBody>
        </p:sp>
      </p:grpSp>
      <p:grpSp>
        <p:nvGrpSpPr>
          <p:cNvPr id="149" name="276 Grupo">
            <a:extLst>
              <a:ext uri="{FF2B5EF4-FFF2-40B4-BE49-F238E27FC236}">
                <a16:creationId xmlns:a16="http://schemas.microsoft.com/office/drawing/2014/main" id="{C3C2B858-BC34-B807-114F-B0E53D78EC53}"/>
              </a:ext>
            </a:extLst>
          </p:cNvPr>
          <p:cNvGrpSpPr/>
          <p:nvPr/>
        </p:nvGrpSpPr>
        <p:grpSpPr>
          <a:xfrm>
            <a:off x="1104742" y="1617618"/>
            <a:ext cx="500062" cy="414337"/>
            <a:chOff x="1350640" y="1547749"/>
            <a:chExt cx="500062" cy="414337"/>
          </a:xfrm>
        </p:grpSpPr>
        <p:sp>
          <p:nvSpPr>
            <p:cNvPr id="150" name="Elipse 149">
              <a:extLst>
                <a:ext uri="{FF2B5EF4-FFF2-40B4-BE49-F238E27FC236}">
                  <a16:creationId xmlns:a16="http://schemas.microsoft.com/office/drawing/2014/main" id="{89553245-2BB3-822B-4A89-8B37642C395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51" name="261 CuadroTexto">
              <a:extLst>
                <a:ext uri="{FF2B5EF4-FFF2-40B4-BE49-F238E27FC236}">
                  <a16:creationId xmlns:a16="http://schemas.microsoft.com/office/drawing/2014/main" id="{87C25F6F-A688-5CF4-1DB2-3F0CFC079222}"/>
                </a:ext>
              </a:extLst>
            </p:cNvPr>
            <p:cNvSpPr txBox="1"/>
            <p:nvPr/>
          </p:nvSpPr>
          <p:spPr>
            <a:xfrm>
              <a:off x="1356987" y="1601029"/>
              <a:ext cx="487368" cy="307777"/>
            </a:xfrm>
            <a:prstGeom prst="rect">
              <a:avLst/>
            </a:prstGeom>
            <a:noFill/>
          </p:spPr>
          <p:txBody>
            <a:bodyPr wrap="square" rtlCol="0">
              <a:spAutoFit/>
            </a:bodyPr>
            <a:lstStyle/>
            <a:p>
              <a:pPr algn="ctr"/>
              <a:r>
                <a:rPr lang="es-AR" sz="1400" dirty="0"/>
                <a:t>112</a:t>
              </a:r>
            </a:p>
          </p:txBody>
        </p:sp>
      </p:grpSp>
      <p:grpSp>
        <p:nvGrpSpPr>
          <p:cNvPr id="152" name="276 Grupo">
            <a:extLst>
              <a:ext uri="{FF2B5EF4-FFF2-40B4-BE49-F238E27FC236}">
                <a16:creationId xmlns:a16="http://schemas.microsoft.com/office/drawing/2014/main" id="{FFD60DF8-A4FF-ABB7-005F-93CD393E127A}"/>
              </a:ext>
            </a:extLst>
          </p:cNvPr>
          <p:cNvGrpSpPr/>
          <p:nvPr/>
        </p:nvGrpSpPr>
        <p:grpSpPr>
          <a:xfrm>
            <a:off x="4396793" y="821531"/>
            <a:ext cx="500062" cy="414337"/>
            <a:chOff x="1350640" y="1547749"/>
            <a:chExt cx="500062" cy="414337"/>
          </a:xfrm>
        </p:grpSpPr>
        <p:sp>
          <p:nvSpPr>
            <p:cNvPr id="153" name="Elipse 152">
              <a:extLst>
                <a:ext uri="{FF2B5EF4-FFF2-40B4-BE49-F238E27FC236}">
                  <a16:creationId xmlns:a16="http://schemas.microsoft.com/office/drawing/2014/main" id="{449A9FAF-2C2E-EF22-59B1-C7DC289BA98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54" name="261 CuadroTexto">
              <a:extLst>
                <a:ext uri="{FF2B5EF4-FFF2-40B4-BE49-F238E27FC236}">
                  <a16:creationId xmlns:a16="http://schemas.microsoft.com/office/drawing/2014/main" id="{2033A557-2500-C921-6590-155B60C66AF4}"/>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103</a:t>
              </a:r>
            </a:p>
          </p:txBody>
        </p:sp>
      </p:grpSp>
      <p:grpSp>
        <p:nvGrpSpPr>
          <p:cNvPr id="155" name="276 Grupo">
            <a:extLst>
              <a:ext uri="{FF2B5EF4-FFF2-40B4-BE49-F238E27FC236}">
                <a16:creationId xmlns:a16="http://schemas.microsoft.com/office/drawing/2014/main" id="{9E737F65-C590-07CC-6B66-0C209D114302}"/>
              </a:ext>
            </a:extLst>
          </p:cNvPr>
          <p:cNvGrpSpPr/>
          <p:nvPr/>
        </p:nvGrpSpPr>
        <p:grpSpPr>
          <a:xfrm>
            <a:off x="3996164" y="821530"/>
            <a:ext cx="500062" cy="414337"/>
            <a:chOff x="1350640" y="1547749"/>
            <a:chExt cx="500062" cy="414337"/>
          </a:xfrm>
        </p:grpSpPr>
        <p:sp>
          <p:nvSpPr>
            <p:cNvPr id="156" name="Elipse 155">
              <a:extLst>
                <a:ext uri="{FF2B5EF4-FFF2-40B4-BE49-F238E27FC236}">
                  <a16:creationId xmlns:a16="http://schemas.microsoft.com/office/drawing/2014/main" id="{CB091240-6A26-CDAD-B992-60F3372B648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57" name="261 CuadroTexto">
              <a:extLst>
                <a:ext uri="{FF2B5EF4-FFF2-40B4-BE49-F238E27FC236}">
                  <a16:creationId xmlns:a16="http://schemas.microsoft.com/office/drawing/2014/main" id="{CC882A79-0BBC-84BD-61D5-0CB0A6FEC7C0}"/>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106</a:t>
              </a:r>
            </a:p>
          </p:txBody>
        </p:sp>
      </p:grpSp>
      <p:grpSp>
        <p:nvGrpSpPr>
          <p:cNvPr id="158" name="276 Grupo">
            <a:extLst>
              <a:ext uri="{FF2B5EF4-FFF2-40B4-BE49-F238E27FC236}">
                <a16:creationId xmlns:a16="http://schemas.microsoft.com/office/drawing/2014/main" id="{CE5C777A-7830-76CC-EC66-37C1D05104B4}"/>
              </a:ext>
            </a:extLst>
          </p:cNvPr>
          <p:cNvGrpSpPr/>
          <p:nvPr/>
        </p:nvGrpSpPr>
        <p:grpSpPr>
          <a:xfrm>
            <a:off x="3674451" y="956405"/>
            <a:ext cx="500062" cy="414337"/>
            <a:chOff x="1350640" y="1547749"/>
            <a:chExt cx="500062" cy="414337"/>
          </a:xfrm>
        </p:grpSpPr>
        <p:sp>
          <p:nvSpPr>
            <p:cNvPr id="159" name="Elipse 158">
              <a:extLst>
                <a:ext uri="{FF2B5EF4-FFF2-40B4-BE49-F238E27FC236}">
                  <a16:creationId xmlns:a16="http://schemas.microsoft.com/office/drawing/2014/main" id="{4FC61975-26A3-3F53-E45C-366E22ED5A4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0" name="261 CuadroTexto">
              <a:extLst>
                <a:ext uri="{FF2B5EF4-FFF2-40B4-BE49-F238E27FC236}">
                  <a16:creationId xmlns:a16="http://schemas.microsoft.com/office/drawing/2014/main" id="{61614D06-2C77-3205-4938-306F3C304677}"/>
                </a:ext>
              </a:extLst>
            </p:cNvPr>
            <p:cNvSpPr txBox="1"/>
            <p:nvPr/>
          </p:nvSpPr>
          <p:spPr>
            <a:xfrm>
              <a:off x="1356987" y="1601029"/>
              <a:ext cx="487368" cy="307777"/>
            </a:xfrm>
            <a:prstGeom prst="rect">
              <a:avLst/>
            </a:prstGeom>
            <a:noFill/>
          </p:spPr>
          <p:txBody>
            <a:bodyPr wrap="square" rtlCol="0">
              <a:spAutoFit/>
            </a:bodyPr>
            <a:lstStyle/>
            <a:p>
              <a:pPr algn="ctr"/>
              <a:r>
                <a:rPr lang="es-AR" sz="1400" dirty="0"/>
                <a:t>121</a:t>
              </a:r>
            </a:p>
          </p:txBody>
        </p:sp>
      </p:grpSp>
      <p:grpSp>
        <p:nvGrpSpPr>
          <p:cNvPr id="161" name="276 Grupo">
            <a:extLst>
              <a:ext uri="{FF2B5EF4-FFF2-40B4-BE49-F238E27FC236}">
                <a16:creationId xmlns:a16="http://schemas.microsoft.com/office/drawing/2014/main" id="{8CF59CE2-F21C-7574-C74C-BB6AB91347AD}"/>
              </a:ext>
            </a:extLst>
          </p:cNvPr>
          <p:cNvGrpSpPr/>
          <p:nvPr/>
        </p:nvGrpSpPr>
        <p:grpSpPr>
          <a:xfrm>
            <a:off x="3653026" y="1281994"/>
            <a:ext cx="500062" cy="414337"/>
            <a:chOff x="1350640" y="1547749"/>
            <a:chExt cx="500062" cy="414337"/>
          </a:xfrm>
        </p:grpSpPr>
        <p:sp>
          <p:nvSpPr>
            <p:cNvPr id="162" name="Elipse 161">
              <a:extLst>
                <a:ext uri="{FF2B5EF4-FFF2-40B4-BE49-F238E27FC236}">
                  <a16:creationId xmlns:a16="http://schemas.microsoft.com/office/drawing/2014/main" id="{1635160B-0A9D-AD4A-D8AA-34ED63936BE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3" name="261 CuadroTexto">
              <a:extLst>
                <a:ext uri="{FF2B5EF4-FFF2-40B4-BE49-F238E27FC236}">
                  <a16:creationId xmlns:a16="http://schemas.microsoft.com/office/drawing/2014/main" id="{2917F991-48D5-94BD-F1E8-E7ECB6D00F05}"/>
                </a:ext>
              </a:extLst>
            </p:cNvPr>
            <p:cNvSpPr txBox="1"/>
            <p:nvPr/>
          </p:nvSpPr>
          <p:spPr>
            <a:xfrm>
              <a:off x="1356987" y="1601029"/>
              <a:ext cx="487368" cy="307777"/>
            </a:xfrm>
            <a:prstGeom prst="rect">
              <a:avLst/>
            </a:prstGeom>
            <a:noFill/>
          </p:spPr>
          <p:txBody>
            <a:bodyPr wrap="square" rtlCol="0">
              <a:spAutoFit/>
            </a:bodyPr>
            <a:lstStyle/>
            <a:p>
              <a:pPr algn="ctr"/>
              <a:r>
                <a:rPr lang="es-AR" sz="1400" dirty="0"/>
                <a:t>173</a:t>
              </a:r>
            </a:p>
          </p:txBody>
        </p:sp>
      </p:grpSp>
      <p:grpSp>
        <p:nvGrpSpPr>
          <p:cNvPr id="164" name="276 Grupo">
            <a:extLst>
              <a:ext uri="{FF2B5EF4-FFF2-40B4-BE49-F238E27FC236}">
                <a16:creationId xmlns:a16="http://schemas.microsoft.com/office/drawing/2014/main" id="{C37B9324-06A7-C72D-3DF3-68030396C26B}"/>
              </a:ext>
            </a:extLst>
          </p:cNvPr>
          <p:cNvGrpSpPr/>
          <p:nvPr/>
        </p:nvGrpSpPr>
        <p:grpSpPr>
          <a:xfrm>
            <a:off x="3649853" y="1598254"/>
            <a:ext cx="500062" cy="414337"/>
            <a:chOff x="1350640" y="1547749"/>
            <a:chExt cx="500062" cy="414337"/>
          </a:xfrm>
        </p:grpSpPr>
        <p:sp>
          <p:nvSpPr>
            <p:cNvPr id="165" name="Elipse 164">
              <a:extLst>
                <a:ext uri="{FF2B5EF4-FFF2-40B4-BE49-F238E27FC236}">
                  <a16:creationId xmlns:a16="http://schemas.microsoft.com/office/drawing/2014/main" id="{A1AC46A3-5806-708A-A2FE-495FF7215CF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6" name="261 CuadroTexto">
              <a:extLst>
                <a:ext uri="{FF2B5EF4-FFF2-40B4-BE49-F238E27FC236}">
                  <a16:creationId xmlns:a16="http://schemas.microsoft.com/office/drawing/2014/main" id="{8C619C28-8A97-03F4-469A-FB96B2BC7829}"/>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205</a:t>
              </a:r>
            </a:p>
          </p:txBody>
        </p:sp>
      </p:grpSp>
      <p:grpSp>
        <p:nvGrpSpPr>
          <p:cNvPr id="167" name="276 Grupo">
            <a:extLst>
              <a:ext uri="{FF2B5EF4-FFF2-40B4-BE49-F238E27FC236}">
                <a16:creationId xmlns:a16="http://schemas.microsoft.com/office/drawing/2014/main" id="{989A775C-EFC0-9757-05FA-2D5884258A5B}"/>
              </a:ext>
            </a:extLst>
          </p:cNvPr>
          <p:cNvGrpSpPr/>
          <p:nvPr/>
        </p:nvGrpSpPr>
        <p:grpSpPr>
          <a:xfrm>
            <a:off x="3950926" y="1775365"/>
            <a:ext cx="500062" cy="414337"/>
            <a:chOff x="1350640" y="1547749"/>
            <a:chExt cx="500062" cy="414337"/>
          </a:xfrm>
        </p:grpSpPr>
        <p:sp>
          <p:nvSpPr>
            <p:cNvPr id="168" name="Elipse 167">
              <a:extLst>
                <a:ext uri="{FF2B5EF4-FFF2-40B4-BE49-F238E27FC236}">
                  <a16:creationId xmlns:a16="http://schemas.microsoft.com/office/drawing/2014/main" id="{5E499E64-1F6D-9310-3E43-C192BB6C1C0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9" name="261 CuadroTexto">
              <a:extLst>
                <a:ext uri="{FF2B5EF4-FFF2-40B4-BE49-F238E27FC236}">
                  <a16:creationId xmlns:a16="http://schemas.microsoft.com/office/drawing/2014/main" id="{486D080F-931F-8060-E342-31370D380424}"/>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207</a:t>
              </a:r>
            </a:p>
          </p:txBody>
        </p:sp>
      </p:grpSp>
      <p:grpSp>
        <p:nvGrpSpPr>
          <p:cNvPr id="170" name="276 Grupo">
            <a:extLst>
              <a:ext uri="{FF2B5EF4-FFF2-40B4-BE49-F238E27FC236}">
                <a16:creationId xmlns:a16="http://schemas.microsoft.com/office/drawing/2014/main" id="{96EDD5CF-5280-71B0-95E3-268C4F30DA45}"/>
              </a:ext>
            </a:extLst>
          </p:cNvPr>
          <p:cNvGrpSpPr/>
          <p:nvPr/>
        </p:nvGrpSpPr>
        <p:grpSpPr>
          <a:xfrm>
            <a:off x="4410275" y="1785697"/>
            <a:ext cx="500062" cy="414337"/>
            <a:chOff x="1350640" y="1547749"/>
            <a:chExt cx="500062" cy="414337"/>
          </a:xfrm>
        </p:grpSpPr>
        <p:sp>
          <p:nvSpPr>
            <p:cNvPr id="171" name="Elipse 170">
              <a:extLst>
                <a:ext uri="{FF2B5EF4-FFF2-40B4-BE49-F238E27FC236}">
                  <a16:creationId xmlns:a16="http://schemas.microsoft.com/office/drawing/2014/main" id="{2CA46EF4-0D26-C4C4-2F16-287BE55C9BED}"/>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72" name="261 CuadroTexto">
              <a:extLst>
                <a:ext uri="{FF2B5EF4-FFF2-40B4-BE49-F238E27FC236}">
                  <a16:creationId xmlns:a16="http://schemas.microsoft.com/office/drawing/2014/main" id="{0B552760-010F-1164-D48F-C3BB242ABF12}"/>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209</a:t>
              </a:r>
            </a:p>
          </p:txBody>
        </p:sp>
      </p:grpSp>
      <p:grpSp>
        <p:nvGrpSpPr>
          <p:cNvPr id="173" name="276 Grupo">
            <a:extLst>
              <a:ext uri="{FF2B5EF4-FFF2-40B4-BE49-F238E27FC236}">
                <a16:creationId xmlns:a16="http://schemas.microsoft.com/office/drawing/2014/main" id="{52B2270B-1F1B-C165-6882-89740F014DCC}"/>
              </a:ext>
            </a:extLst>
          </p:cNvPr>
          <p:cNvGrpSpPr/>
          <p:nvPr/>
        </p:nvGrpSpPr>
        <p:grpSpPr>
          <a:xfrm>
            <a:off x="4878716" y="1801399"/>
            <a:ext cx="500062" cy="414337"/>
            <a:chOff x="1350640" y="1547749"/>
            <a:chExt cx="500062" cy="414337"/>
          </a:xfrm>
        </p:grpSpPr>
        <p:sp>
          <p:nvSpPr>
            <p:cNvPr id="174" name="Elipse 173">
              <a:extLst>
                <a:ext uri="{FF2B5EF4-FFF2-40B4-BE49-F238E27FC236}">
                  <a16:creationId xmlns:a16="http://schemas.microsoft.com/office/drawing/2014/main" id="{624B80C2-46D3-8EB6-D9F2-165FAF9E9DC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75" name="261 CuadroTexto">
              <a:extLst>
                <a:ext uri="{FF2B5EF4-FFF2-40B4-BE49-F238E27FC236}">
                  <a16:creationId xmlns:a16="http://schemas.microsoft.com/office/drawing/2014/main" id="{DA96B13C-4C51-068D-8EAE-25007C025413}"/>
                </a:ext>
              </a:extLst>
            </p:cNvPr>
            <p:cNvSpPr txBox="1"/>
            <p:nvPr/>
          </p:nvSpPr>
          <p:spPr>
            <a:xfrm>
              <a:off x="1356987" y="1601029"/>
              <a:ext cx="487368" cy="307777"/>
            </a:xfrm>
            <a:prstGeom prst="rect">
              <a:avLst/>
            </a:prstGeom>
            <a:noFill/>
          </p:spPr>
          <p:txBody>
            <a:bodyPr wrap="square" rtlCol="0">
              <a:spAutoFit/>
            </a:bodyPr>
            <a:lstStyle/>
            <a:p>
              <a:pPr algn="ctr"/>
              <a:r>
                <a:rPr lang="es-AR" sz="1400" dirty="0"/>
                <a:t>917</a:t>
              </a:r>
            </a:p>
          </p:txBody>
        </p:sp>
      </p:grpSp>
      <p:grpSp>
        <p:nvGrpSpPr>
          <p:cNvPr id="176" name="276 Grupo">
            <a:extLst>
              <a:ext uri="{FF2B5EF4-FFF2-40B4-BE49-F238E27FC236}">
                <a16:creationId xmlns:a16="http://schemas.microsoft.com/office/drawing/2014/main" id="{BC2CFC94-775E-71A0-8CA5-C62773525C2D}"/>
              </a:ext>
            </a:extLst>
          </p:cNvPr>
          <p:cNvGrpSpPr/>
          <p:nvPr/>
        </p:nvGrpSpPr>
        <p:grpSpPr>
          <a:xfrm>
            <a:off x="6559791" y="787508"/>
            <a:ext cx="500062" cy="414337"/>
            <a:chOff x="1350640" y="1547749"/>
            <a:chExt cx="500062" cy="414337"/>
          </a:xfrm>
        </p:grpSpPr>
        <p:sp>
          <p:nvSpPr>
            <p:cNvPr id="177" name="Elipse 176">
              <a:extLst>
                <a:ext uri="{FF2B5EF4-FFF2-40B4-BE49-F238E27FC236}">
                  <a16:creationId xmlns:a16="http://schemas.microsoft.com/office/drawing/2014/main" id="{2DB2AF0C-AEA0-4422-B1A0-10C11C1CB34D}"/>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78" name="261 CuadroTexto">
              <a:extLst>
                <a:ext uri="{FF2B5EF4-FFF2-40B4-BE49-F238E27FC236}">
                  <a16:creationId xmlns:a16="http://schemas.microsoft.com/office/drawing/2014/main" id="{BBE4638A-87C3-07E9-F87A-B261FAA42E5F}"/>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107</a:t>
              </a:r>
            </a:p>
          </p:txBody>
        </p:sp>
      </p:grpSp>
      <p:grpSp>
        <p:nvGrpSpPr>
          <p:cNvPr id="179" name="276 Grupo">
            <a:extLst>
              <a:ext uri="{FF2B5EF4-FFF2-40B4-BE49-F238E27FC236}">
                <a16:creationId xmlns:a16="http://schemas.microsoft.com/office/drawing/2014/main" id="{C17A7E25-FE64-6E50-6A44-F7E1CBF14F3D}"/>
              </a:ext>
            </a:extLst>
          </p:cNvPr>
          <p:cNvGrpSpPr/>
          <p:nvPr/>
        </p:nvGrpSpPr>
        <p:grpSpPr>
          <a:xfrm>
            <a:off x="6308698" y="1060786"/>
            <a:ext cx="500062" cy="414337"/>
            <a:chOff x="1350640" y="1547749"/>
            <a:chExt cx="500062" cy="414337"/>
          </a:xfrm>
        </p:grpSpPr>
        <p:sp>
          <p:nvSpPr>
            <p:cNvPr id="180" name="Elipse 179">
              <a:extLst>
                <a:ext uri="{FF2B5EF4-FFF2-40B4-BE49-F238E27FC236}">
                  <a16:creationId xmlns:a16="http://schemas.microsoft.com/office/drawing/2014/main" id="{792A65C7-BB37-7EC0-17ED-CD6590A26BB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81" name="261 CuadroTexto">
              <a:extLst>
                <a:ext uri="{FF2B5EF4-FFF2-40B4-BE49-F238E27FC236}">
                  <a16:creationId xmlns:a16="http://schemas.microsoft.com/office/drawing/2014/main" id="{CCF3D5F2-3562-C705-BA1A-C08EEC0FFF58}"/>
                </a:ext>
              </a:extLst>
            </p:cNvPr>
            <p:cNvSpPr txBox="1"/>
            <p:nvPr/>
          </p:nvSpPr>
          <p:spPr>
            <a:xfrm>
              <a:off x="1356987" y="1601029"/>
              <a:ext cx="487368" cy="307777"/>
            </a:xfrm>
            <a:prstGeom prst="rect">
              <a:avLst/>
            </a:prstGeom>
            <a:noFill/>
          </p:spPr>
          <p:txBody>
            <a:bodyPr wrap="square" rtlCol="0">
              <a:spAutoFit/>
            </a:bodyPr>
            <a:lstStyle/>
            <a:p>
              <a:pPr algn="ctr"/>
              <a:r>
                <a:rPr lang="es-AR" sz="1400" dirty="0"/>
                <a:t>119</a:t>
              </a:r>
            </a:p>
          </p:txBody>
        </p:sp>
      </p:grpSp>
      <p:grpSp>
        <p:nvGrpSpPr>
          <p:cNvPr id="182" name="276 Grupo">
            <a:extLst>
              <a:ext uri="{FF2B5EF4-FFF2-40B4-BE49-F238E27FC236}">
                <a16:creationId xmlns:a16="http://schemas.microsoft.com/office/drawing/2014/main" id="{ECED2C88-F187-4D32-C24F-DDEACBB88201}"/>
              </a:ext>
            </a:extLst>
          </p:cNvPr>
          <p:cNvGrpSpPr/>
          <p:nvPr/>
        </p:nvGrpSpPr>
        <p:grpSpPr>
          <a:xfrm>
            <a:off x="6297267" y="1412688"/>
            <a:ext cx="500062" cy="414337"/>
            <a:chOff x="1350640" y="1547749"/>
            <a:chExt cx="500062" cy="414337"/>
          </a:xfrm>
        </p:grpSpPr>
        <p:sp>
          <p:nvSpPr>
            <p:cNvPr id="183" name="Elipse 182">
              <a:extLst>
                <a:ext uri="{FF2B5EF4-FFF2-40B4-BE49-F238E27FC236}">
                  <a16:creationId xmlns:a16="http://schemas.microsoft.com/office/drawing/2014/main" id="{81E3FFC7-CA35-C223-A145-2A1C524ACD0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84" name="261 CuadroTexto">
              <a:extLst>
                <a:ext uri="{FF2B5EF4-FFF2-40B4-BE49-F238E27FC236}">
                  <a16:creationId xmlns:a16="http://schemas.microsoft.com/office/drawing/2014/main" id="{D8016F7F-44FB-B768-3D43-C35F3E71C7F4}"/>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200</a:t>
              </a:r>
            </a:p>
          </p:txBody>
        </p:sp>
      </p:grpSp>
      <p:grpSp>
        <p:nvGrpSpPr>
          <p:cNvPr id="185" name="276 Grupo">
            <a:extLst>
              <a:ext uri="{FF2B5EF4-FFF2-40B4-BE49-F238E27FC236}">
                <a16:creationId xmlns:a16="http://schemas.microsoft.com/office/drawing/2014/main" id="{BC5F1FB1-08C2-99C9-900A-3E2517E2DF8B}"/>
              </a:ext>
            </a:extLst>
          </p:cNvPr>
          <p:cNvGrpSpPr/>
          <p:nvPr/>
        </p:nvGrpSpPr>
        <p:grpSpPr>
          <a:xfrm>
            <a:off x="6406981" y="1691842"/>
            <a:ext cx="500062" cy="414337"/>
            <a:chOff x="1350640" y="1547749"/>
            <a:chExt cx="500062" cy="414337"/>
          </a:xfrm>
        </p:grpSpPr>
        <p:sp>
          <p:nvSpPr>
            <p:cNvPr id="186" name="Elipse 185">
              <a:extLst>
                <a:ext uri="{FF2B5EF4-FFF2-40B4-BE49-F238E27FC236}">
                  <a16:creationId xmlns:a16="http://schemas.microsoft.com/office/drawing/2014/main" id="{FC737AFA-AE8A-F8DA-78BE-9A6E097A33C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87" name="261 CuadroTexto">
              <a:extLst>
                <a:ext uri="{FF2B5EF4-FFF2-40B4-BE49-F238E27FC236}">
                  <a16:creationId xmlns:a16="http://schemas.microsoft.com/office/drawing/2014/main" id="{082E43CF-5292-98CD-F6FF-A838E7DCB104}"/>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201</a:t>
              </a:r>
            </a:p>
          </p:txBody>
        </p:sp>
      </p:grpSp>
      <p:grpSp>
        <p:nvGrpSpPr>
          <p:cNvPr id="188" name="276 Grupo">
            <a:extLst>
              <a:ext uri="{FF2B5EF4-FFF2-40B4-BE49-F238E27FC236}">
                <a16:creationId xmlns:a16="http://schemas.microsoft.com/office/drawing/2014/main" id="{A3FDF046-9FA0-C993-A94E-AD6DB1FCA02F}"/>
              </a:ext>
            </a:extLst>
          </p:cNvPr>
          <p:cNvGrpSpPr/>
          <p:nvPr/>
        </p:nvGrpSpPr>
        <p:grpSpPr>
          <a:xfrm>
            <a:off x="1797174" y="2845421"/>
            <a:ext cx="500062" cy="576500"/>
            <a:chOff x="1350640" y="1547749"/>
            <a:chExt cx="500062" cy="576500"/>
          </a:xfrm>
        </p:grpSpPr>
        <p:sp>
          <p:nvSpPr>
            <p:cNvPr id="189" name="Elipse 188">
              <a:extLst>
                <a:ext uri="{FF2B5EF4-FFF2-40B4-BE49-F238E27FC236}">
                  <a16:creationId xmlns:a16="http://schemas.microsoft.com/office/drawing/2014/main" id="{12B49025-0D3C-BD2C-5E68-50B96A6BD56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0" name="261 CuadroTexto">
              <a:extLst>
                <a:ext uri="{FF2B5EF4-FFF2-40B4-BE49-F238E27FC236}">
                  <a16:creationId xmlns:a16="http://schemas.microsoft.com/office/drawing/2014/main" id="{0B17DBA6-D426-E362-EE9F-F51E5C3D205C}"/>
                </a:ext>
              </a:extLst>
            </p:cNvPr>
            <p:cNvSpPr txBox="1"/>
            <p:nvPr/>
          </p:nvSpPr>
          <p:spPr>
            <a:xfrm>
              <a:off x="1356987" y="1601029"/>
              <a:ext cx="487368" cy="523220"/>
            </a:xfrm>
            <a:prstGeom prst="rect">
              <a:avLst/>
            </a:prstGeom>
            <a:noFill/>
          </p:spPr>
          <p:txBody>
            <a:bodyPr wrap="square" rtlCol="0">
              <a:spAutoFit/>
            </a:bodyPr>
            <a:lstStyle/>
            <a:p>
              <a:pPr algn="ctr"/>
              <a:r>
                <a:rPr lang="es-AR" sz="1400" dirty="0"/>
                <a:t>118</a:t>
              </a:r>
            </a:p>
            <a:p>
              <a:pPr algn="ctr"/>
              <a:endParaRPr lang="es-AR" sz="1400" dirty="0"/>
            </a:p>
          </p:txBody>
        </p:sp>
      </p:grpSp>
      <p:grpSp>
        <p:nvGrpSpPr>
          <p:cNvPr id="191" name="276 Grupo">
            <a:extLst>
              <a:ext uri="{FF2B5EF4-FFF2-40B4-BE49-F238E27FC236}">
                <a16:creationId xmlns:a16="http://schemas.microsoft.com/office/drawing/2014/main" id="{2463AD53-5489-C935-46FD-C0FFD4FB3459}"/>
              </a:ext>
            </a:extLst>
          </p:cNvPr>
          <p:cNvGrpSpPr/>
          <p:nvPr/>
        </p:nvGrpSpPr>
        <p:grpSpPr>
          <a:xfrm>
            <a:off x="1354773" y="2852484"/>
            <a:ext cx="500062" cy="576500"/>
            <a:chOff x="1350640" y="1547749"/>
            <a:chExt cx="500062" cy="576500"/>
          </a:xfrm>
        </p:grpSpPr>
        <p:sp>
          <p:nvSpPr>
            <p:cNvPr id="192" name="Elipse 191">
              <a:extLst>
                <a:ext uri="{FF2B5EF4-FFF2-40B4-BE49-F238E27FC236}">
                  <a16:creationId xmlns:a16="http://schemas.microsoft.com/office/drawing/2014/main" id="{1842BE00-C4C9-FF9D-8764-9DBA1702E56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3" name="261 CuadroTexto">
              <a:extLst>
                <a:ext uri="{FF2B5EF4-FFF2-40B4-BE49-F238E27FC236}">
                  <a16:creationId xmlns:a16="http://schemas.microsoft.com/office/drawing/2014/main" id="{46566DD1-330D-D54E-8F9A-16C85F53F63B}"/>
                </a:ext>
              </a:extLst>
            </p:cNvPr>
            <p:cNvSpPr txBox="1"/>
            <p:nvPr/>
          </p:nvSpPr>
          <p:spPr>
            <a:xfrm>
              <a:off x="1356987" y="1601029"/>
              <a:ext cx="487368" cy="523220"/>
            </a:xfrm>
            <a:prstGeom prst="rect">
              <a:avLst/>
            </a:prstGeom>
            <a:noFill/>
          </p:spPr>
          <p:txBody>
            <a:bodyPr wrap="square" rtlCol="0">
              <a:spAutoFit/>
            </a:bodyPr>
            <a:lstStyle/>
            <a:p>
              <a:pPr algn="ctr"/>
              <a:r>
                <a:rPr lang="es-AR" sz="1400" dirty="0"/>
                <a:t>202</a:t>
              </a:r>
            </a:p>
            <a:p>
              <a:pPr algn="ctr"/>
              <a:endParaRPr lang="es-AR" sz="1400" dirty="0"/>
            </a:p>
          </p:txBody>
        </p:sp>
      </p:grpSp>
      <p:grpSp>
        <p:nvGrpSpPr>
          <p:cNvPr id="194" name="276 Grupo">
            <a:extLst>
              <a:ext uri="{FF2B5EF4-FFF2-40B4-BE49-F238E27FC236}">
                <a16:creationId xmlns:a16="http://schemas.microsoft.com/office/drawing/2014/main" id="{782E19C7-B704-4231-FB26-8329CAB19ACA}"/>
              </a:ext>
            </a:extLst>
          </p:cNvPr>
          <p:cNvGrpSpPr/>
          <p:nvPr/>
        </p:nvGrpSpPr>
        <p:grpSpPr>
          <a:xfrm>
            <a:off x="1083447" y="3133324"/>
            <a:ext cx="500062" cy="576500"/>
            <a:chOff x="1350640" y="1547749"/>
            <a:chExt cx="500062" cy="576500"/>
          </a:xfrm>
        </p:grpSpPr>
        <p:sp>
          <p:nvSpPr>
            <p:cNvPr id="195" name="Elipse 194">
              <a:extLst>
                <a:ext uri="{FF2B5EF4-FFF2-40B4-BE49-F238E27FC236}">
                  <a16:creationId xmlns:a16="http://schemas.microsoft.com/office/drawing/2014/main" id="{BE93E7F7-9751-986F-F399-86073F498EB6}"/>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6" name="261 CuadroTexto">
              <a:extLst>
                <a:ext uri="{FF2B5EF4-FFF2-40B4-BE49-F238E27FC236}">
                  <a16:creationId xmlns:a16="http://schemas.microsoft.com/office/drawing/2014/main" id="{614553C8-EF0F-B8FB-53CA-BC884541F829}"/>
                </a:ext>
              </a:extLst>
            </p:cNvPr>
            <p:cNvSpPr txBox="1"/>
            <p:nvPr/>
          </p:nvSpPr>
          <p:spPr>
            <a:xfrm>
              <a:off x="1356987" y="1601029"/>
              <a:ext cx="487368" cy="523220"/>
            </a:xfrm>
            <a:prstGeom prst="rect">
              <a:avLst/>
            </a:prstGeom>
            <a:noFill/>
          </p:spPr>
          <p:txBody>
            <a:bodyPr wrap="square" rtlCol="0">
              <a:spAutoFit/>
            </a:bodyPr>
            <a:lstStyle/>
            <a:p>
              <a:pPr algn="ctr"/>
              <a:r>
                <a:rPr lang="es-AR" sz="1400" dirty="0"/>
                <a:t>206</a:t>
              </a:r>
            </a:p>
            <a:p>
              <a:pPr algn="ctr"/>
              <a:endParaRPr lang="es-AR" sz="1400" dirty="0"/>
            </a:p>
          </p:txBody>
        </p:sp>
      </p:grpSp>
      <p:grpSp>
        <p:nvGrpSpPr>
          <p:cNvPr id="197" name="276 Grupo">
            <a:extLst>
              <a:ext uri="{FF2B5EF4-FFF2-40B4-BE49-F238E27FC236}">
                <a16:creationId xmlns:a16="http://schemas.microsoft.com/office/drawing/2014/main" id="{801B5A13-C3CD-7033-694C-90C14760B7F9}"/>
              </a:ext>
            </a:extLst>
          </p:cNvPr>
          <p:cNvGrpSpPr/>
          <p:nvPr/>
        </p:nvGrpSpPr>
        <p:grpSpPr>
          <a:xfrm>
            <a:off x="1030023" y="3544854"/>
            <a:ext cx="500062" cy="576500"/>
            <a:chOff x="1350640" y="1547749"/>
            <a:chExt cx="500062" cy="576500"/>
          </a:xfrm>
        </p:grpSpPr>
        <p:sp>
          <p:nvSpPr>
            <p:cNvPr id="198" name="Elipse 197">
              <a:extLst>
                <a:ext uri="{FF2B5EF4-FFF2-40B4-BE49-F238E27FC236}">
                  <a16:creationId xmlns:a16="http://schemas.microsoft.com/office/drawing/2014/main" id="{A0D840ED-F15F-F1DB-5BF4-8CEBD6640E81}"/>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9" name="261 CuadroTexto">
              <a:extLst>
                <a:ext uri="{FF2B5EF4-FFF2-40B4-BE49-F238E27FC236}">
                  <a16:creationId xmlns:a16="http://schemas.microsoft.com/office/drawing/2014/main" id="{82AFC9C5-B097-CB14-BC5C-DADCEE36F08E}"/>
                </a:ext>
              </a:extLst>
            </p:cNvPr>
            <p:cNvSpPr txBox="1"/>
            <p:nvPr/>
          </p:nvSpPr>
          <p:spPr>
            <a:xfrm>
              <a:off x="1356987" y="1601029"/>
              <a:ext cx="487368" cy="523220"/>
            </a:xfrm>
            <a:prstGeom prst="rect">
              <a:avLst/>
            </a:prstGeom>
            <a:noFill/>
          </p:spPr>
          <p:txBody>
            <a:bodyPr wrap="square" rtlCol="0">
              <a:spAutoFit/>
            </a:bodyPr>
            <a:lstStyle/>
            <a:p>
              <a:pPr algn="ctr"/>
              <a:r>
                <a:rPr lang="es-AR" sz="1400" dirty="0"/>
                <a:t>670</a:t>
              </a:r>
            </a:p>
            <a:p>
              <a:pPr algn="ctr"/>
              <a:endParaRPr lang="es-AR" sz="1400" dirty="0"/>
            </a:p>
          </p:txBody>
        </p:sp>
      </p:grpSp>
      <p:grpSp>
        <p:nvGrpSpPr>
          <p:cNvPr id="203" name="276 Grupo">
            <a:extLst>
              <a:ext uri="{FF2B5EF4-FFF2-40B4-BE49-F238E27FC236}">
                <a16:creationId xmlns:a16="http://schemas.microsoft.com/office/drawing/2014/main" id="{DF5E1DEF-1CB0-8AFD-D6FC-2866F51AA8D1}"/>
              </a:ext>
            </a:extLst>
          </p:cNvPr>
          <p:cNvGrpSpPr/>
          <p:nvPr/>
        </p:nvGrpSpPr>
        <p:grpSpPr>
          <a:xfrm>
            <a:off x="4123649" y="3792146"/>
            <a:ext cx="500062" cy="576500"/>
            <a:chOff x="1350640" y="1547749"/>
            <a:chExt cx="500062" cy="576500"/>
          </a:xfrm>
        </p:grpSpPr>
        <p:sp>
          <p:nvSpPr>
            <p:cNvPr id="204" name="Elipse 203">
              <a:extLst>
                <a:ext uri="{FF2B5EF4-FFF2-40B4-BE49-F238E27FC236}">
                  <a16:creationId xmlns:a16="http://schemas.microsoft.com/office/drawing/2014/main" id="{12EE97F3-9EF0-38C2-977D-BAB04D1996C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05" name="261 CuadroTexto">
              <a:extLst>
                <a:ext uri="{FF2B5EF4-FFF2-40B4-BE49-F238E27FC236}">
                  <a16:creationId xmlns:a16="http://schemas.microsoft.com/office/drawing/2014/main" id="{7461634A-F635-582B-E012-05F86D469235}"/>
                </a:ext>
              </a:extLst>
            </p:cNvPr>
            <p:cNvSpPr txBox="1"/>
            <p:nvPr/>
          </p:nvSpPr>
          <p:spPr>
            <a:xfrm>
              <a:off x="1356987" y="1601029"/>
              <a:ext cx="487368" cy="523220"/>
            </a:xfrm>
            <a:prstGeom prst="rect">
              <a:avLst/>
            </a:prstGeom>
            <a:noFill/>
          </p:spPr>
          <p:txBody>
            <a:bodyPr wrap="square" rtlCol="0">
              <a:spAutoFit/>
            </a:bodyPr>
            <a:lstStyle/>
            <a:p>
              <a:pPr algn="ctr"/>
              <a:r>
                <a:rPr lang="es-AR" sz="1400" dirty="0"/>
                <a:t>208</a:t>
              </a:r>
            </a:p>
            <a:p>
              <a:pPr algn="ctr"/>
              <a:endParaRPr lang="es-AR" sz="1400" dirty="0"/>
            </a:p>
          </p:txBody>
        </p:sp>
      </p:grpSp>
      <p:grpSp>
        <p:nvGrpSpPr>
          <p:cNvPr id="206" name="276 Grupo">
            <a:extLst>
              <a:ext uri="{FF2B5EF4-FFF2-40B4-BE49-F238E27FC236}">
                <a16:creationId xmlns:a16="http://schemas.microsoft.com/office/drawing/2014/main" id="{EF2B12D4-3599-B729-4CC2-0E69DD5B8572}"/>
              </a:ext>
            </a:extLst>
          </p:cNvPr>
          <p:cNvGrpSpPr/>
          <p:nvPr/>
        </p:nvGrpSpPr>
        <p:grpSpPr>
          <a:xfrm>
            <a:off x="6777216" y="3747203"/>
            <a:ext cx="500062" cy="576500"/>
            <a:chOff x="1350640" y="1547749"/>
            <a:chExt cx="500062" cy="576500"/>
          </a:xfrm>
        </p:grpSpPr>
        <p:sp>
          <p:nvSpPr>
            <p:cNvPr id="207" name="Elipse 206">
              <a:extLst>
                <a:ext uri="{FF2B5EF4-FFF2-40B4-BE49-F238E27FC236}">
                  <a16:creationId xmlns:a16="http://schemas.microsoft.com/office/drawing/2014/main" id="{F0B964F3-3EB0-6AB0-CD88-CBB0D495675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08" name="261 CuadroTexto">
              <a:extLst>
                <a:ext uri="{FF2B5EF4-FFF2-40B4-BE49-F238E27FC236}">
                  <a16:creationId xmlns:a16="http://schemas.microsoft.com/office/drawing/2014/main" id="{26D9E784-A8D6-E76E-1E90-6A507DDDD39B}"/>
                </a:ext>
              </a:extLst>
            </p:cNvPr>
            <p:cNvSpPr txBox="1"/>
            <p:nvPr/>
          </p:nvSpPr>
          <p:spPr>
            <a:xfrm>
              <a:off x="1356987" y="1601029"/>
              <a:ext cx="487368" cy="523220"/>
            </a:xfrm>
            <a:prstGeom prst="rect">
              <a:avLst/>
            </a:prstGeom>
            <a:noFill/>
          </p:spPr>
          <p:txBody>
            <a:bodyPr wrap="square" rtlCol="0">
              <a:spAutoFit/>
            </a:bodyPr>
            <a:lstStyle/>
            <a:p>
              <a:pPr algn="ctr"/>
              <a:r>
                <a:rPr lang="es-AR" sz="1400" dirty="0"/>
                <a:t>450</a:t>
              </a:r>
            </a:p>
            <a:p>
              <a:pPr algn="ctr"/>
              <a:endParaRPr lang="es-AR" sz="1400" dirty="0"/>
            </a:p>
          </p:txBody>
        </p:sp>
      </p:grpSp>
      <p:grpSp>
        <p:nvGrpSpPr>
          <p:cNvPr id="209" name="276 Grupo">
            <a:extLst>
              <a:ext uri="{FF2B5EF4-FFF2-40B4-BE49-F238E27FC236}">
                <a16:creationId xmlns:a16="http://schemas.microsoft.com/office/drawing/2014/main" id="{C2648EC9-7B30-0DC0-9EF6-EB0A2E1AF965}"/>
              </a:ext>
            </a:extLst>
          </p:cNvPr>
          <p:cNvGrpSpPr/>
          <p:nvPr/>
        </p:nvGrpSpPr>
        <p:grpSpPr>
          <a:xfrm>
            <a:off x="7209754" y="3740253"/>
            <a:ext cx="500062" cy="576500"/>
            <a:chOff x="1350640" y="1547749"/>
            <a:chExt cx="500062" cy="576500"/>
          </a:xfrm>
        </p:grpSpPr>
        <p:sp>
          <p:nvSpPr>
            <p:cNvPr id="210" name="Elipse 209">
              <a:extLst>
                <a:ext uri="{FF2B5EF4-FFF2-40B4-BE49-F238E27FC236}">
                  <a16:creationId xmlns:a16="http://schemas.microsoft.com/office/drawing/2014/main" id="{0B63CE9A-A8D1-AE68-8585-1F9FA955DFD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11" name="261 CuadroTexto">
              <a:extLst>
                <a:ext uri="{FF2B5EF4-FFF2-40B4-BE49-F238E27FC236}">
                  <a16:creationId xmlns:a16="http://schemas.microsoft.com/office/drawing/2014/main" id="{E5576AAE-5CD1-06E3-7540-4F7816AE6112}"/>
                </a:ext>
              </a:extLst>
            </p:cNvPr>
            <p:cNvSpPr txBox="1"/>
            <p:nvPr/>
          </p:nvSpPr>
          <p:spPr>
            <a:xfrm>
              <a:off x="1356987" y="1601029"/>
              <a:ext cx="487368" cy="523220"/>
            </a:xfrm>
            <a:prstGeom prst="rect">
              <a:avLst/>
            </a:prstGeom>
            <a:noFill/>
          </p:spPr>
          <p:txBody>
            <a:bodyPr wrap="square" rtlCol="0">
              <a:spAutoFit/>
            </a:bodyPr>
            <a:lstStyle/>
            <a:p>
              <a:pPr algn="ctr"/>
              <a:r>
                <a:rPr lang="es-AR" sz="1400" dirty="0"/>
                <a:t>452</a:t>
              </a:r>
            </a:p>
            <a:p>
              <a:pPr algn="ctr"/>
              <a:endParaRPr lang="es-AR" sz="1400" dirty="0"/>
            </a:p>
          </p:txBody>
        </p:sp>
      </p:grpSp>
      <p:grpSp>
        <p:nvGrpSpPr>
          <p:cNvPr id="212" name="276 Grupo">
            <a:extLst>
              <a:ext uri="{FF2B5EF4-FFF2-40B4-BE49-F238E27FC236}">
                <a16:creationId xmlns:a16="http://schemas.microsoft.com/office/drawing/2014/main" id="{8DC3B96D-D13D-247C-A8E3-B4543854EE11}"/>
              </a:ext>
            </a:extLst>
          </p:cNvPr>
          <p:cNvGrpSpPr/>
          <p:nvPr/>
        </p:nvGrpSpPr>
        <p:grpSpPr>
          <a:xfrm>
            <a:off x="8869064" y="3444619"/>
            <a:ext cx="500062" cy="576500"/>
            <a:chOff x="1350640" y="1547749"/>
            <a:chExt cx="500062" cy="576500"/>
          </a:xfrm>
        </p:grpSpPr>
        <p:sp>
          <p:nvSpPr>
            <p:cNvPr id="213" name="Elipse 212">
              <a:extLst>
                <a:ext uri="{FF2B5EF4-FFF2-40B4-BE49-F238E27FC236}">
                  <a16:creationId xmlns:a16="http://schemas.microsoft.com/office/drawing/2014/main" id="{0AB9CF9F-075F-9043-4C98-94690615AAC1}"/>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14" name="261 CuadroTexto">
              <a:extLst>
                <a:ext uri="{FF2B5EF4-FFF2-40B4-BE49-F238E27FC236}">
                  <a16:creationId xmlns:a16="http://schemas.microsoft.com/office/drawing/2014/main" id="{0FC11FA7-D89A-934D-8BCC-DAF08BBEB815}"/>
                </a:ext>
              </a:extLst>
            </p:cNvPr>
            <p:cNvSpPr txBox="1"/>
            <p:nvPr/>
          </p:nvSpPr>
          <p:spPr>
            <a:xfrm>
              <a:off x="1356987" y="1601029"/>
              <a:ext cx="487368" cy="523220"/>
            </a:xfrm>
            <a:prstGeom prst="rect">
              <a:avLst/>
            </a:prstGeom>
            <a:noFill/>
          </p:spPr>
          <p:txBody>
            <a:bodyPr wrap="square" rtlCol="0">
              <a:spAutoFit/>
            </a:bodyPr>
            <a:lstStyle/>
            <a:p>
              <a:pPr algn="ctr"/>
              <a:r>
                <a:rPr lang="es-AR" sz="1400" dirty="0"/>
                <a:t>602</a:t>
              </a:r>
            </a:p>
            <a:p>
              <a:pPr algn="ctr"/>
              <a:endParaRPr lang="es-AR" sz="1400" dirty="0"/>
            </a:p>
          </p:txBody>
        </p:sp>
      </p:grpSp>
      <p:grpSp>
        <p:nvGrpSpPr>
          <p:cNvPr id="215" name="276 Grupo">
            <a:extLst>
              <a:ext uri="{FF2B5EF4-FFF2-40B4-BE49-F238E27FC236}">
                <a16:creationId xmlns:a16="http://schemas.microsoft.com/office/drawing/2014/main" id="{6A3D47A2-F355-6478-2F9A-5085FE7585EA}"/>
              </a:ext>
            </a:extLst>
          </p:cNvPr>
          <p:cNvGrpSpPr/>
          <p:nvPr/>
        </p:nvGrpSpPr>
        <p:grpSpPr>
          <a:xfrm>
            <a:off x="8849979" y="3063120"/>
            <a:ext cx="500062" cy="576500"/>
            <a:chOff x="1350640" y="1547749"/>
            <a:chExt cx="500062" cy="576500"/>
          </a:xfrm>
        </p:grpSpPr>
        <p:sp>
          <p:nvSpPr>
            <p:cNvPr id="216" name="Elipse 215">
              <a:extLst>
                <a:ext uri="{FF2B5EF4-FFF2-40B4-BE49-F238E27FC236}">
                  <a16:creationId xmlns:a16="http://schemas.microsoft.com/office/drawing/2014/main" id="{B337D952-8020-AAF5-38A4-07324DB5EA93}"/>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17" name="261 CuadroTexto">
              <a:extLst>
                <a:ext uri="{FF2B5EF4-FFF2-40B4-BE49-F238E27FC236}">
                  <a16:creationId xmlns:a16="http://schemas.microsoft.com/office/drawing/2014/main" id="{37E621C8-A0C2-42DA-AC61-5D0F4F638EEA}"/>
                </a:ext>
              </a:extLst>
            </p:cNvPr>
            <p:cNvSpPr txBox="1"/>
            <p:nvPr/>
          </p:nvSpPr>
          <p:spPr>
            <a:xfrm>
              <a:off x="1356987" y="1601029"/>
              <a:ext cx="487368" cy="523220"/>
            </a:xfrm>
            <a:prstGeom prst="rect">
              <a:avLst/>
            </a:prstGeom>
            <a:noFill/>
          </p:spPr>
          <p:txBody>
            <a:bodyPr wrap="square" rtlCol="0">
              <a:spAutoFit/>
            </a:bodyPr>
            <a:lstStyle/>
            <a:p>
              <a:pPr algn="ctr"/>
              <a:r>
                <a:rPr lang="es-AR" sz="1400" dirty="0"/>
                <a:t>602</a:t>
              </a:r>
            </a:p>
            <a:p>
              <a:pPr algn="ctr"/>
              <a:endParaRPr lang="es-AR" sz="1400" dirty="0"/>
            </a:p>
          </p:txBody>
        </p:sp>
      </p:grpSp>
      <p:grpSp>
        <p:nvGrpSpPr>
          <p:cNvPr id="218" name="276 Grupo">
            <a:extLst>
              <a:ext uri="{FF2B5EF4-FFF2-40B4-BE49-F238E27FC236}">
                <a16:creationId xmlns:a16="http://schemas.microsoft.com/office/drawing/2014/main" id="{14AE66A3-E034-95D0-FEB2-2444944F926A}"/>
              </a:ext>
            </a:extLst>
          </p:cNvPr>
          <p:cNvGrpSpPr/>
          <p:nvPr/>
        </p:nvGrpSpPr>
        <p:grpSpPr>
          <a:xfrm>
            <a:off x="9211240" y="2868777"/>
            <a:ext cx="500062" cy="576500"/>
            <a:chOff x="1350640" y="1547749"/>
            <a:chExt cx="500062" cy="576500"/>
          </a:xfrm>
        </p:grpSpPr>
        <p:sp>
          <p:nvSpPr>
            <p:cNvPr id="219" name="Elipse 218">
              <a:extLst>
                <a:ext uri="{FF2B5EF4-FFF2-40B4-BE49-F238E27FC236}">
                  <a16:creationId xmlns:a16="http://schemas.microsoft.com/office/drawing/2014/main" id="{72D584F4-831D-7D76-8B86-00AB2B0B52A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0" name="261 CuadroTexto">
              <a:extLst>
                <a:ext uri="{FF2B5EF4-FFF2-40B4-BE49-F238E27FC236}">
                  <a16:creationId xmlns:a16="http://schemas.microsoft.com/office/drawing/2014/main" id="{36883851-BB5E-8BF4-4A30-80C7AFA9D7BC}"/>
                </a:ext>
              </a:extLst>
            </p:cNvPr>
            <p:cNvSpPr txBox="1"/>
            <p:nvPr/>
          </p:nvSpPr>
          <p:spPr>
            <a:xfrm>
              <a:off x="1356987" y="1601029"/>
              <a:ext cx="487368" cy="523220"/>
            </a:xfrm>
            <a:prstGeom prst="rect">
              <a:avLst/>
            </a:prstGeom>
            <a:noFill/>
          </p:spPr>
          <p:txBody>
            <a:bodyPr wrap="square" rtlCol="0">
              <a:spAutoFit/>
            </a:bodyPr>
            <a:lstStyle/>
            <a:p>
              <a:pPr algn="ctr"/>
              <a:r>
                <a:rPr lang="es-AR" sz="1400" dirty="0"/>
                <a:t>105</a:t>
              </a:r>
            </a:p>
            <a:p>
              <a:pPr algn="ctr"/>
              <a:endParaRPr lang="es-AR" sz="1400" dirty="0"/>
            </a:p>
          </p:txBody>
        </p:sp>
      </p:grpSp>
      <p:grpSp>
        <p:nvGrpSpPr>
          <p:cNvPr id="221" name="276 Grupo">
            <a:extLst>
              <a:ext uri="{FF2B5EF4-FFF2-40B4-BE49-F238E27FC236}">
                <a16:creationId xmlns:a16="http://schemas.microsoft.com/office/drawing/2014/main" id="{DD30A0B4-EB63-CB71-A54F-01A9793A89E9}"/>
              </a:ext>
            </a:extLst>
          </p:cNvPr>
          <p:cNvGrpSpPr/>
          <p:nvPr/>
        </p:nvGrpSpPr>
        <p:grpSpPr>
          <a:xfrm>
            <a:off x="8886810" y="3787418"/>
            <a:ext cx="500062" cy="565589"/>
            <a:chOff x="1350640" y="1547749"/>
            <a:chExt cx="500062" cy="565589"/>
          </a:xfrm>
        </p:grpSpPr>
        <p:sp>
          <p:nvSpPr>
            <p:cNvPr id="222" name="Elipse 221">
              <a:extLst>
                <a:ext uri="{FF2B5EF4-FFF2-40B4-BE49-F238E27FC236}">
                  <a16:creationId xmlns:a16="http://schemas.microsoft.com/office/drawing/2014/main" id="{FB638694-C05B-33E8-4504-E08170BA9AD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3" name="261 CuadroTexto">
              <a:extLst>
                <a:ext uri="{FF2B5EF4-FFF2-40B4-BE49-F238E27FC236}">
                  <a16:creationId xmlns:a16="http://schemas.microsoft.com/office/drawing/2014/main" id="{02A4C1B1-CD15-1678-3CE0-67F9C01D4E73}"/>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603</a:t>
              </a:r>
            </a:p>
            <a:p>
              <a:pPr algn="ctr"/>
              <a:endParaRPr lang="es-AR" sz="1400" dirty="0"/>
            </a:p>
          </p:txBody>
        </p:sp>
      </p:grpSp>
      <p:grpSp>
        <p:nvGrpSpPr>
          <p:cNvPr id="224" name="276 Grupo">
            <a:extLst>
              <a:ext uri="{FF2B5EF4-FFF2-40B4-BE49-F238E27FC236}">
                <a16:creationId xmlns:a16="http://schemas.microsoft.com/office/drawing/2014/main" id="{6C5D6D25-C0AC-57F3-E2BB-D9C17141DA03}"/>
              </a:ext>
            </a:extLst>
          </p:cNvPr>
          <p:cNvGrpSpPr/>
          <p:nvPr/>
        </p:nvGrpSpPr>
        <p:grpSpPr>
          <a:xfrm>
            <a:off x="9297725" y="3810348"/>
            <a:ext cx="500062" cy="574398"/>
            <a:chOff x="1350640" y="1547749"/>
            <a:chExt cx="500062" cy="574398"/>
          </a:xfrm>
        </p:grpSpPr>
        <p:sp>
          <p:nvSpPr>
            <p:cNvPr id="225" name="Elipse 224">
              <a:extLst>
                <a:ext uri="{FF2B5EF4-FFF2-40B4-BE49-F238E27FC236}">
                  <a16:creationId xmlns:a16="http://schemas.microsoft.com/office/drawing/2014/main" id="{8EE18C1C-530B-1640-A8F1-F1B36F40FF5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6" name="261 CuadroTexto">
              <a:extLst>
                <a:ext uri="{FF2B5EF4-FFF2-40B4-BE49-F238E27FC236}">
                  <a16:creationId xmlns:a16="http://schemas.microsoft.com/office/drawing/2014/main" id="{29FD7CB0-176A-25D7-B46B-5EDEE55D9455}"/>
                </a:ext>
              </a:extLst>
            </p:cNvPr>
            <p:cNvSpPr txBox="1"/>
            <p:nvPr/>
          </p:nvSpPr>
          <p:spPr>
            <a:xfrm>
              <a:off x="1356987" y="1598927"/>
              <a:ext cx="487368" cy="523220"/>
            </a:xfrm>
            <a:prstGeom prst="rect">
              <a:avLst/>
            </a:prstGeom>
            <a:noFill/>
          </p:spPr>
          <p:txBody>
            <a:bodyPr wrap="square" rtlCol="0">
              <a:spAutoFit/>
            </a:bodyPr>
            <a:lstStyle/>
            <a:p>
              <a:pPr algn="ctr"/>
              <a:r>
                <a:rPr lang="es-AR" sz="1400" dirty="0"/>
                <a:t>620</a:t>
              </a:r>
            </a:p>
            <a:p>
              <a:pPr algn="ctr"/>
              <a:endParaRPr lang="es-AR" sz="1400" dirty="0"/>
            </a:p>
          </p:txBody>
        </p:sp>
      </p:grpSp>
      <p:grpSp>
        <p:nvGrpSpPr>
          <p:cNvPr id="227" name="276 Grupo">
            <a:extLst>
              <a:ext uri="{FF2B5EF4-FFF2-40B4-BE49-F238E27FC236}">
                <a16:creationId xmlns:a16="http://schemas.microsoft.com/office/drawing/2014/main" id="{59E806FB-01AB-E0B7-5093-B9D010ED67E8}"/>
              </a:ext>
            </a:extLst>
          </p:cNvPr>
          <p:cNvGrpSpPr/>
          <p:nvPr/>
        </p:nvGrpSpPr>
        <p:grpSpPr>
          <a:xfrm>
            <a:off x="9755045" y="3840341"/>
            <a:ext cx="500062" cy="565589"/>
            <a:chOff x="1350640" y="1547749"/>
            <a:chExt cx="500062" cy="565589"/>
          </a:xfrm>
        </p:grpSpPr>
        <p:sp>
          <p:nvSpPr>
            <p:cNvPr id="228" name="Elipse 227">
              <a:extLst>
                <a:ext uri="{FF2B5EF4-FFF2-40B4-BE49-F238E27FC236}">
                  <a16:creationId xmlns:a16="http://schemas.microsoft.com/office/drawing/2014/main" id="{992D8203-9593-3DA4-7CB2-ECEB4EE58F9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9" name="261 CuadroTexto">
              <a:extLst>
                <a:ext uri="{FF2B5EF4-FFF2-40B4-BE49-F238E27FC236}">
                  <a16:creationId xmlns:a16="http://schemas.microsoft.com/office/drawing/2014/main" id="{45C6ED24-39FF-4CBB-1420-69ADC4BA671E}"/>
                </a:ext>
              </a:extLst>
            </p:cNvPr>
            <p:cNvSpPr txBox="1"/>
            <p:nvPr/>
          </p:nvSpPr>
          <p:spPr>
            <a:xfrm>
              <a:off x="1356987" y="1590118"/>
              <a:ext cx="487368" cy="523220"/>
            </a:xfrm>
            <a:prstGeom prst="rect">
              <a:avLst/>
            </a:prstGeom>
            <a:noFill/>
          </p:spPr>
          <p:txBody>
            <a:bodyPr wrap="square" rtlCol="0">
              <a:spAutoFit/>
            </a:bodyPr>
            <a:lstStyle/>
            <a:p>
              <a:pPr algn="ctr"/>
              <a:r>
                <a:rPr lang="es-AR" sz="1400" dirty="0"/>
                <a:t>624</a:t>
              </a:r>
            </a:p>
            <a:p>
              <a:pPr algn="ctr"/>
              <a:endParaRPr lang="es-AR" sz="1400" dirty="0"/>
            </a:p>
          </p:txBody>
        </p:sp>
      </p:grpSp>
      <p:grpSp>
        <p:nvGrpSpPr>
          <p:cNvPr id="230" name="276 Grupo">
            <a:extLst>
              <a:ext uri="{FF2B5EF4-FFF2-40B4-BE49-F238E27FC236}">
                <a16:creationId xmlns:a16="http://schemas.microsoft.com/office/drawing/2014/main" id="{1A2B09C8-5E76-CF5E-913A-B985A545B545}"/>
              </a:ext>
            </a:extLst>
          </p:cNvPr>
          <p:cNvGrpSpPr/>
          <p:nvPr/>
        </p:nvGrpSpPr>
        <p:grpSpPr>
          <a:xfrm>
            <a:off x="1297125" y="4685121"/>
            <a:ext cx="500062" cy="565589"/>
            <a:chOff x="1350640" y="1547749"/>
            <a:chExt cx="500062" cy="565589"/>
          </a:xfrm>
        </p:grpSpPr>
        <p:sp>
          <p:nvSpPr>
            <p:cNvPr id="231" name="Elipse 230">
              <a:extLst>
                <a:ext uri="{FF2B5EF4-FFF2-40B4-BE49-F238E27FC236}">
                  <a16:creationId xmlns:a16="http://schemas.microsoft.com/office/drawing/2014/main" id="{2BD88EF6-7174-D5E5-78BC-A324B1D255E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32" name="261 CuadroTexto">
              <a:extLst>
                <a:ext uri="{FF2B5EF4-FFF2-40B4-BE49-F238E27FC236}">
                  <a16:creationId xmlns:a16="http://schemas.microsoft.com/office/drawing/2014/main" id="{48743DD8-094D-A2F1-DA45-D54BA739C6ED}"/>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606</a:t>
              </a:r>
            </a:p>
            <a:p>
              <a:pPr algn="ctr"/>
              <a:endParaRPr lang="es-AR" sz="1400" dirty="0"/>
            </a:p>
          </p:txBody>
        </p:sp>
      </p:grpSp>
      <p:grpSp>
        <p:nvGrpSpPr>
          <p:cNvPr id="233" name="276 Grupo">
            <a:extLst>
              <a:ext uri="{FF2B5EF4-FFF2-40B4-BE49-F238E27FC236}">
                <a16:creationId xmlns:a16="http://schemas.microsoft.com/office/drawing/2014/main" id="{2A6410CC-74A2-461E-C517-32EBEDE3624A}"/>
              </a:ext>
            </a:extLst>
          </p:cNvPr>
          <p:cNvGrpSpPr/>
          <p:nvPr/>
        </p:nvGrpSpPr>
        <p:grpSpPr>
          <a:xfrm>
            <a:off x="2298716" y="5749924"/>
            <a:ext cx="500062" cy="565589"/>
            <a:chOff x="1350640" y="1547749"/>
            <a:chExt cx="500062" cy="565589"/>
          </a:xfrm>
        </p:grpSpPr>
        <p:sp>
          <p:nvSpPr>
            <p:cNvPr id="234" name="Elipse 233">
              <a:extLst>
                <a:ext uri="{FF2B5EF4-FFF2-40B4-BE49-F238E27FC236}">
                  <a16:creationId xmlns:a16="http://schemas.microsoft.com/office/drawing/2014/main" id="{1348C42B-088C-4130-A470-5B562881403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35" name="261 CuadroTexto">
              <a:extLst>
                <a:ext uri="{FF2B5EF4-FFF2-40B4-BE49-F238E27FC236}">
                  <a16:creationId xmlns:a16="http://schemas.microsoft.com/office/drawing/2014/main" id="{E1EC384D-0CE8-705B-7999-D22DCCB7A6D1}"/>
                </a:ext>
              </a:extLst>
            </p:cNvPr>
            <p:cNvSpPr txBox="1"/>
            <p:nvPr/>
          </p:nvSpPr>
          <p:spPr>
            <a:xfrm>
              <a:off x="1356987" y="1590118"/>
              <a:ext cx="487368" cy="523220"/>
            </a:xfrm>
            <a:prstGeom prst="rect">
              <a:avLst/>
            </a:prstGeom>
            <a:noFill/>
          </p:spPr>
          <p:txBody>
            <a:bodyPr wrap="square" rtlCol="0">
              <a:spAutoFit/>
            </a:bodyPr>
            <a:lstStyle/>
            <a:p>
              <a:pPr algn="ctr"/>
              <a:r>
                <a:rPr lang="es-AR" sz="1400" dirty="0"/>
                <a:t>622</a:t>
              </a:r>
            </a:p>
            <a:p>
              <a:pPr algn="ctr"/>
              <a:endParaRPr lang="es-AR" sz="1400" dirty="0"/>
            </a:p>
          </p:txBody>
        </p:sp>
      </p:grpSp>
      <p:grpSp>
        <p:nvGrpSpPr>
          <p:cNvPr id="236" name="276 Grupo">
            <a:extLst>
              <a:ext uri="{FF2B5EF4-FFF2-40B4-BE49-F238E27FC236}">
                <a16:creationId xmlns:a16="http://schemas.microsoft.com/office/drawing/2014/main" id="{5A6550A1-9F9A-FE98-1C2D-09F6612F1F11}"/>
              </a:ext>
            </a:extLst>
          </p:cNvPr>
          <p:cNvGrpSpPr/>
          <p:nvPr/>
        </p:nvGrpSpPr>
        <p:grpSpPr>
          <a:xfrm>
            <a:off x="1798264" y="5742902"/>
            <a:ext cx="500062" cy="565589"/>
            <a:chOff x="1350640" y="1547749"/>
            <a:chExt cx="500062" cy="565589"/>
          </a:xfrm>
        </p:grpSpPr>
        <p:sp>
          <p:nvSpPr>
            <p:cNvPr id="237" name="Elipse 236">
              <a:extLst>
                <a:ext uri="{FF2B5EF4-FFF2-40B4-BE49-F238E27FC236}">
                  <a16:creationId xmlns:a16="http://schemas.microsoft.com/office/drawing/2014/main" id="{C957884B-BA9F-225C-0DD9-6DCACA2208DB}"/>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38" name="261 CuadroTexto">
              <a:extLst>
                <a:ext uri="{FF2B5EF4-FFF2-40B4-BE49-F238E27FC236}">
                  <a16:creationId xmlns:a16="http://schemas.microsoft.com/office/drawing/2014/main" id="{23FBD471-B01D-72F0-D7EB-A18E9A551E74}"/>
                </a:ext>
              </a:extLst>
            </p:cNvPr>
            <p:cNvSpPr txBox="1"/>
            <p:nvPr/>
          </p:nvSpPr>
          <p:spPr>
            <a:xfrm>
              <a:off x="1356987" y="1590118"/>
              <a:ext cx="487368" cy="523220"/>
            </a:xfrm>
            <a:prstGeom prst="rect">
              <a:avLst/>
            </a:prstGeom>
            <a:noFill/>
          </p:spPr>
          <p:txBody>
            <a:bodyPr wrap="square" rtlCol="0">
              <a:spAutoFit/>
            </a:bodyPr>
            <a:lstStyle/>
            <a:p>
              <a:pPr algn="ctr"/>
              <a:r>
                <a:rPr lang="es-AR" sz="1400" dirty="0"/>
                <a:t>614</a:t>
              </a:r>
            </a:p>
            <a:p>
              <a:pPr algn="ctr"/>
              <a:endParaRPr lang="es-AR" sz="1400" dirty="0"/>
            </a:p>
          </p:txBody>
        </p:sp>
      </p:grpSp>
      <p:grpSp>
        <p:nvGrpSpPr>
          <p:cNvPr id="239" name="276 Grupo">
            <a:extLst>
              <a:ext uri="{FF2B5EF4-FFF2-40B4-BE49-F238E27FC236}">
                <a16:creationId xmlns:a16="http://schemas.microsoft.com/office/drawing/2014/main" id="{CCF4EE37-2480-F8B0-F189-ECA879C38628}"/>
              </a:ext>
            </a:extLst>
          </p:cNvPr>
          <p:cNvGrpSpPr/>
          <p:nvPr/>
        </p:nvGrpSpPr>
        <p:grpSpPr>
          <a:xfrm>
            <a:off x="1117022" y="5071407"/>
            <a:ext cx="500062" cy="565589"/>
            <a:chOff x="1350640" y="1547749"/>
            <a:chExt cx="500062" cy="565589"/>
          </a:xfrm>
        </p:grpSpPr>
        <p:sp>
          <p:nvSpPr>
            <p:cNvPr id="240" name="Elipse 239">
              <a:extLst>
                <a:ext uri="{FF2B5EF4-FFF2-40B4-BE49-F238E27FC236}">
                  <a16:creationId xmlns:a16="http://schemas.microsoft.com/office/drawing/2014/main" id="{12530247-6BC9-2086-ACC9-F913702156B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41" name="261 CuadroTexto">
              <a:extLst>
                <a:ext uri="{FF2B5EF4-FFF2-40B4-BE49-F238E27FC236}">
                  <a16:creationId xmlns:a16="http://schemas.microsoft.com/office/drawing/2014/main" id="{FD7B5F2B-D185-36E8-D7BA-7FA6454AD0E0}"/>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607</a:t>
              </a:r>
            </a:p>
            <a:p>
              <a:pPr algn="ctr"/>
              <a:endParaRPr lang="es-AR" sz="1400" dirty="0"/>
            </a:p>
          </p:txBody>
        </p:sp>
      </p:grpSp>
      <p:grpSp>
        <p:nvGrpSpPr>
          <p:cNvPr id="242" name="276 Grupo">
            <a:extLst>
              <a:ext uri="{FF2B5EF4-FFF2-40B4-BE49-F238E27FC236}">
                <a16:creationId xmlns:a16="http://schemas.microsoft.com/office/drawing/2014/main" id="{62ECD6C7-476C-411A-89C4-15400220F15C}"/>
              </a:ext>
            </a:extLst>
          </p:cNvPr>
          <p:cNvGrpSpPr/>
          <p:nvPr/>
        </p:nvGrpSpPr>
        <p:grpSpPr>
          <a:xfrm>
            <a:off x="1104742" y="5411713"/>
            <a:ext cx="500062" cy="565589"/>
            <a:chOff x="1350640" y="1547749"/>
            <a:chExt cx="500062" cy="565589"/>
          </a:xfrm>
        </p:grpSpPr>
        <p:sp>
          <p:nvSpPr>
            <p:cNvPr id="243" name="Elipse 242">
              <a:extLst>
                <a:ext uri="{FF2B5EF4-FFF2-40B4-BE49-F238E27FC236}">
                  <a16:creationId xmlns:a16="http://schemas.microsoft.com/office/drawing/2014/main" id="{B1DEAA8C-46B4-D550-ACE5-5A38EF3CE77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44" name="261 CuadroTexto">
              <a:extLst>
                <a:ext uri="{FF2B5EF4-FFF2-40B4-BE49-F238E27FC236}">
                  <a16:creationId xmlns:a16="http://schemas.microsoft.com/office/drawing/2014/main" id="{AA74D2C0-F8B4-626B-F669-E42EFFD0D77A}"/>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608</a:t>
              </a:r>
            </a:p>
            <a:p>
              <a:pPr algn="ctr"/>
              <a:endParaRPr lang="es-AR" sz="1400" dirty="0"/>
            </a:p>
          </p:txBody>
        </p:sp>
      </p:grpSp>
      <p:grpSp>
        <p:nvGrpSpPr>
          <p:cNvPr id="245" name="276 Grupo">
            <a:extLst>
              <a:ext uri="{FF2B5EF4-FFF2-40B4-BE49-F238E27FC236}">
                <a16:creationId xmlns:a16="http://schemas.microsoft.com/office/drawing/2014/main" id="{20F8917A-2267-BA12-D253-AC8DAA8E9017}"/>
              </a:ext>
            </a:extLst>
          </p:cNvPr>
          <p:cNvGrpSpPr/>
          <p:nvPr/>
        </p:nvGrpSpPr>
        <p:grpSpPr>
          <a:xfrm>
            <a:off x="1319415" y="5710012"/>
            <a:ext cx="500062" cy="781033"/>
            <a:chOff x="1350640" y="1547749"/>
            <a:chExt cx="500062" cy="781033"/>
          </a:xfrm>
        </p:grpSpPr>
        <p:sp>
          <p:nvSpPr>
            <p:cNvPr id="246" name="Elipse 245">
              <a:extLst>
                <a:ext uri="{FF2B5EF4-FFF2-40B4-BE49-F238E27FC236}">
                  <a16:creationId xmlns:a16="http://schemas.microsoft.com/office/drawing/2014/main" id="{1214AC05-35DF-4AC8-D777-39A7F06B05F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47" name="261 CuadroTexto">
              <a:extLst>
                <a:ext uri="{FF2B5EF4-FFF2-40B4-BE49-F238E27FC236}">
                  <a16:creationId xmlns:a16="http://schemas.microsoft.com/office/drawing/2014/main" id="{9536427F-A3F1-EB09-73ED-90EE4BB22FF4}"/>
                </a:ext>
              </a:extLst>
            </p:cNvPr>
            <p:cNvSpPr txBox="1"/>
            <p:nvPr/>
          </p:nvSpPr>
          <p:spPr>
            <a:xfrm>
              <a:off x="1356987" y="1590118"/>
              <a:ext cx="487368" cy="738664"/>
            </a:xfrm>
            <a:prstGeom prst="rect">
              <a:avLst/>
            </a:prstGeom>
            <a:noFill/>
          </p:spPr>
          <p:txBody>
            <a:bodyPr wrap="square" rtlCol="0">
              <a:spAutoFit/>
            </a:bodyPr>
            <a:lstStyle/>
            <a:p>
              <a:pPr algn="ctr"/>
              <a:r>
                <a:rPr lang="es-AR" sz="1400" dirty="0"/>
                <a:t>609</a:t>
              </a:r>
            </a:p>
            <a:p>
              <a:pPr algn="ctr"/>
              <a:endParaRPr lang="es-AR" sz="1400" dirty="0"/>
            </a:p>
            <a:p>
              <a:pPr algn="ctr"/>
              <a:endParaRPr lang="es-AR" sz="1400" dirty="0"/>
            </a:p>
          </p:txBody>
        </p:sp>
      </p:grpSp>
      <p:grpSp>
        <p:nvGrpSpPr>
          <p:cNvPr id="248" name="276 Grupo">
            <a:extLst>
              <a:ext uri="{FF2B5EF4-FFF2-40B4-BE49-F238E27FC236}">
                <a16:creationId xmlns:a16="http://schemas.microsoft.com/office/drawing/2014/main" id="{750E39B9-9C27-3B2B-7173-D9003A597B0F}"/>
              </a:ext>
            </a:extLst>
          </p:cNvPr>
          <p:cNvGrpSpPr/>
          <p:nvPr/>
        </p:nvGrpSpPr>
        <p:grpSpPr>
          <a:xfrm>
            <a:off x="2761665" y="5764086"/>
            <a:ext cx="500062" cy="565589"/>
            <a:chOff x="1350640" y="1547749"/>
            <a:chExt cx="500062" cy="565589"/>
          </a:xfrm>
        </p:grpSpPr>
        <p:sp>
          <p:nvSpPr>
            <p:cNvPr id="249" name="Elipse 248">
              <a:extLst>
                <a:ext uri="{FF2B5EF4-FFF2-40B4-BE49-F238E27FC236}">
                  <a16:creationId xmlns:a16="http://schemas.microsoft.com/office/drawing/2014/main" id="{686A1736-0261-2658-AD0D-38FF96725D0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0" name="261 CuadroTexto">
              <a:extLst>
                <a:ext uri="{FF2B5EF4-FFF2-40B4-BE49-F238E27FC236}">
                  <a16:creationId xmlns:a16="http://schemas.microsoft.com/office/drawing/2014/main" id="{E1CF40C7-8618-38C9-B089-0118815E8E41}"/>
                </a:ext>
              </a:extLst>
            </p:cNvPr>
            <p:cNvSpPr txBox="1"/>
            <p:nvPr/>
          </p:nvSpPr>
          <p:spPr>
            <a:xfrm>
              <a:off x="1356987" y="1590118"/>
              <a:ext cx="487368" cy="523220"/>
            </a:xfrm>
            <a:prstGeom prst="rect">
              <a:avLst/>
            </a:prstGeom>
            <a:noFill/>
          </p:spPr>
          <p:txBody>
            <a:bodyPr wrap="square" rtlCol="0">
              <a:spAutoFit/>
            </a:bodyPr>
            <a:lstStyle/>
            <a:p>
              <a:pPr algn="ctr"/>
              <a:r>
                <a:rPr lang="es-AR" sz="1400" dirty="0"/>
                <a:t>623</a:t>
              </a:r>
            </a:p>
            <a:p>
              <a:pPr algn="ctr"/>
              <a:endParaRPr lang="es-AR" sz="1400" dirty="0"/>
            </a:p>
          </p:txBody>
        </p:sp>
      </p:grpSp>
      <p:grpSp>
        <p:nvGrpSpPr>
          <p:cNvPr id="251" name="276 Grupo">
            <a:extLst>
              <a:ext uri="{FF2B5EF4-FFF2-40B4-BE49-F238E27FC236}">
                <a16:creationId xmlns:a16="http://schemas.microsoft.com/office/drawing/2014/main" id="{A894C598-50CD-9143-7F1B-6CE0C89200D0}"/>
              </a:ext>
            </a:extLst>
          </p:cNvPr>
          <p:cNvGrpSpPr/>
          <p:nvPr/>
        </p:nvGrpSpPr>
        <p:grpSpPr>
          <a:xfrm>
            <a:off x="3613103" y="4950647"/>
            <a:ext cx="500062" cy="565589"/>
            <a:chOff x="1350640" y="1547749"/>
            <a:chExt cx="500062" cy="565589"/>
          </a:xfrm>
        </p:grpSpPr>
        <p:sp>
          <p:nvSpPr>
            <p:cNvPr id="252" name="Elipse 251">
              <a:extLst>
                <a:ext uri="{FF2B5EF4-FFF2-40B4-BE49-F238E27FC236}">
                  <a16:creationId xmlns:a16="http://schemas.microsoft.com/office/drawing/2014/main" id="{E8211EF7-C07B-64C2-A710-7DC18F1D827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3" name="261 CuadroTexto">
              <a:extLst>
                <a:ext uri="{FF2B5EF4-FFF2-40B4-BE49-F238E27FC236}">
                  <a16:creationId xmlns:a16="http://schemas.microsoft.com/office/drawing/2014/main" id="{6E2C5807-746C-EA4C-77C5-5EFE64D97450}"/>
                </a:ext>
              </a:extLst>
            </p:cNvPr>
            <p:cNvSpPr txBox="1"/>
            <p:nvPr/>
          </p:nvSpPr>
          <p:spPr>
            <a:xfrm>
              <a:off x="1356987" y="1590118"/>
              <a:ext cx="487368" cy="523220"/>
            </a:xfrm>
            <a:prstGeom prst="rect">
              <a:avLst/>
            </a:prstGeom>
            <a:noFill/>
          </p:spPr>
          <p:txBody>
            <a:bodyPr wrap="square" rtlCol="0">
              <a:spAutoFit/>
            </a:bodyPr>
            <a:lstStyle/>
            <a:p>
              <a:pPr algn="ctr"/>
              <a:r>
                <a:rPr lang="es-AR" sz="1400" dirty="0"/>
                <a:t>108</a:t>
              </a:r>
            </a:p>
            <a:p>
              <a:pPr algn="ctr"/>
              <a:endParaRPr lang="es-AR" sz="1400" dirty="0"/>
            </a:p>
          </p:txBody>
        </p:sp>
      </p:grpSp>
      <p:grpSp>
        <p:nvGrpSpPr>
          <p:cNvPr id="254" name="276 Grupo">
            <a:extLst>
              <a:ext uri="{FF2B5EF4-FFF2-40B4-BE49-F238E27FC236}">
                <a16:creationId xmlns:a16="http://schemas.microsoft.com/office/drawing/2014/main" id="{A9218DC0-6779-84FE-ECE1-797B0551E968}"/>
              </a:ext>
            </a:extLst>
          </p:cNvPr>
          <p:cNvGrpSpPr/>
          <p:nvPr/>
        </p:nvGrpSpPr>
        <p:grpSpPr>
          <a:xfrm>
            <a:off x="3610641" y="5254904"/>
            <a:ext cx="500062" cy="565589"/>
            <a:chOff x="1350640" y="1547749"/>
            <a:chExt cx="500062" cy="565589"/>
          </a:xfrm>
        </p:grpSpPr>
        <p:sp>
          <p:nvSpPr>
            <p:cNvPr id="255" name="Elipse 254">
              <a:extLst>
                <a:ext uri="{FF2B5EF4-FFF2-40B4-BE49-F238E27FC236}">
                  <a16:creationId xmlns:a16="http://schemas.microsoft.com/office/drawing/2014/main" id="{87DE4C02-87C7-9500-B2B0-19D36150B9D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6" name="261 CuadroTexto">
              <a:extLst>
                <a:ext uri="{FF2B5EF4-FFF2-40B4-BE49-F238E27FC236}">
                  <a16:creationId xmlns:a16="http://schemas.microsoft.com/office/drawing/2014/main" id="{89FDA9B1-C581-EEA7-871F-C626E5B0E0E2}"/>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604</a:t>
              </a:r>
            </a:p>
            <a:p>
              <a:pPr algn="ctr"/>
              <a:endParaRPr lang="es-AR" sz="1400" dirty="0"/>
            </a:p>
          </p:txBody>
        </p:sp>
      </p:grpSp>
      <p:grpSp>
        <p:nvGrpSpPr>
          <p:cNvPr id="257" name="276 Grupo">
            <a:extLst>
              <a:ext uri="{FF2B5EF4-FFF2-40B4-BE49-F238E27FC236}">
                <a16:creationId xmlns:a16="http://schemas.microsoft.com/office/drawing/2014/main" id="{164EEF62-F3E1-292E-F0EE-6450A07B5CC6}"/>
              </a:ext>
            </a:extLst>
          </p:cNvPr>
          <p:cNvGrpSpPr/>
          <p:nvPr/>
        </p:nvGrpSpPr>
        <p:grpSpPr>
          <a:xfrm>
            <a:off x="3608630" y="5545431"/>
            <a:ext cx="500062" cy="565589"/>
            <a:chOff x="1350640" y="1547749"/>
            <a:chExt cx="500062" cy="565589"/>
          </a:xfrm>
        </p:grpSpPr>
        <p:sp>
          <p:nvSpPr>
            <p:cNvPr id="258" name="Elipse 257">
              <a:extLst>
                <a:ext uri="{FF2B5EF4-FFF2-40B4-BE49-F238E27FC236}">
                  <a16:creationId xmlns:a16="http://schemas.microsoft.com/office/drawing/2014/main" id="{E02638DA-C8D8-5F00-E4EA-BC44521823C9}"/>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9" name="261 CuadroTexto">
              <a:extLst>
                <a:ext uri="{FF2B5EF4-FFF2-40B4-BE49-F238E27FC236}">
                  <a16:creationId xmlns:a16="http://schemas.microsoft.com/office/drawing/2014/main" id="{73B86BEB-AFCA-69B0-FC38-A0898DCCB18B}"/>
                </a:ext>
              </a:extLst>
            </p:cNvPr>
            <p:cNvSpPr txBox="1"/>
            <p:nvPr/>
          </p:nvSpPr>
          <p:spPr>
            <a:xfrm>
              <a:off x="1356987" y="1590118"/>
              <a:ext cx="487368" cy="523220"/>
            </a:xfrm>
            <a:prstGeom prst="rect">
              <a:avLst/>
            </a:prstGeom>
            <a:noFill/>
          </p:spPr>
          <p:txBody>
            <a:bodyPr wrap="square" rtlCol="0">
              <a:spAutoFit/>
            </a:bodyPr>
            <a:lstStyle/>
            <a:p>
              <a:pPr algn="ctr"/>
              <a:r>
                <a:rPr lang="es-AR" sz="1400" dirty="0"/>
                <a:t>612</a:t>
              </a:r>
            </a:p>
            <a:p>
              <a:pPr algn="ctr"/>
              <a:endParaRPr lang="es-AR" sz="1400" dirty="0"/>
            </a:p>
          </p:txBody>
        </p:sp>
      </p:grpSp>
      <p:grpSp>
        <p:nvGrpSpPr>
          <p:cNvPr id="260" name="276 Grupo">
            <a:extLst>
              <a:ext uri="{FF2B5EF4-FFF2-40B4-BE49-F238E27FC236}">
                <a16:creationId xmlns:a16="http://schemas.microsoft.com/office/drawing/2014/main" id="{3A10BD67-9DA3-91ED-D7CE-D087C58F3CA0}"/>
              </a:ext>
            </a:extLst>
          </p:cNvPr>
          <p:cNvGrpSpPr/>
          <p:nvPr/>
        </p:nvGrpSpPr>
        <p:grpSpPr>
          <a:xfrm>
            <a:off x="3881306" y="5705034"/>
            <a:ext cx="500062" cy="565589"/>
            <a:chOff x="1350640" y="1547749"/>
            <a:chExt cx="500062" cy="565589"/>
          </a:xfrm>
        </p:grpSpPr>
        <p:sp>
          <p:nvSpPr>
            <p:cNvPr id="261" name="Elipse 260">
              <a:extLst>
                <a:ext uri="{FF2B5EF4-FFF2-40B4-BE49-F238E27FC236}">
                  <a16:creationId xmlns:a16="http://schemas.microsoft.com/office/drawing/2014/main" id="{B6F4A617-C9A9-B330-F838-268557EE8C59}"/>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62" name="261 CuadroTexto">
              <a:extLst>
                <a:ext uri="{FF2B5EF4-FFF2-40B4-BE49-F238E27FC236}">
                  <a16:creationId xmlns:a16="http://schemas.microsoft.com/office/drawing/2014/main" id="{F250A08D-0CB6-E10F-1AC6-30EAC80EA3D3}"/>
                </a:ext>
              </a:extLst>
            </p:cNvPr>
            <p:cNvSpPr txBox="1"/>
            <p:nvPr/>
          </p:nvSpPr>
          <p:spPr>
            <a:xfrm>
              <a:off x="1356987" y="1590118"/>
              <a:ext cx="487368" cy="523220"/>
            </a:xfrm>
            <a:prstGeom prst="rect">
              <a:avLst/>
            </a:prstGeom>
            <a:noFill/>
          </p:spPr>
          <p:txBody>
            <a:bodyPr wrap="square" rtlCol="0">
              <a:spAutoFit/>
            </a:bodyPr>
            <a:lstStyle/>
            <a:p>
              <a:pPr algn="ctr"/>
              <a:r>
                <a:rPr lang="es-AR" sz="1400" dirty="0"/>
                <a:t>613</a:t>
              </a:r>
            </a:p>
            <a:p>
              <a:pPr algn="ctr"/>
              <a:endParaRPr lang="es-AR" sz="1400" dirty="0"/>
            </a:p>
          </p:txBody>
        </p:sp>
      </p:grpSp>
      <p:grpSp>
        <p:nvGrpSpPr>
          <p:cNvPr id="263" name="276 Grupo">
            <a:extLst>
              <a:ext uri="{FF2B5EF4-FFF2-40B4-BE49-F238E27FC236}">
                <a16:creationId xmlns:a16="http://schemas.microsoft.com/office/drawing/2014/main" id="{53C95EAC-147D-0BFC-3DFE-EBFBEB304AE9}"/>
              </a:ext>
            </a:extLst>
          </p:cNvPr>
          <p:cNvGrpSpPr/>
          <p:nvPr/>
        </p:nvGrpSpPr>
        <p:grpSpPr>
          <a:xfrm>
            <a:off x="4257153" y="5706488"/>
            <a:ext cx="501594" cy="564135"/>
            <a:chOff x="1350640" y="1547749"/>
            <a:chExt cx="501594" cy="564135"/>
          </a:xfrm>
        </p:grpSpPr>
        <p:sp>
          <p:nvSpPr>
            <p:cNvPr id="264" name="Elipse 263">
              <a:extLst>
                <a:ext uri="{FF2B5EF4-FFF2-40B4-BE49-F238E27FC236}">
                  <a16:creationId xmlns:a16="http://schemas.microsoft.com/office/drawing/2014/main" id="{CBFC142D-1DB9-1AED-03C4-8E58BA4CAFE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65" name="261 CuadroTexto">
              <a:extLst>
                <a:ext uri="{FF2B5EF4-FFF2-40B4-BE49-F238E27FC236}">
                  <a16:creationId xmlns:a16="http://schemas.microsoft.com/office/drawing/2014/main" id="{189C7113-F769-092A-5DC6-C5FA17FCA441}"/>
                </a:ext>
              </a:extLst>
            </p:cNvPr>
            <p:cNvSpPr txBox="1"/>
            <p:nvPr/>
          </p:nvSpPr>
          <p:spPr>
            <a:xfrm>
              <a:off x="1364866" y="1588664"/>
              <a:ext cx="487368" cy="523220"/>
            </a:xfrm>
            <a:prstGeom prst="rect">
              <a:avLst/>
            </a:prstGeom>
            <a:noFill/>
          </p:spPr>
          <p:txBody>
            <a:bodyPr wrap="square" rtlCol="0">
              <a:spAutoFit/>
            </a:bodyPr>
            <a:lstStyle/>
            <a:p>
              <a:pPr algn="ctr"/>
              <a:r>
                <a:rPr lang="es-AR" sz="1400" dirty="0"/>
                <a:t>656</a:t>
              </a:r>
            </a:p>
            <a:p>
              <a:pPr algn="ctr"/>
              <a:endParaRPr lang="es-AR" sz="1400" dirty="0"/>
            </a:p>
          </p:txBody>
        </p:sp>
      </p:grpSp>
      <p:grpSp>
        <p:nvGrpSpPr>
          <p:cNvPr id="266" name="276 Grupo">
            <a:extLst>
              <a:ext uri="{FF2B5EF4-FFF2-40B4-BE49-F238E27FC236}">
                <a16:creationId xmlns:a16="http://schemas.microsoft.com/office/drawing/2014/main" id="{FCBB218C-9EC5-5635-1E5C-0216E0DEFA36}"/>
              </a:ext>
            </a:extLst>
          </p:cNvPr>
          <p:cNvGrpSpPr/>
          <p:nvPr/>
        </p:nvGrpSpPr>
        <p:grpSpPr>
          <a:xfrm>
            <a:off x="4650262" y="5719410"/>
            <a:ext cx="500062" cy="565589"/>
            <a:chOff x="1350640" y="1547749"/>
            <a:chExt cx="500062" cy="565589"/>
          </a:xfrm>
        </p:grpSpPr>
        <p:sp>
          <p:nvSpPr>
            <p:cNvPr id="267" name="Elipse 266">
              <a:extLst>
                <a:ext uri="{FF2B5EF4-FFF2-40B4-BE49-F238E27FC236}">
                  <a16:creationId xmlns:a16="http://schemas.microsoft.com/office/drawing/2014/main" id="{5FB990E7-10D5-2104-AB29-6814BE135F1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68" name="261 CuadroTexto">
              <a:extLst>
                <a:ext uri="{FF2B5EF4-FFF2-40B4-BE49-F238E27FC236}">
                  <a16:creationId xmlns:a16="http://schemas.microsoft.com/office/drawing/2014/main" id="{E680B8D4-8CC7-8C5F-0D08-588D4813C437}"/>
                </a:ext>
              </a:extLst>
            </p:cNvPr>
            <p:cNvSpPr txBox="1"/>
            <p:nvPr/>
          </p:nvSpPr>
          <p:spPr>
            <a:xfrm>
              <a:off x="1356987" y="1590118"/>
              <a:ext cx="487368" cy="523220"/>
            </a:xfrm>
            <a:prstGeom prst="rect">
              <a:avLst/>
            </a:prstGeom>
            <a:noFill/>
          </p:spPr>
          <p:txBody>
            <a:bodyPr wrap="square" rtlCol="0">
              <a:spAutoFit/>
            </a:bodyPr>
            <a:lstStyle/>
            <a:p>
              <a:pPr algn="ctr"/>
              <a:r>
                <a:rPr lang="es-AR" sz="1400" dirty="0"/>
                <a:t>661</a:t>
              </a:r>
            </a:p>
            <a:p>
              <a:pPr algn="ctr"/>
              <a:endParaRPr lang="es-AR" sz="1400" dirty="0"/>
            </a:p>
          </p:txBody>
        </p:sp>
      </p:grpSp>
      <p:grpSp>
        <p:nvGrpSpPr>
          <p:cNvPr id="269" name="276 Grupo">
            <a:extLst>
              <a:ext uri="{FF2B5EF4-FFF2-40B4-BE49-F238E27FC236}">
                <a16:creationId xmlns:a16="http://schemas.microsoft.com/office/drawing/2014/main" id="{1FB6237F-0972-D6C0-4E6F-ABBDC7396298}"/>
              </a:ext>
            </a:extLst>
          </p:cNvPr>
          <p:cNvGrpSpPr/>
          <p:nvPr/>
        </p:nvGrpSpPr>
        <p:grpSpPr>
          <a:xfrm>
            <a:off x="5028887" y="5725083"/>
            <a:ext cx="500062" cy="565589"/>
            <a:chOff x="1350640" y="1547749"/>
            <a:chExt cx="500062" cy="565589"/>
          </a:xfrm>
        </p:grpSpPr>
        <p:sp>
          <p:nvSpPr>
            <p:cNvPr id="270" name="Elipse 269">
              <a:extLst>
                <a:ext uri="{FF2B5EF4-FFF2-40B4-BE49-F238E27FC236}">
                  <a16:creationId xmlns:a16="http://schemas.microsoft.com/office/drawing/2014/main" id="{4423450F-D68C-E57E-70A0-8A17281B56AB}"/>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71" name="261 CuadroTexto">
              <a:extLst>
                <a:ext uri="{FF2B5EF4-FFF2-40B4-BE49-F238E27FC236}">
                  <a16:creationId xmlns:a16="http://schemas.microsoft.com/office/drawing/2014/main" id="{60B789FF-5996-B4C7-1423-E24C03247E24}"/>
                </a:ext>
              </a:extLst>
            </p:cNvPr>
            <p:cNvSpPr txBox="1"/>
            <p:nvPr/>
          </p:nvSpPr>
          <p:spPr>
            <a:xfrm>
              <a:off x="1356987" y="1590118"/>
              <a:ext cx="487368" cy="523220"/>
            </a:xfrm>
            <a:prstGeom prst="rect">
              <a:avLst/>
            </a:prstGeom>
            <a:noFill/>
          </p:spPr>
          <p:txBody>
            <a:bodyPr wrap="square" rtlCol="0">
              <a:spAutoFit/>
            </a:bodyPr>
            <a:lstStyle/>
            <a:p>
              <a:pPr algn="ctr"/>
              <a:r>
                <a:rPr lang="es-AR" sz="1400" dirty="0"/>
                <a:t>664</a:t>
              </a:r>
            </a:p>
            <a:p>
              <a:pPr algn="ctr"/>
              <a:endParaRPr lang="es-AR" sz="1400" dirty="0"/>
            </a:p>
          </p:txBody>
        </p:sp>
      </p:grpSp>
      <p:grpSp>
        <p:nvGrpSpPr>
          <p:cNvPr id="272" name="276 Grupo">
            <a:extLst>
              <a:ext uri="{FF2B5EF4-FFF2-40B4-BE49-F238E27FC236}">
                <a16:creationId xmlns:a16="http://schemas.microsoft.com/office/drawing/2014/main" id="{62953A75-D13E-2E64-21D1-69D8769935D0}"/>
              </a:ext>
            </a:extLst>
          </p:cNvPr>
          <p:cNvGrpSpPr/>
          <p:nvPr/>
        </p:nvGrpSpPr>
        <p:grpSpPr>
          <a:xfrm>
            <a:off x="5380437" y="5600035"/>
            <a:ext cx="500062" cy="565589"/>
            <a:chOff x="1350640" y="1547749"/>
            <a:chExt cx="500062" cy="565589"/>
          </a:xfrm>
        </p:grpSpPr>
        <p:sp>
          <p:nvSpPr>
            <p:cNvPr id="273" name="Elipse 272">
              <a:extLst>
                <a:ext uri="{FF2B5EF4-FFF2-40B4-BE49-F238E27FC236}">
                  <a16:creationId xmlns:a16="http://schemas.microsoft.com/office/drawing/2014/main" id="{1BF557BA-569A-E923-F69C-E769F89DD9BE}"/>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74" name="261 CuadroTexto">
              <a:extLst>
                <a:ext uri="{FF2B5EF4-FFF2-40B4-BE49-F238E27FC236}">
                  <a16:creationId xmlns:a16="http://schemas.microsoft.com/office/drawing/2014/main" id="{AB15063F-16F0-5685-13DD-A35AF2DAB2D8}"/>
                </a:ext>
              </a:extLst>
            </p:cNvPr>
            <p:cNvSpPr txBox="1"/>
            <p:nvPr/>
          </p:nvSpPr>
          <p:spPr>
            <a:xfrm>
              <a:off x="1356987" y="1590118"/>
              <a:ext cx="487368" cy="523220"/>
            </a:xfrm>
            <a:prstGeom prst="rect">
              <a:avLst/>
            </a:prstGeom>
            <a:noFill/>
          </p:spPr>
          <p:txBody>
            <a:bodyPr wrap="square" rtlCol="0">
              <a:spAutoFit/>
            </a:bodyPr>
            <a:lstStyle/>
            <a:p>
              <a:pPr algn="ctr"/>
              <a:r>
                <a:rPr lang="es-AR" sz="1400" dirty="0"/>
                <a:t>669</a:t>
              </a:r>
            </a:p>
            <a:p>
              <a:pPr algn="ctr"/>
              <a:endParaRPr lang="es-AR" sz="1400" dirty="0"/>
            </a:p>
          </p:txBody>
        </p:sp>
      </p:grpSp>
      <p:grpSp>
        <p:nvGrpSpPr>
          <p:cNvPr id="275" name="276 Grupo">
            <a:extLst>
              <a:ext uri="{FF2B5EF4-FFF2-40B4-BE49-F238E27FC236}">
                <a16:creationId xmlns:a16="http://schemas.microsoft.com/office/drawing/2014/main" id="{6D4F631A-2062-6301-9140-5066E6DCB146}"/>
              </a:ext>
            </a:extLst>
          </p:cNvPr>
          <p:cNvGrpSpPr/>
          <p:nvPr/>
        </p:nvGrpSpPr>
        <p:grpSpPr>
          <a:xfrm>
            <a:off x="5401165" y="5286599"/>
            <a:ext cx="500062" cy="565589"/>
            <a:chOff x="1350640" y="1547749"/>
            <a:chExt cx="500062" cy="565589"/>
          </a:xfrm>
        </p:grpSpPr>
        <p:sp>
          <p:nvSpPr>
            <p:cNvPr id="276" name="Elipse 275">
              <a:extLst>
                <a:ext uri="{FF2B5EF4-FFF2-40B4-BE49-F238E27FC236}">
                  <a16:creationId xmlns:a16="http://schemas.microsoft.com/office/drawing/2014/main" id="{DFAFFC5E-98BA-1FEF-8B3C-1889A007AEA9}"/>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77" name="261 CuadroTexto">
              <a:extLst>
                <a:ext uri="{FF2B5EF4-FFF2-40B4-BE49-F238E27FC236}">
                  <a16:creationId xmlns:a16="http://schemas.microsoft.com/office/drawing/2014/main" id="{4F76B387-14A8-4A24-6E23-7AA4193F9E1A}"/>
                </a:ext>
              </a:extLst>
            </p:cNvPr>
            <p:cNvSpPr txBox="1"/>
            <p:nvPr/>
          </p:nvSpPr>
          <p:spPr>
            <a:xfrm>
              <a:off x="1356987" y="1590118"/>
              <a:ext cx="487368" cy="523220"/>
            </a:xfrm>
            <a:prstGeom prst="rect">
              <a:avLst/>
            </a:prstGeom>
            <a:noFill/>
          </p:spPr>
          <p:txBody>
            <a:bodyPr wrap="square" rtlCol="0">
              <a:spAutoFit/>
            </a:bodyPr>
            <a:lstStyle/>
            <a:p>
              <a:pPr algn="ctr"/>
              <a:r>
                <a:rPr lang="es-AR" sz="1400" dirty="0"/>
                <a:t>671</a:t>
              </a:r>
            </a:p>
            <a:p>
              <a:pPr algn="ctr"/>
              <a:endParaRPr lang="es-AR" sz="1400" dirty="0"/>
            </a:p>
          </p:txBody>
        </p:sp>
      </p:grpSp>
      <p:grpSp>
        <p:nvGrpSpPr>
          <p:cNvPr id="278" name="276 Grupo">
            <a:extLst>
              <a:ext uri="{FF2B5EF4-FFF2-40B4-BE49-F238E27FC236}">
                <a16:creationId xmlns:a16="http://schemas.microsoft.com/office/drawing/2014/main" id="{8640FC83-D591-C5EB-D68F-428A0ADF7580}"/>
              </a:ext>
            </a:extLst>
          </p:cNvPr>
          <p:cNvGrpSpPr/>
          <p:nvPr/>
        </p:nvGrpSpPr>
        <p:grpSpPr>
          <a:xfrm>
            <a:off x="7037540" y="4749937"/>
            <a:ext cx="500062" cy="565589"/>
            <a:chOff x="1350640" y="1547749"/>
            <a:chExt cx="500062" cy="565589"/>
          </a:xfrm>
        </p:grpSpPr>
        <p:sp>
          <p:nvSpPr>
            <p:cNvPr id="279" name="Elipse 278">
              <a:extLst>
                <a:ext uri="{FF2B5EF4-FFF2-40B4-BE49-F238E27FC236}">
                  <a16:creationId xmlns:a16="http://schemas.microsoft.com/office/drawing/2014/main" id="{467CE1C7-F909-4783-168C-D4306D56078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0" name="261 CuadroTexto">
              <a:extLst>
                <a:ext uri="{FF2B5EF4-FFF2-40B4-BE49-F238E27FC236}">
                  <a16:creationId xmlns:a16="http://schemas.microsoft.com/office/drawing/2014/main" id="{56EABFD0-E302-9FE6-242C-798386CC4271}"/>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902</a:t>
              </a:r>
            </a:p>
            <a:p>
              <a:pPr algn="ctr"/>
              <a:endParaRPr lang="es-AR" sz="1400" dirty="0"/>
            </a:p>
          </p:txBody>
        </p:sp>
      </p:grpSp>
      <p:grpSp>
        <p:nvGrpSpPr>
          <p:cNvPr id="281" name="276 Grupo">
            <a:extLst>
              <a:ext uri="{FF2B5EF4-FFF2-40B4-BE49-F238E27FC236}">
                <a16:creationId xmlns:a16="http://schemas.microsoft.com/office/drawing/2014/main" id="{6C906EA8-0646-6BD3-113F-891F95CD9FDB}"/>
              </a:ext>
            </a:extLst>
          </p:cNvPr>
          <p:cNvGrpSpPr/>
          <p:nvPr/>
        </p:nvGrpSpPr>
        <p:grpSpPr>
          <a:xfrm>
            <a:off x="6654975" y="4746123"/>
            <a:ext cx="500062" cy="565589"/>
            <a:chOff x="1350640" y="1547749"/>
            <a:chExt cx="500062" cy="565589"/>
          </a:xfrm>
        </p:grpSpPr>
        <p:sp>
          <p:nvSpPr>
            <p:cNvPr id="282" name="Elipse 281">
              <a:extLst>
                <a:ext uri="{FF2B5EF4-FFF2-40B4-BE49-F238E27FC236}">
                  <a16:creationId xmlns:a16="http://schemas.microsoft.com/office/drawing/2014/main" id="{8819A3E1-7706-D874-694A-6BB3F4261B8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3" name="261 CuadroTexto">
              <a:extLst>
                <a:ext uri="{FF2B5EF4-FFF2-40B4-BE49-F238E27FC236}">
                  <a16:creationId xmlns:a16="http://schemas.microsoft.com/office/drawing/2014/main" id="{81BA03E9-BA52-B2C0-1BDA-0025A09FF07A}"/>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903</a:t>
              </a:r>
            </a:p>
            <a:p>
              <a:pPr algn="ctr"/>
              <a:endParaRPr lang="es-AR" sz="1400" dirty="0"/>
            </a:p>
          </p:txBody>
        </p:sp>
      </p:grpSp>
      <p:grpSp>
        <p:nvGrpSpPr>
          <p:cNvPr id="284" name="276 Grupo">
            <a:extLst>
              <a:ext uri="{FF2B5EF4-FFF2-40B4-BE49-F238E27FC236}">
                <a16:creationId xmlns:a16="http://schemas.microsoft.com/office/drawing/2014/main" id="{8697FD43-A414-AC35-E1B8-23A134EBB0C2}"/>
              </a:ext>
            </a:extLst>
          </p:cNvPr>
          <p:cNvGrpSpPr/>
          <p:nvPr/>
        </p:nvGrpSpPr>
        <p:grpSpPr>
          <a:xfrm>
            <a:off x="7589727" y="5710012"/>
            <a:ext cx="500062" cy="565589"/>
            <a:chOff x="1350640" y="1547749"/>
            <a:chExt cx="500062" cy="565589"/>
          </a:xfrm>
        </p:grpSpPr>
        <p:sp>
          <p:nvSpPr>
            <p:cNvPr id="285" name="Elipse 284">
              <a:extLst>
                <a:ext uri="{FF2B5EF4-FFF2-40B4-BE49-F238E27FC236}">
                  <a16:creationId xmlns:a16="http://schemas.microsoft.com/office/drawing/2014/main" id="{F835F7D1-FC4E-E723-46C5-C73B31376526}"/>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6" name="261 CuadroTexto">
              <a:extLst>
                <a:ext uri="{FF2B5EF4-FFF2-40B4-BE49-F238E27FC236}">
                  <a16:creationId xmlns:a16="http://schemas.microsoft.com/office/drawing/2014/main" id="{2D411096-ACBF-7366-BB80-80A81B085AE3}"/>
                </a:ext>
              </a:extLst>
            </p:cNvPr>
            <p:cNvSpPr txBox="1"/>
            <p:nvPr/>
          </p:nvSpPr>
          <p:spPr>
            <a:xfrm>
              <a:off x="1356987" y="1590118"/>
              <a:ext cx="487368" cy="523220"/>
            </a:xfrm>
            <a:prstGeom prst="rect">
              <a:avLst/>
            </a:prstGeom>
            <a:noFill/>
          </p:spPr>
          <p:txBody>
            <a:bodyPr wrap="square" rtlCol="0">
              <a:spAutoFit/>
            </a:bodyPr>
            <a:lstStyle/>
            <a:p>
              <a:pPr algn="ctr"/>
              <a:r>
                <a:rPr lang="es-AR" sz="1400" dirty="0"/>
                <a:t>914</a:t>
              </a:r>
            </a:p>
            <a:p>
              <a:pPr algn="ctr"/>
              <a:endParaRPr lang="es-AR" sz="1400" dirty="0"/>
            </a:p>
          </p:txBody>
        </p:sp>
      </p:grpSp>
      <p:grpSp>
        <p:nvGrpSpPr>
          <p:cNvPr id="287" name="276 Grupo">
            <a:extLst>
              <a:ext uri="{FF2B5EF4-FFF2-40B4-BE49-F238E27FC236}">
                <a16:creationId xmlns:a16="http://schemas.microsoft.com/office/drawing/2014/main" id="{AB56F3B1-2FEE-66E5-2601-9130DD4AEFAF}"/>
              </a:ext>
            </a:extLst>
          </p:cNvPr>
          <p:cNvGrpSpPr/>
          <p:nvPr/>
        </p:nvGrpSpPr>
        <p:grpSpPr>
          <a:xfrm>
            <a:off x="6724203" y="5714945"/>
            <a:ext cx="500062" cy="565589"/>
            <a:chOff x="1350640" y="1547749"/>
            <a:chExt cx="500062" cy="565589"/>
          </a:xfrm>
        </p:grpSpPr>
        <p:sp>
          <p:nvSpPr>
            <p:cNvPr id="288" name="Elipse 287">
              <a:extLst>
                <a:ext uri="{FF2B5EF4-FFF2-40B4-BE49-F238E27FC236}">
                  <a16:creationId xmlns:a16="http://schemas.microsoft.com/office/drawing/2014/main" id="{18C63606-7B34-852A-EA6B-A0FD0EC9832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9" name="261 CuadroTexto">
              <a:extLst>
                <a:ext uri="{FF2B5EF4-FFF2-40B4-BE49-F238E27FC236}">
                  <a16:creationId xmlns:a16="http://schemas.microsoft.com/office/drawing/2014/main" id="{A430EF74-A41D-E856-0263-90768917DBBF}"/>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909</a:t>
              </a:r>
            </a:p>
            <a:p>
              <a:pPr algn="ctr"/>
              <a:endParaRPr lang="es-AR" sz="1400" dirty="0"/>
            </a:p>
          </p:txBody>
        </p:sp>
      </p:grpSp>
      <p:grpSp>
        <p:nvGrpSpPr>
          <p:cNvPr id="290" name="276 Grupo">
            <a:extLst>
              <a:ext uri="{FF2B5EF4-FFF2-40B4-BE49-F238E27FC236}">
                <a16:creationId xmlns:a16="http://schemas.microsoft.com/office/drawing/2014/main" id="{643C7F8F-CEAF-1EDD-7F88-3A594B22C71E}"/>
              </a:ext>
            </a:extLst>
          </p:cNvPr>
          <p:cNvGrpSpPr/>
          <p:nvPr/>
        </p:nvGrpSpPr>
        <p:grpSpPr>
          <a:xfrm>
            <a:off x="6302351" y="5694507"/>
            <a:ext cx="500062" cy="565589"/>
            <a:chOff x="1350640" y="1547749"/>
            <a:chExt cx="500062" cy="565589"/>
          </a:xfrm>
        </p:grpSpPr>
        <p:sp>
          <p:nvSpPr>
            <p:cNvPr id="291" name="Elipse 290">
              <a:extLst>
                <a:ext uri="{FF2B5EF4-FFF2-40B4-BE49-F238E27FC236}">
                  <a16:creationId xmlns:a16="http://schemas.microsoft.com/office/drawing/2014/main" id="{525A4B0E-C31B-1F50-01DC-8BCB5CA3515D}"/>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92" name="261 CuadroTexto">
              <a:extLst>
                <a:ext uri="{FF2B5EF4-FFF2-40B4-BE49-F238E27FC236}">
                  <a16:creationId xmlns:a16="http://schemas.microsoft.com/office/drawing/2014/main" id="{A0C85B22-AA6E-1CBE-494D-6DE41A890007}"/>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908</a:t>
              </a:r>
            </a:p>
            <a:p>
              <a:pPr algn="ctr"/>
              <a:endParaRPr lang="es-AR" sz="1400" dirty="0"/>
            </a:p>
          </p:txBody>
        </p:sp>
      </p:grpSp>
      <p:grpSp>
        <p:nvGrpSpPr>
          <p:cNvPr id="293" name="276 Grupo">
            <a:extLst>
              <a:ext uri="{FF2B5EF4-FFF2-40B4-BE49-F238E27FC236}">
                <a16:creationId xmlns:a16="http://schemas.microsoft.com/office/drawing/2014/main" id="{0983C60B-F8D9-5EBB-7094-EEF496234663}"/>
              </a:ext>
            </a:extLst>
          </p:cNvPr>
          <p:cNvGrpSpPr/>
          <p:nvPr/>
        </p:nvGrpSpPr>
        <p:grpSpPr>
          <a:xfrm>
            <a:off x="6307602" y="5401281"/>
            <a:ext cx="500062" cy="565589"/>
            <a:chOff x="1350640" y="1547749"/>
            <a:chExt cx="500062" cy="565589"/>
          </a:xfrm>
        </p:grpSpPr>
        <p:sp>
          <p:nvSpPr>
            <p:cNvPr id="294" name="Elipse 293">
              <a:extLst>
                <a:ext uri="{FF2B5EF4-FFF2-40B4-BE49-F238E27FC236}">
                  <a16:creationId xmlns:a16="http://schemas.microsoft.com/office/drawing/2014/main" id="{6094A505-70CC-0CE4-EC46-83CF42FA124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95" name="261 CuadroTexto">
              <a:extLst>
                <a:ext uri="{FF2B5EF4-FFF2-40B4-BE49-F238E27FC236}">
                  <a16:creationId xmlns:a16="http://schemas.microsoft.com/office/drawing/2014/main" id="{5F299100-4B0B-0665-0609-18D9380BD979}"/>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906</a:t>
              </a:r>
            </a:p>
            <a:p>
              <a:pPr algn="ctr"/>
              <a:endParaRPr lang="es-AR" sz="1400" dirty="0"/>
            </a:p>
          </p:txBody>
        </p:sp>
      </p:grpSp>
      <p:grpSp>
        <p:nvGrpSpPr>
          <p:cNvPr id="296" name="276 Grupo">
            <a:extLst>
              <a:ext uri="{FF2B5EF4-FFF2-40B4-BE49-F238E27FC236}">
                <a16:creationId xmlns:a16="http://schemas.microsoft.com/office/drawing/2014/main" id="{350561EF-6176-4BB1-F8AB-D917251D0027}"/>
              </a:ext>
            </a:extLst>
          </p:cNvPr>
          <p:cNvGrpSpPr/>
          <p:nvPr/>
        </p:nvGrpSpPr>
        <p:grpSpPr>
          <a:xfrm>
            <a:off x="6294798" y="5075921"/>
            <a:ext cx="500062" cy="565589"/>
            <a:chOff x="1350640" y="1547749"/>
            <a:chExt cx="500062" cy="565589"/>
          </a:xfrm>
        </p:grpSpPr>
        <p:sp>
          <p:nvSpPr>
            <p:cNvPr id="297" name="Elipse 296">
              <a:extLst>
                <a:ext uri="{FF2B5EF4-FFF2-40B4-BE49-F238E27FC236}">
                  <a16:creationId xmlns:a16="http://schemas.microsoft.com/office/drawing/2014/main" id="{D0D1D81F-93C3-6115-1745-E6E9580E4696}"/>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98" name="261 CuadroTexto">
              <a:extLst>
                <a:ext uri="{FF2B5EF4-FFF2-40B4-BE49-F238E27FC236}">
                  <a16:creationId xmlns:a16="http://schemas.microsoft.com/office/drawing/2014/main" id="{1BC1A5A9-5B93-48C6-571C-840DE8854911}"/>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905</a:t>
              </a:r>
            </a:p>
            <a:p>
              <a:pPr algn="ctr"/>
              <a:endParaRPr lang="es-AR" sz="1400" dirty="0"/>
            </a:p>
          </p:txBody>
        </p:sp>
      </p:grpSp>
      <p:grpSp>
        <p:nvGrpSpPr>
          <p:cNvPr id="299" name="276 Grupo">
            <a:extLst>
              <a:ext uri="{FF2B5EF4-FFF2-40B4-BE49-F238E27FC236}">
                <a16:creationId xmlns:a16="http://schemas.microsoft.com/office/drawing/2014/main" id="{DFF7EC5F-9A7C-D384-96D6-ED4568F6A2F7}"/>
              </a:ext>
            </a:extLst>
          </p:cNvPr>
          <p:cNvGrpSpPr/>
          <p:nvPr/>
        </p:nvGrpSpPr>
        <p:grpSpPr>
          <a:xfrm>
            <a:off x="6277154" y="4746149"/>
            <a:ext cx="500062" cy="565589"/>
            <a:chOff x="1350640" y="1547749"/>
            <a:chExt cx="500062" cy="565589"/>
          </a:xfrm>
        </p:grpSpPr>
        <p:sp>
          <p:nvSpPr>
            <p:cNvPr id="300" name="Elipse 299">
              <a:extLst>
                <a:ext uri="{FF2B5EF4-FFF2-40B4-BE49-F238E27FC236}">
                  <a16:creationId xmlns:a16="http://schemas.microsoft.com/office/drawing/2014/main" id="{F9DF5D00-9ED1-24A8-1A59-394906360C1E}"/>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01" name="261 CuadroTexto">
              <a:extLst>
                <a:ext uri="{FF2B5EF4-FFF2-40B4-BE49-F238E27FC236}">
                  <a16:creationId xmlns:a16="http://schemas.microsoft.com/office/drawing/2014/main" id="{4ED30C8F-DCD8-5FAE-0E2F-77CDCC9987DD}"/>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904</a:t>
              </a:r>
            </a:p>
            <a:p>
              <a:pPr algn="ctr"/>
              <a:endParaRPr lang="es-AR" sz="1400" dirty="0"/>
            </a:p>
          </p:txBody>
        </p:sp>
      </p:grpSp>
      <p:grpSp>
        <p:nvGrpSpPr>
          <p:cNvPr id="302" name="276 Grupo">
            <a:extLst>
              <a:ext uri="{FF2B5EF4-FFF2-40B4-BE49-F238E27FC236}">
                <a16:creationId xmlns:a16="http://schemas.microsoft.com/office/drawing/2014/main" id="{611C6D4F-E1DE-3B44-ABFE-49418C5F8CF1}"/>
              </a:ext>
            </a:extLst>
          </p:cNvPr>
          <p:cNvGrpSpPr/>
          <p:nvPr/>
        </p:nvGrpSpPr>
        <p:grpSpPr>
          <a:xfrm>
            <a:off x="7174222" y="5726218"/>
            <a:ext cx="500062" cy="565589"/>
            <a:chOff x="1350640" y="1547749"/>
            <a:chExt cx="500062" cy="565589"/>
          </a:xfrm>
        </p:grpSpPr>
        <p:sp>
          <p:nvSpPr>
            <p:cNvPr id="303" name="Elipse 302">
              <a:extLst>
                <a:ext uri="{FF2B5EF4-FFF2-40B4-BE49-F238E27FC236}">
                  <a16:creationId xmlns:a16="http://schemas.microsoft.com/office/drawing/2014/main" id="{D9CEE947-2F79-EB39-B9A8-AA517F16AC7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04" name="261 CuadroTexto">
              <a:extLst>
                <a:ext uri="{FF2B5EF4-FFF2-40B4-BE49-F238E27FC236}">
                  <a16:creationId xmlns:a16="http://schemas.microsoft.com/office/drawing/2014/main" id="{E0D192E1-F721-28E5-583B-87B868BB79E1}"/>
                </a:ext>
              </a:extLst>
            </p:cNvPr>
            <p:cNvSpPr txBox="1"/>
            <p:nvPr/>
          </p:nvSpPr>
          <p:spPr>
            <a:xfrm>
              <a:off x="1356987" y="1590118"/>
              <a:ext cx="487368" cy="523220"/>
            </a:xfrm>
            <a:prstGeom prst="rect">
              <a:avLst/>
            </a:prstGeom>
            <a:noFill/>
          </p:spPr>
          <p:txBody>
            <a:bodyPr wrap="square" rtlCol="0">
              <a:spAutoFit/>
            </a:bodyPr>
            <a:lstStyle/>
            <a:p>
              <a:pPr algn="ctr"/>
              <a:r>
                <a:rPr lang="es-AR" sz="1400" dirty="0"/>
                <a:t>910</a:t>
              </a:r>
            </a:p>
            <a:p>
              <a:pPr algn="ctr"/>
              <a:endParaRPr lang="es-AR" sz="1400" dirty="0"/>
            </a:p>
          </p:txBody>
        </p:sp>
      </p:grpSp>
      <p:grpSp>
        <p:nvGrpSpPr>
          <p:cNvPr id="305" name="276 Grupo">
            <a:extLst>
              <a:ext uri="{FF2B5EF4-FFF2-40B4-BE49-F238E27FC236}">
                <a16:creationId xmlns:a16="http://schemas.microsoft.com/office/drawing/2014/main" id="{928BCDA3-A14E-ED01-C338-D0C3DC5D204D}"/>
              </a:ext>
            </a:extLst>
          </p:cNvPr>
          <p:cNvGrpSpPr/>
          <p:nvPr/>
        </p:nvGrpSpPr>
        <p:grpSpPr>
          <a:xfrm>
            <a:off x="8000277" y="5704869"/>
            <a:ext cx="500062" cy="565589"/>
            <a:chOff x="1350640" y="1547749"/>
            <a:chExt cx="500062" cy="565589"/>
          </a:xfrm>
        </p:grpSpPr>
        <p:sp>
          <p:nvSpPr>
            <p:cNvPr id="306" name="Elipse 305">
              <a:extLst>
                <a:ext uri="{FF2B5EF4-FFF2-40B4-BE49-F238E27FC236}">
                  <a16:creationId xmlns:a16="http://schemas.microsoft.com/office/drawing/2014/main" id="{EF918BF9-90FD-C6D5-50B8-BDD03B913E7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07" name="261 CuadroTexto">
              <a:extLst>
                <a:ext uri="{FF2B5EF4-FFF2-40B4-BE49-F238E27FC236}">
                  <a16:creationId xmlns:a16="http://schemas.microsoft.com/office/drawing/2014/main" id="{A72CC259-AB1C-5BF1-3B9F-84D24D6D0ADE}"/>
                </a:ext>
              </a:extLst>
            </p:cNvPr>
            <p:cNvSpPr txBox="1"/>
            <p:nvPr/>
          </p:nvSpPr>
          <p:spPr>
            <a:xfrm>
              <a:off x="1356987" y="1590118"/>
              <a:ext cx="487368" cy="523220"/>
            </a:xfrm>
            <a:prstGeom prst="rect">
              <a:avLst/>
            </a:prstGeom>
            <a:noFill/>
          </p:spPr>
          <p:txBody>
            <a:bodyPr wrap="square" rtlCol="0">
              <a:spAutoFit/>
            </a:bodyPr>
            <a:lstStyle/>
            <a:p>
              <a:pPr algn="ctr"/>
              <a:r>
                <a:rPr lang="es-AR" sz="1400" dirty="0"/>
                <a:t>915</a:t>
              </a:r>
            </a:p>
            <a:p>
              <a:pPr algn="ctr"/>
              <a:endParaRPr lang="es-AR" sz="1400" dirty="0"/>
            </a:p>
          </p:txBody>
        </p:sp>
      </p:grpSp>
      <p:grpSp>
        <p:nvGrpSpPr>
          <p:cNvPr id="308" name="276 Grupo">
            <a:extLst>
              <a:ext uri="{FF2B5EF4-FFF2-40B4-BE49-F238E27FC236}">
                <a16:creationId xmlns:a16="http://schemas.microsoft.com/office/drawing/2014/main" id="{7FD23FCC-4FC9-0A44-CE0D-4D32EE63D4C2}"/>
              </a:ext>
            </a:extLst>
          </p:cNvPr>
          <p:cNvGrpSpPr/>
          <p:nvPr/>
        </p:nvGrpSpPr>
        <p:grpSpPr>
          <a:xfrm>
            <a:off x="8871613" y="5502476"/>
            <a:ext cx="500062" cy="565589"/>
            <a:chOff x="1350640" y="1547749"/>
            <a:chExt cx="500062" cy="565589"/>
          </a:xfrm>
        </p:grpSpPr>
        <p:sp>
          <p:nvSpPr>
            <p:cNvPr id="309" name="Elipse 308">
              <a:extLst>
                <a:ext uri="{FF2B5EF4-FFF2-40B4-BE49-F238E27FC236}">
                  <a16:creationId xmlns:a16="http://schemas.microsoft.com/office/drawing/2014/main" id="{F3278D2D-5B55-A607-8F13-71522473DFD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0" name="261 CuadroTexto">
              <a:extLst>
                <a:ext uri="{FF2B5EF4-FFF2-40B4-BE49-F238E27FC236}">
                  <a16:creationId xmlns:a16="http://schemas.microsoft.com/office/drawing/2014/main" id="{9590E955-3196-31CD-1EA6-8031321097F4}"/>
                </a:ext>
              </a:extLst>
            </p:cNvPr>
            <p:cNvSpPr txBox="1"/>
            <p:nvPr/>
          </p:nvSpPr>
          <p:spPr>
            <a:xfrm>
              <a:off x="1356987" y="1590118"/>
              <a:ext cx="487368" cy="523220"/>
            </a:xfrm>
            <a:prstGeom prst="rect">
              <a:avLst/>
            </a:prstGeom>
            <a:noFill/>
          </p:spPr>
          <p:txBody>
            <a:bodyPr wrap="square" rtlCol="0">
              <a:spAutoFit/>
            </a:bodyPr>
            <a:lstStyle/>
            <a:p>
              <a:pPr algn="ctr"/>
              <a:r>
                <a:rPr lang="es-AR" sz="1400" dirty="0"/>
                <a:t>101</a:t>
              </a:r>
            </a:p>
            <a:p>
              <a:pPr algn="ctr"/>
              <a:endParaRPr lang="es-AR" sz="1400" dirty="0"/>
            </a:p>
          </p:txBody>
        </p:sp>
      </p:grpSp>
      <p:grpSp>
        <p:nvGrpSpPr>
          <p:cNvPr id="311" name="276 Grupo">
            <a:extLst>
              <a:ext uri="{FF2B5EF4-FFF2-40B4-BE49-F238E27FC236}">
                <a16:creationId xmlns:a16="http://schemas.microsoft.com/office/drawing/2014/main" id="{67AD1F5D-142F-E5A6-FB37-327576421DD5}"/>
              </a:ext>
            </a:extLst>
          </p:cNvPr>
          <p:cNvGrpSpPr/>
          <p:nvPr/>
        </p:nvGrpSpPr>
        <p:grpSpPr>
          <a:xfrm>
            <a:off x="9026024" y="5785271"/>
            <a:ext cx="500062" cy="565589"/>
            <a:chOff x="1350640" y="1547749"/>
            <a:chExt cx="500062" cy="565589"/>
          </a:xfrm>
        </p:grpSpPr>
        <p:sp>
          <p:nvSpPr>
            <p:cNvPr id="312" name="Elipse 311">
              <a:extLst>
                <a:ext uri="{FF2B5EF4-FFF2-40B4-BE49-F238E27FC236}">
                  <a16:creationId xmlns:a16="http://schemas.microsoft.com/office/drawing/2014/main" id="{CAD5B397-1C46-6A09-8BAB-E04B79927E2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3" name="261 CuadroTexto">
              <a:extLst>
                <a:ext uri="{FF2B5EF4-FFF2-40B4-BE49-F238E27FC236}">
                  <a16:creationId xmlns:a16="http://schemas.microsoft.com/office/drawing/2014/main" id="{AC1A7402-43AC-4349-AC0B-19B020BDEC88}"/>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113</a:t>
              </a:r>
            </a:p>
            <a:p>
              <a:pPr algn="ctr"/>
              <a:endParaRPr lang="es-AR" sz="1400" dirty="0"/>
            </a:p>
          </p:txBody>
        </p:sp>
      </p:grpSp>
      <p:grpSp>
        <p:nvGrpSpPr>
          <p:cNvPr id="314" name="276 Grupo">
            <a:extLst>
              <a:ext uri="{FF2B5EF4-FFF2-40B4-BE49-F238E27FC236}">
                <a16:creationId xmlns:a16="http://schemas.microsoft.com/office/drawing/2014/main" id="{3B8D01EC-7C07-C931-6687-CDAF31D6898C}"/>
              </a:ext>
            </a:extLst>
          </p:cNvPr>
          <p:cNvGrpSpPr/>
          <p:nvPr/>
        </p:nvGrpSpPr>
        <p:grpSpPr>
          <a:xfrm>
            <a:off x="9418872" y="5757314"/>
            <a:ext cx="500062" cy="565589"/>
            <a:chOff x="1350640" y="1547749"/>
            <a:chExt cx="500062" cy="565589"/>
          </a:xfrm>
        </p:grpSpPr>
        <p:sp>
          <p:nvSpPr>
            <p:cNvPr id="315" name="Elipse 314">
              <a:extLst>
                <a:ext uri="{FF2B5EF4-FFF2-40B4-BE49-F238E27FC236}">
                  <a16:creationId xmlns:a16="http://schemas.microsoft.com/office/drawing/2014/main" id="{DEDDBED6-419F-959A-0481-B40ECF3FE8AE}"/>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6" name="261 CuadroTexto">
              <a:extLst>
                <a:ext uri="{FF2B5EF4-FFF2-40B4-BE49-F238E27FC236}">
                  <a16:creationId xmlns:a16="http://schemas.microsoft.com/office/drawing/2014/main" id="{C21AB3F8-CEF8-B6E0-AFBC-240C18B78633}"/>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114</a:t>
              </a:r>
            </a:p>
            <a:p>
              <a:pPr algn="ctr"/>
              <a:endParaRPr lang="es-AR" sz="1400" dirty="0"/>
            </a:p>
          </p:txBody>
        </p:sp>
      </p:grpSp>
      <p:grpSp>
        <p:nvGrpSpPr>
          <p:cNvPr id="317" name="276 Grupo">
            <a:extLst>
              <a:ext uri="{FF2B5EF4-FFF2-40B4-BE49-F238E27FC236}">
                <a16:creationId xmlns:a16="http://schemas.microsoft.com/office/drawing/2014/main" id="{04384CD3-B53E-1984-AD28-7F5EDEC728CC}"/>
              </a:ext>
            </a:extLst>
          </p:cNvPr>
          <p:cNvGrpSpPr/>
          <p:nvPr/>
        </p:nvGrpSpPr>
        <p:grpSpPr>
          <a:xfrm>
            <a:off x="9768893" y="5778498"/>
            <a:ext cx="500062" cy="565589"/>
            <a:chOff x="1350640" y="1547749"/>
            <a:chExt cx="500062" cy="565589"/>
          </a:xfrm>
        </p:grpSpPr>
        <p:sp>
          <p:nvSpPr>
            <p:cNvPr id="318" name="Elipse 317">
              <a:extLst>
                <a:ext uri="{FF2B5EF4-FFF2-40B4-BE49-F238E27FC236}">
                  <a16:creationId xmlns:a16="http://schemas.microsoft.com/office/drawing/2014/main" id="{04ACAB0C-B9C0-5C3A-0420-02EB4A32B52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9" name="261 CuadroTexto">
              <a:extLst>
                <a:ext uri="{FF2B5EF4-FFF2-40B4-BE49-F238E27FC236}">
                  <a16:creationId xmlns:a16="http://schemas.microsoft.com/office/drawing/2014/main" id="{15C36DE8-74E8-9434-A914-37AFC3A294C0}"/>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116</a:t>
              </a:r>
            </a:p>
            <a:p>
              <a:pPr algn="ctr"/>
              <a:endParaRPr lang="es-AR" sz="1400" dirty="0"/>
            </a:p>
          </p:txBody>
        </p:sp>
      </p:grpSp>
      <p:grpSp>
        <p:nvGrpSpPr>
          <p:cNvPr id="320" name="276 Grupo">
            <a:extLst>
              <a:ext uri="{FF2B5EF4-FFF2-40B4-BE49-F238E27FC236}">
                <a16:creationId xmlns:a16="http://schemas.microsoft.com/office/drawing/2014/main" id="{DB76BA8B-FD20-9435-C924-CBE03AD42E1E}"/>
              </a:ext>
            </a:extLst>
          </p:cNvPr>
          <p:cNvGrpSpPr/>
          <p:nvPr/>
        </p:nvGrpSpPr>
        <p:grpSpPr>
          <a:xfrm>
            <a:off x="10128250" y="5764086"/>
            <a:ext cx="500062" cy="565589"/>
            <a:chOff x="1350640" y="1547749"/>
            <a:chExt cx="500062" cy="565589"/>
          </a:xfrm>
        </p:grpSpPr>
        <p:sp>
          <p:nvSpPr>
            <p:cNvPr id="321" name="Elipse 320">
              <a:extLst>
                <a:ext uri="{FF2B5EF4-FFF2-40B4-BE49-F238E27FC236}">
                  <a16:creationId xmlns:a16="http://schemas.microsoft.com/office/drawing/2014/main" id="{83D21119-E5C2-C27B-DBB5-F22B3FC60CD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22" name="261 CuadroTexto">
              <a:extLst>
                <a:ext uri="{FF2B5EF4-FFF2-40B4-BE49-F238E27FC236}">
                  <a16:creationId xmlns:a16="http://schemas.microsoft.com/office/drawing/2014/main" id="{26B8D9A3-9682-2BC2-87A1-A801B2059A34}"/>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117</a:t>
              </a:r>
            </a:p>
            <a:p>
              <a:pPr algn="ctr"/>
              <a:endParaRPr lang="es-AR" sz="1400" dirty="0"/>
            </a:p>
          </p:txBody>
        </p:sp>
      </p:grpSp>
      <p:grpSp>
        <p:nvGrpSpPr>
          <p:cNvPr id="323" name="276 Grupo">
            <a:extLst>
              <a:ext uri="{FF2B5EF4-FFF2-40B4-BE49-F238E27FC236}">
                <a16:creationId xmlns:a16="http://schemas.microsoft.com/office/drawing/2014/main" id="{230BBD12-832D-EEC3-5152-AC1106C1252F}"/>
              </a:ext>
            </a:extLst>
          </p:cNvPr>
          <p:cNvGrpSpPr/>
          <p:nvPr/>
        </p:nvGrpSpPr>
        <p:grpSpPr>
          <a:xfrm>
            <a:off x="10476475" y="5752381"/>
            <a:ext cx="500062" cy="565589"/>
            <a:chOff x="1350640" y="1547749"/>
            <a:chExt cx="500062" cy="565589"/>
          </a:xfrm>
        </p:grpSpPr>
        <p:sp>
          <p:nvSpPr>
            <p:cNvPr id="324" name="Elipse 323">
              <a:extLst>
                <a:ext uri="{FF2B5EF4-FFF2-40B4-BE49-F238E27FC236}">
                  <a16:creationId xmlns:a16="http://schemas.microsoft.com/office/drawing/2014/main" id="{0E9D1230-DEA5-E503-B6DC-32C2008C590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25" name="261 CuadroTexto">
              <a:extLst>
                <a:ext uri="{FF2B5EF4-FFF2-40B4-BE49-F238E27FC236}">
                  <a16:creationId xmlns:a16="http://schemas.microsoft.com/office/drawing/2014/main" id="{72514D29-5CA4-1BF7-2BF2-5114FFCA63EB}"/>
                </a:ext>
              </a:extLst>
            </p:cNvPr>
            <p:cNvSpPr txBox="1"/>
            <p:nvPr/>
          </p:nvSpPr>
          <p:spPr>
            <a:xfrm>
              <a:off x="1356987" y="1590118"/>
              <a:ext cx="487368" cy="523220"/>
            </a:xfrm>
            <a:prstGeom prst="rect">
              <a:avLst/>
            </a:prstGeom>
            <a:noFill/>
          </p:spPr>
          <p:txBody>
            <a:bodyPr wrap="square" rtlCol="0">
              <a:spAutoFit/>
            </a:bodyPr>
            <a:lstStyle/>
            <a:p>
              <a:pPr algn="ctr"/>
              <a:r>
                <a:rPr lang="es-AR" sz="1400" dirty="0"/>
                <a:t>802</a:t>
              </a:r>
            </a:p>
            <a:p>
              <a:pPr algn="ctr"/>
              <a:endParaRPr lang="es-AR" sz="1400" dirty="0"/>
            </a:p>
          </p:txBody>
        </p:sp>
      </p:grpSp>
      <p:grpSp>
        <p:nvGrpSpPr>
          <p:cNvPr id="329" name="276 Grupo">
            <a:extLst>
              <a:ext uri="{FF2B5EF4-FFF2-40B4-BE49-F238E27FC236}">
                <a16:creationId xmlns:a16="http://schemas.microsoft.com/office/drawing/2014/main" id="{5FAD1F37-263C-0EAD-65B0-941740BCF668}"/>
              </a:ext>
            </a:extLst>
          </p:cNvPr>
          <p:cNvGrpSpPr/>
          <p:nvPr/>
        </p:nvGrpSpPr>
        <p:grpSpPr>
          <a:xfrm>
            <a:off x="10758620" y="5586055"/>
            <a:ext cx="500062" cy="565589"/>
            <a:chOff x="1350640" y="1547749"/>
            <a:chExt cx="500062" cy="565589"/>
          </a:xfrm>
        </p:grpSpPr>
        <p:sp>
          <p:nvSpPr>
            <p:cNvPr id="330" name="Elipse 329">
              <a:extLst>
                <a:ext uri="{FF2B5EF4-FFF2-40B4-BE49-F238E27FC236}">
                  <a16:creationId xmlns:a16="http://schemas.microsoft.com/office/drawing/2014/main" id="{4F917737-84E2-E1BB-1B28-3EAF3E4FA76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31" name="261 CuadroTexto">
              <a:extLst>
                <a:ext uri="{FF2B5EF4-FFF2-40B4-BE49-F238E27FC236}">
                  <a16:creationId xmlns:a16="http://schemas.microsoft.com/office/drawing/2014/main" id="{7F093DA5-571E-B32C-25D6-E86E5CA29C01}"/>
                </a:ext>
              </a:extLst>
            </p:cNvPr>
            <p:cNvSpPr txBox="1"/>
            <p:nvPr/>
          </p:nvSpPr>
          <p:spPr>
            <a:xfrm>
              <a:off x="1356987" y="1590118"/>
              <a:ext cx="487368" cy="523220"/>
            </a:xfrm>
            <a:prstGeom prst="rect">
              <a:avLst/>
            </a:prstGeom>
            <a:noFill/>
          </p:spPr>
          <p:txBody>
            <a:bodyPr wrap="square" rtlCol="0">
              <a:spAutoFit/>
            </a:bodyPr>
            <a:lstStyle/>
            <a:p>
              <a:pPr algn="ctr"/>
              <a:r>
                <a:rPr lang="es-AR" sz="1400" dirty="0"/>
                <a:t>804</a:t>
              </a:r>
            </a:p>
            <a:p>
              <a:pPr algn="ctr"/>
              <a:endParaRPr lang="es-AR" sz="1400" dirty="0"/>
            </a:p>
          </p:txBody>
        </p:sp>
      </p:grpSp>
      <p:grpSp>
        <p:nvGrpSpPr>
          <p:cNvPr id="332" name="276 Grupo">
            <a:extLst>
              <a:ext uri="{FF2B5EF4-FFF2-40B4-BE49-F238E27FC236}">
                <a16:creationId xmlns:a16="http://schemas.microsoft.com/office/drawing/2014/main" id="{37799724-E0D8-4265-6827-23EF89437CE9}"/>
              </a:ext>
            </a:extLst>
          </p:cNvPr>
          <p:cNvGrpSpPr/>
          <p:nvPr/>
        </p:nvGrpSpPr>
        <p:grpSpPr>
          <a:xfrm>
            <a:off x="10690292" y="5070357"/>
            <a:ext cx="500062" cy="565589"/>
            <a:chOff x="1350640" y="1547749"/>
            <a:chExt cx="500062" cy="565589"/>
          </a:xfrm>
        </p:grpSpPr>
        <p:sp>
          <p:nvSpPr>
            <p:cNvPr id="333" name="Elipse 332">
              <a:extLst>
                <a:ext uri="{FF2B5EF4-FFF2-40B4-BE49-F238E27FC236}">
                  <a16:creationId xmlns:a16="http://schemas.microsoft.com/office/drawing/2014/main" id="{606A7A08-D1F5-45C2-30BD-21B271BCEEA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34" name="261 CuadroTexto">
              <a:extLst>
                <a:ext uri="{FF2B5EF4-FFF2-40B4-BE49-F238E27FC236}">
                  <a16:creationId xmlns:a16="http://schemas.microsoft.com/office/drawing/2014/main" id="{1BD11262-3A4D-67F4-1AD4-7D7416776147}"/>
                </a:ext>
              </a:extLst>
            </p:cNvPr>
            <p:cNvSpPr txBox="1"/>
            <p:nvPr/>
          </p:nvSpPr>
          <p:spPr>
            <a:xfrm>
              <a:off x="1356987" y="1590118"/>
              <a:ext cx="487368" cy="523220"/>
            </a:xfrm>
            <a:prstGeom prst="rect">
              <a:avLst/>
            </a:prstGeom>
            <a:noFill/>
          </p:spPr>
          <p:txBody>
            <a:bodyPr wrap="square" rtlCol="0">
              <a:spAutoFit/>
            </a:bodyPr>
            <a:lstStyle/>
            <a:p>
              <a:pPr algn="ctr"/>
              <a:r>
                <a:rPr lang="es-AR" sz="1400" dirty="0"/>
                <a:t>852</a:t>
              </a:r>
            </a:p>
            <a:p>
              <a:pPr algn="ctr"/>
              <a:endParaRPr lang="es-AR" sz="1400" dirty="0"/>
            </a:p>
          </p:txBody>
        </p:sp>
      </p:grpSp>
      <p:grpSp>
        <p:nvGrpSpPr>
          <p:cNvPr id="200" name="351 Grupo">
            <a:extLst>
              <a:ext uri="{FF2B5EF4-FFF2-40B4-BE49-F238E27FC236}">
                <a16:creationId xmlns:a16="http://schemas.microsoft.com/office/drawing/2014/main" id="{EACC00F3-E818-5A01-744A-88BD60EC34BA}"/>
              </a:ext>
            </a:extLst>
          </p:cNvPr>
          <p:cNvGrpSpPr/>
          <p:nvPr/>
        </p:nvGrpSpPr>
        <p:grpSpPr>
          <a:xfrm>
            <a:off x="10766028" y="5329732"/>
            <a:ext cx="500062" cy="414337"/>
            <a:chOff x="8900931" y="5418245"/>
            <a:chExt cx="500062" cy="414337"/>
          </a:xfrm>
        </p:grpSpPr>
        <p:sp>
          <p:nvSpPr>
            <p:cNvPr id="201" name="Elipse 200">
              <a:extLst>
                <a:ext uri="{FF2B5EF4-FFF2-40B4-BE49-F238E27FC236}">
                  <a16:creationId xmlns:a16="http://schemas.microsoft.com/office/drawing/2014/main" id="{88462431-A9D1-2366-E976-19A0A885666B}"/>
                </a:ext>
              </a:extLst>
            </p:cNvPr>
            <p:cNvSpPr/>
            <p:nvPr/>
          </p:nvSpPr>
          <p:spPr>
            <a:xfrm>
              <a:off x="8900931" y="5418245"/>
              <a:ext cx="500062" cy="414337"/>
            </a:xfrm>
            <a:prstGeom prst="ellipse">
              <a:avLst/>
            </a:prstGeom>
            <a:solidFill>
              <a:schemeClr val="accent5">
                <a:lumMod val="60000"/>
                <a:lumOff val="40000"/>
              </a:schemeClr>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AR" sz="800" b="1" dirty="0">
                <a:solidFill>
                  <a:schemeClr val="tx1"/>
                </a:solidFill>
              </a:endParaRPr>
            </a:p>
          </p:txBody>
        </p:sp>
        <p:sp>
          <p:nvSpPr>
            <p:cNvPr id="202" name="169 CuadroTexto">
              <a:extLst>
                <a:ext uri="{FF2B5EF4-FFF2-40B4-BE49-F238E27FC236}">
                  <a16:creationId xmlns:a16="http://schemas.microsoft.com/office/drawing/2014/main" id="{CEF6F884-23C2-6CEA-81A8-4F784514B9A1}"/>
                </a:ext>
              </a:extLst>
            </p:cNvPr>
            <p:cNvSpPr txBox="1"/>
            <p:nvPr/>
          </p:nvSpPr>
          <p:spPr>
            <a:xfrm>
              <a:off x="8907278" y="5471525"/>
              <a:ext cx="487368" cy="307777"/>
            </a:xfrm>
            <a:prstGeom prst="rect">
              <a:avLst/>
            </a:prstGeom>
            <a:noFill/>
          </p:spPr>
          <p:txBody>
            <a:bodyPr wrap="square" rtlCol="0">
              <a:spAutoFit/>
            </a:bodyPr>
            <a:lstStyle/>
            <a:p>
              <a:pPr algn="ctr"/>
              <a:r>
                <a:rPr lang="es-AR" sz="1400" dirty="0"/>
                <a:t>850</a:t>
              </a:r>
            </a:p>
          </p:txBody>
        </p:sp>
      </p:grpSp>
      <p:sp>
        <p:nvSpPr>
          <p:cNvPr id="326" name="CuadroTexto 325">
            <a:extLst>
              <a:ext uri="{FF2B5EF4-FFF2-40B4-BE49-F238E27FC236}">
                <a16:creationId xmlns:a16="http://schemas.microsoft.com/office/drawing/2014/main" id="{66527555-712A-3B37-D304-DC8E25E2F097}"/>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328" name="CuadroTexto 327">
            <a:extLst>
              <a:ext uri="{FF2B5EF4-FFF2-40B4-BE49-F238E27FC236}">
                <a16:creationId xmlns:a16="http://schemas.microsoft.com/office/drawing/2014/main" id="{E393506A-03F4-0675-E6E2-A60D5CE84929}"/>
              </a:ext>
            </a:extLst>
          </p:cNvPr>
          <p:cNvSpPr txBox="1"/>
          <p:nvPr/>
        </p:nvSpPr>
        <p:spPr>
          <a:xfrm>
            <a:off x="285849" y="369195"/>
            <a:ext cx="72293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Agrupamiento institucional</a:t>
            </a:r>
          </a:p>
        </p:txBody>
      </p:sp>
      <p:pic>
        <p:nvPicPr>
          <p:cNvPr id="335" name="Imagen 334">
            <a:extLst>
              <a:ext uri="{FF2B5EF4-FFF2-40B4-BE49-F238E27FC236}">
                <a16:creationId xmlns:a16="http://schemas.microsoft.com/office/drawing/2014/main" id="{D241DAA4-F6D9-3220-87E1-C06C91EB3097}"/>
              </a:ext>
            </a:extLst>
          </p:cNvPr>
          <p:cNvPicPr>
            <a:picLocks noChangeAspect="1"/>
          </p:cNvPicPr>
          <p:nvPr/>
        </p:nvPicPr>
        <p:blipFill>
          <a:blip r:embed="rId2"/>
          <a:stretch>
            <a:fillRect/>
          </a:stretch>
        </p:blipFill>
        <p:spPr>
          <a:xfrm>
            <a:off x="140429" y="104242"/>
            <a:ext cx="245403" cy="257651"/>
          </a:xfrm>
          <a:prstGeom prst="rect">
            <a:avLst/>
          </a:prstGeom>
        </p:spPr>
      </p:pic>
    </p:spTree>
    <p:extLst>
      <p:ext uri="{BB962C8B-B14F-4D97-AF65-F5344CB8AC3E}">
        <p14:creationId xmlns:p14="http://schemas.microsoft.com/office/powerpoint/2010/main" val="12387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4">
            <a:extLst>
              <a:ext uri="{FF2B5EF4-FFF2-40B4-BE49-F238E27FC236}">
                <a16:creationId xmlns:a16="http://schemas.microsoft.com/office/drawing/2014/main" id="{F3619903-5A71-948E-11BC-467B2B637708}"/>
              </a:ext>
            </a:extLst>
          </p:cNvPr>
          <p:cNvSpPr/>
          <p:nvPr/>
        </p:nvSpPr>
        <p:spPr>
          <a:xfrm>
            <a:off x="1316829"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Presidencia</a:t>
            </a:r>
          </a:p>
        </p:txBody>
      </p:sp>
      <p:sp>
        <p:nvSpPr>
          <p:cNvPr id="3" name="Rectángulo redondeado 5">
            <a:extLst>
              <a:ext uri="{FF2B5EF4-FFF2-40B4-BE49-F238E27FC236}">
                <a16:creationId xmlns:a16="http://schemas.microsoft.com/office/drawing/2014/main" id="{F15E92F2-EB43-2EA3-B662-267FB30325C9}"/>
              </a:ext>
            </a:extLst>
          </p:cNvPr>
          <p:cNvSpPr/>
          <p:nvPr/>
        </p:nvSpPr>
        <p:spPr>
          <a:xfrm>
            <a:off x="3859075" y="96161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Gabinete + Innovación</a:t>
            </a:r>
          </a:p>
          <a:p>
            <a:pPr algn="r"/>
            <a:endParaRPr lang="es-AR" b="1" dirty="0"/>
          </a:p>
        </p:txBody>
      </p:sp>
      <p:sp>
        <p:nvSpPr>
          <p:cNvPr id="5" name="Rectángulo redondeado 7">
            <a:extLst>
              <a:ext uri="{FF2B5EF4-FFF2-40B4-BE49-F238E27FC236}">
                <a16:creationId xmlns:a16="http://schemas.microsoft.com/office/drawing/2014/main" id="{D0D47A40-D1F5-EEFB-BD7B-B7782EF1920C}"/>
              </a:ext>
            </a:extLst>
          </p:cNvPr>
          <p:cNvSpPr/>
          <p:nvPr/>
        </p:nvSpPr>
        <p:spPr>
          <a:xfrm>
            <a:off x="9143189" y="969931"/>
            <a:ext cx="1731981" cy="1005518"/>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RR.EE.</a:t>
            </a:r>
          </a:p>
        </p:txBody>
      </p:sp>
      <p:sp>
        <p:nvSpPr>
          <p:cNvPr id="11" name="Rectángulo redondeado 5">
            <a:extLst>
              <a:ext uri="{FF2B5EF4-FFF2-40B4-BE49-F238E27FC236}">
                <a16:creationId xmlns:a16="http://schemas.microsoft.com/office/drawing/2014/main" id="{05DC5E5C-BEDB-B29D-8C02-6A31DCC7EB9F}"/>
              </a:ext>
            </a:extLst>
          </p:cNvPr>
          <p:cNvSpPr/>
          <p:nvPr/>
        </p:nvSpPr>
        <p:spPr>
          <a:xfrm>
            <a:off x="6501133" y="96993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err="1"/>
              <a:t>ViceJefatura</a:t>
            </a:r>
            <a:r>
              <a:rPr lang="es-AR" b="1" dirty="0"/>
              <a:t> Interior</a:t>
            </a:r>
          </a:p>
          <a:p>
            <a:pPr algn="r"/>
            <a:endParaRPr lang="es-AR" b="1" dirty="0"/>
          </a:p>
        </p:txBody>
      </p:sp>
      <p:sp>
        <p:nvSpPr>
          <p:cNvPr id="12" name="Rectángulo redondeado 5">
            <a:extLst>
              <a:ext uri="{FF2B5EF4-FFF2-40B4-BE49-F238E27FC236}">
                <a16:creationId xmlns:a16="http://schemas.microsoft.com/office/drawing/2014/main" id="{4BF5C696-1A98-177B-2B51-607195219FB3}"/>
              </a:ext>
            </a:extLst>
          </p:cNvPr>
          <p:cNvSpPr/>
          <p:nvPr/>
        </p:nvSpPr>
        <p:spPr>
          <a:xfrm>
            <a:off x="1316830"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Justicia</a:t>
            </a:r>
          </a:p>
          <a:p>
            <a:pPr algn="r"/>
            <a:endParaRPr lang="es-AR" b="1" dirty="0"/>
          </a:p>
        </p:txBody>
      </p:sp>
      <p:sp>
        <p:nvSpPr>
          <p:cNvPr id="13" name="Rectángulo redondeado 5">
            <a:extLst>
              <a:ext uri="{FF2B5EF4-FFF2-40B4-BE49-F238E27FC236}">
                <a16:creationId xmlns:a16="http://schemas.microsoft.com/office/drawing/2014/main" id="{9AE50248-F60A-BECA-7713-228B43A314EC}"/>
              </a:ext>
            </a:extLst>
          </p:cNvPr>
          <p:cNvSpPr/>
          <p:nvPr/>
        </p:nvSpPr>
        <p:spPr>
          <a:xfrm>
            <a:off x="3859076"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Seguridad</a:t>
            </a:r>
          </a:p>
          <a:p>
            <a:pPr algn="r"/>
            <a:endParaRPr lang="es-AR" b="1" dirty="0"/>
          </a:p>
        </p:txBody>
      </p:sp>
      <p:sp>
        <p:nvSpPr>
          <p:cNvPr id="14" name="Rectángulo redondeado 5">
            <a:extLst>
              <a:ext uri="{FF2B5EF4-FFF2-40B4-BE49-F238E27FC236}">
                <a16:creationId xmlns:a16="http://schemas.microsoft.com/office/drawing/2014/main" id="{805596A7-A314-B6D2-AB33-3A19C97EC408}"/>
              </a:ext>
            </a:extLst>
          </p:cNvPr>
          <p:cNvSpPr/>
          <p:nvPr/>
        </p:nvSpPr>
        <p:spPr>
          <a:xfrm>
            <a:off x="6501133" y="302908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Defensa</a:t>
            </a:r>
          </a:p>
          <a:p>
            <a:pPr algn="r"/>
            <a:endParaRPr lang="es-AR" b="1" dirty="0"/>
          </a:p>
        </p:txBody>
      </p:sp>
      <p:sp>
        <p:nvSpPr>
          <p:cNvPr id="15" name="Rectángulo redondeado 5">
            <a:extLst>
              <a:ext uri="{FF2B5EF4-FFF2-40B4-BE49-F238E27FC236}">
                <a16:creationId xmlns:a16="http://schemas.microsoft.com/office/drawing/2014/main" id="{447F5F23-A522-E316-45E8-A442F22A5A16}"/>
              </a:ext>
            </a:extLst>
          </p:cNvPr>
          <p:cNvSpPr/>
          <p:nvPr/>
        </p:nvSpPr>
        <p:spPr>
          <a:xfrm>
            <a:off x="9143188" y="3069337"/>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Economía + Energía</a:t>
            </a:r>
          </a:p>
          <a:p>
            <a:pPr algn="r"/>
            <a:endParaRPr lang="es-AR" b="1" dirty="0"/>
          </a:p>
        </p:txBody>
      </p:sp>
      <p:sp>
        <p:nvSpPr>
          <p:cNvPr id="16" name="Rectángulo redondeado 5">
            <a:extLst>
              <a:ext uri="{FF2B5EF4-FFF2-40B4-BE49-F238E27FC236}">
                <a16:creationId xmlns:a16="http://schemas.microsoft.com/office/drawing/2014/main" id="{2DD2C710-DF79-5E33-CF0F-71517F9943DE}"/>
              </a:ext>
            </a:extLst>
          </p:cNvPr>
          <p:cNvSpPr/>
          <p:nvPr/>
        </p:nvSpPr>
        <p:spPr>
          <a:xfrm>
            <a:off x="1316829"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AR" b="1" dirty="0"/>
          </a:p>
          <a:p>
            <a:pPr algn="ctr"/>
            <a:r>
              <a:rPr lang="es-AR" b="1" dirty="0"/>
              <a:t>Industria + Desarrollo Productivo</a:t>
            </a:r>
          </a:p>
          <a:p>
            <a:pPr algn="r"/>
            <a:endParaRPr lang="es-AR" b="1" dirty="0"/>
          </a:p>
        </p:txBody>
      </p:sp>
      <p:sp>
        <p:nvSpPr>
          <p:cNvPr id="17" name="Rectángulo redondeado 5">
            <a:extLst>
              <a:ext uri="{FF2B5EF4-FFF2-40B4-BE49-F238E27FC236}">
                <a16:creationId xmlns:a16="http://schemas.microsoft.com/office/drawing/2014/main" id="{CCE0066E-FCFC-09BB-F9A2-220F4ACBA052}"/>
              </a:ext>
            </a:extLst>
          </p:cNvPr>
          <p:cNvSpPr/>
          <p:nvPr/>
        </p:nvSpPr>
        <p:spPr>
          <a:xfrm>
            <a:off x="3859075"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err="1"/>
              <a:t>Infraestruc</a:t>
            </a:r>
            <a:r>
              <a:rPr lang="es-AR" b="1" dirty="0"/>
              <a:t>. Económica y Social</a:t>
            </a:r>
          </a:p>
        </p:txBody>
      </p:sp>
      <p:sp>
        <p:nvSpPr>
          <p:cNvPr id="18" name="Rectángulo redondeado 5">
            <a:extLst>
              <a:ext uri="{FF2B5EF4-FFF2-40B4-BE49-F238E27FC236}">
                <a16:creationId xmlns:a16="http://schemas.microsoft.com/office/drawing/2014/main" id="{536E7F5C-2186-CF1B-6CAE-33BC34C6A90D}"/>
              </a:ext>
            </a:extLst>
          </p:cNvPr>
          <p:cNvSpPr/>
          <p:nvPr/>
        </p:nvSpPr>
        <p:spPr>
          <a:xfrm>
            <a:off x="6501133" y="4894365"/>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Salud</a:t>
            </a:r>
          </a:p>
        </p:txBody>
      </p:sp>
      <p:sp>
        <p:nvSpPr>
          <p:cNvPr id="19" name="Rectángulo redondeado 5">
            <a:extLst>
              <a:ext uri="{FF2B5EF4-FFF2-40B4-BE49-F238E27FC236}">
                <a16:creationId xmlns:a16="http://schemas.microsoft.com/office/drawing/2014/main" id="{D5411477-3A38-52EB-01AA-9071E4AD43C9}"/>
              </a:ext>
            </a:extLst>
          </p:cNvPr>
          <p:cNvSpPr/>
          <p:nvPr/>
        </p:nvSpPr>
        <p:spPr>
          <a:xfrm>
            <a:off x="9143188" y="4882551"/>
            <a:ext cx="1731981" cy="1013832"/>
          </a:xfrm>
          <a:prstGeom prst="roundRect">
            <a:avLst/>
          </a:prstGeom>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a:t>Capital Humano</a:t>
            </a:r>
          </a:p>
        </p:txBody>
      </p:sp>
      <p:grpSp>
        <p:nvGrpSpPr>
          <p:cNvPr id="4" name="280 Grupo">
            <a:extLst>
              <a:ext uri="{FF2B5EF4-FFF2-40B4-BE49-F238E27FC236}">
                <a16:creationId xmlns:a16="http://schemas.microsoft.com/office/drawing/2014/main" id="{9D959AB4-8AEC-F728-B133-A269DEFE296D}"/>
              </a:ext>
            </a:extLst>
          </p:cNvPr>
          <p:cNvGrpSpPr/>
          <p:nvPr/>
        </p:nvGrpSpPr>
        <p:grpSpPr>
          <a:xfrm>
            <a:off x="2761666" y="847119"/>
            <a:ext cx="574287" cy="414337"/>
            <a:chOff x="2151532" y="864125"/>
            <a:chExt cx="574287" cy="414337"/>
          </a:xfrm>
        </p:grpSpPr>
        <p:sp>
          <p:nvSpPr>
            <p:cNvPr id="6" name="Elipse 5">
              <a:extLst>
                <a:ext uri="{FF2B5EF4-FFF2-40B4-BE49-F238E27FC236}">
                  <a16:creationId xmlns:a16="http://schemas.microsoft.com/office/drawing/2014/main" id="{36354DB9-2EEF-2EC9-437C-6761F303D1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 name="258 CuadroTexto">
              <a:extLst>
                <a:ext uri="{FF2B5EF4-FFF2-40B4-BE49-F238E27FC236}">
                  <a16:creationId xmlns:a16="http://schemas.microsoft.com/office/drawing/2014/main" id="{FED84742-8A34-B536-2D24-65D21DA4DE03}"/>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301</a:t>
              </a:r>
            </a:p>
          </p:txBody>
        </p:sp>
      </p:grpSp>
      <p:grpSp>
        <p:nvGrpSpPr>
          <p:cNvPr id="8" name="280 Grupo">
            <a:extLst>
              <a:ext uri="{FF2B5EF4-FFF2-40B4-BE49-F238E27FC236}">
                <a16:creationId xmlns:a16="http://schemas.microsoft.com/office/drawing/2014/main" id="{F4002A62-EBEE-04DF-F40F-ECB098CEE87C}"/>
              </a:ext>
            </a:extLst>
          </p:cNvPr>
          <p:cNvGrpSpPr/>
          <p:nvPr/>
        </p:nvGrpSpPr>
        <p:grpSpPr>
          <a:xfrm>
            <a:off x="5303912" y="840005"/>
            <a:ext cx="574287" cy="414337"/>
            <a:chOff x="2151532" y="864125"/>
            <a:chExt cx="574287" cy="414337"/>
          </a:xfrm>
        </p:grpSpPr>
        <p:sp>
          <p:nvSpPr>
            <p:cNvPr id="9" name="Elipse 8">
              <a:extLst>
                <a:ext uri="{FF2B5EF4-FFF2-40B4-BE49-F238E27FC236}">
                  <a16:creationId xmlns:a16="http://schemas.microsoft.com/office/drawing/2014/main" id="{FF90D9F0-99B8-63E6-64E4-CE01F1A8612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 name="258 CuadroTexto">
              <a:extLst>
                <a:ext uri="{FF2B5EF4-FFF2-40B4-BE49-F238E27FC236}">
                  <a16:creationId xmlns:a16="http://schemas.microsoft.com/office/drawing/2014/main" id="{5DC49D77-E41E-A083-A4A7-23B4E4A102F5}"/>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305</a:t>
              </a:r>
            </a:p>
          </p:txBody>
        </p:sp>
      </p:grpSp>
      <p:grpSp>
        <p:nvGrpSpPr>
          <p:cNvPr id="20" name="280 Grupo">
            <a:extLst>
              <a:ext uri="{FF2B5EF4-FFF2-40B4-BE49-F238E27FC236}">
                <a16:creationId xmlns:a16="http://schemas.microsoft.com/office/drawing/2014/main" id="{67D0726B-2F0A-A97A-6CD5-9DA797CEB768}"/>
              </a:ext>
            </a:extLst>
          </p:cNvPr>
          <p:cNvGrpSpPr/>
          <p:nvPr/>
        </p:nvGrpSpPr>
        <p:grpSpPr>
          <a:xfrm>
            <a:off x="7915367" y="762762"/>
            <a:ext cx="574287" cy="414337"/>
            <a:chOff x="2151532" y="864125"/>
            <a:chExt cx="574287" cy="414337"/>
          </a:xfrm>
        </p:grpSpPr>
        <p:sp>
          <p:nvSpPr>
            <p:cNvPr id="21" name="Elipse 20">
              <a:extLst>
                <a:ext uri="{FF2B5EF4-FFF2-40B4-BE49-F238E27FC236}">
                  <a16:creationId xmlns:a16="http://schemas.microsoft.com/office/drawing/2014/main" id="{8FFB5AB4-1284-0C9D-E9BD-B486D62AD4F9}"/>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2" name="258 CuadroTexto">
              <a:extLst>
                <a:ext uri="{FF2B5EF4-FFF2-40B4-BE49-F238E27FC236}">
                  <a16:creationId xmlns:a16="http://schemas.microsoft.com/office/drawing/2014/main" id="{5E98FCA7-7A10-8EA2-5ED8-7FBF636556EC}"/>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325</a:t>
              </a:r>
            </a:p>
          </p:txBody>
        </p:sp>
      </p:grpSp>
      <p:grpSp>
        <p:nvGrpSpPr>
          <p:cNvPr id="23" name="280 Grupo">
            <a:extLst>
              <a:ext uri="{FF2B5EF4-FFF2-40B4-BE49-F238E27FC236}">
                <a16:creationId xmlns:a16="http://schemas.microsoft.com/office/drawing/2014/main" id="{735A58D5-017E-4327-7798-691E3300D94D}"/>
              </a:ext>
            </a:extLst>
          </p:cNvPr>
          <p:cNvGrpSpPr/>
          <p:nvPr/>
        </p:nvGrpSpPr>
        <p:grpSpPr>
          <a:xfrm>
            <a:off x="10545335" y="845296"/>
            <a:ext cx="574287" cy="414337"/>
            <a:chOff x="2151532" y="864125"/>
            <a:chExt cx="574287" cy="414337"/>
          </a:xfrm>
        </p:grpSpPr>
        <p:sp>
          <p:nvSpPr>
            <p:cNvPr id="24" name="Elipse 23">
              <a:extLst>
                <a:ext uri="{FF2B5EF4-FFF2-40B4-BE49-F238E27FC236}">
                  <a16:creationId xmlns:a16="http://schemas.microsoft.com/office/drawing/2014/main" id="{F9A74F74-4C56-EB7C-19F1-1D6D1097EDD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5" name="258 CuadroTexto">
              <a:extLst>
                <a:ext uri="{FF2B5EF4-FFF2-40B4-BE49-F238E27FC236}">
                  <a16:creationId xmlns:a16="http://schemas.microsoft.com/office/drawing/2014/main" id="{4D889221-8A80-1B25-A7C4-F96DF813CC6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307</a:t>
              </a:r>
            </a:p>
          </p:txBody>
        </p:sp>
      </p:grpSp>
      <p:grpSp>
        <p:nvGrpSpPr>
          <p:cNvPr id="26" name="280 Grupo">
            <a:extLst>
              <a:ext uri="{FF2B5EF4-FFF2-40B4-BE49-F238E27FC236}">
                <a16:creationId xmlns:a16="http://schemas.microsoft.com/office/drawing/2014/main" id="{A167A28E-54C6-5613-F66E-2FBEB16952B0}"/>
              </a:ext>
            </a:extLst>
          </p:cNvPr>
          <p:cNvGrpSpPr/>
          <p:nvPr/>
        </p:nvGrpSpPr>
        <p:grpSpPr>
          <a:xfrm>
            <a:off x="2724553" y="2835215"/>
            <a:ext cx="574287" cy="414337"/>
            <a:chOff x="2151532" y="864125"/>
            <a:chExt cx="574287" cy="414337"/>
          </a:xfrm>
        </p:grpSpPr>
        <p:sp>
          <p:nvSpPr>
            <p:cNvPr id="27" name="Elipse 26">
              <a:extLst>
                <a:ext uri="{FF2B5EF4-FFF2-40B4-BE49-F238E27FC236}">
                  <a16:creationId xmlns:a16="http://schemas.microsoft.com/office/drawing/2014/main" id="{E3702DFF-7AA5-69C2-DC72-8E9FA9C7AAC6}"/>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28" name="258 CuadroTexto">
              <a:extLst>
                <a:ext uri="{FF2B5EF4-FFF2-40B4-BE49-F238E27FC236}">
                  <a16:creationId xmlns:a16="http://schemas.microsoft.com/office/drawing/2014/main" id="{64221398-8CAC-EAAF-95EE-CFD874F7644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332</a:t>
              </a:r>
            </a:p>
          </p:txBody>
        </p:sp>
      </p:grpSp>
      <p:grpSp>
        <p:nvGrpSpPr>
          <p:cNvPr id="29" name="280 Grupo">
            <a:extLst>
              <a:ext uri="{FF2B5EF4-FFF2-40B4-BE49-F238E27FC236}">
                <a16:creationId xmlns:a16="http://schemas.microsoft.com/office/drawing/2014/main" id="{AA1BA12B-8FD9-9FC9-46D4-2B81EB5B41C9}"/>
              </a:ext>
            </a:extLst>
          </p:cNvPr>
          <p:cNvGrpSpPr/>
          <p:nvPr/>
        </p:nvGrpSpPr>
        <p:grpSpPr>
          <a:xfrm>
            <a:off x="5234569" y="2862168"/>
            <a:ext cx="574287" cy="414337"/>
            <a:chOff x="2151532" y="864125"/>
            <a:chExt cx="574287" cy="414337"/>
          </a:xfrm>
        </p:grpSpPr>
        <p:sp>
          <p:nvSpPr>
            <p:cNvPr id="30" name="Elipse 29">
              <a:extLst>
                <a:ext uri="{FF2B5EF4-FFF2-40B4-BE49-F238E27FC236}">
                  <a16:creationId xmlns:a16="http://schemas.microsoft.com/office/drawing/2014/main" id="{731904FA-B7DB-5D63-0799-26DD68FA2C34}"/>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1" name="258 CuadroTexto">
              <a:extLst>
                <a:ext uri="{FF2B5EF4-FFF2-40B4-BE49-F238E27FC236}">
                  <a16:creationId xmlns:a16="http://schemas.microsoft.com/office/drawing/2014/main" id="{16F72778-8E78-0782-2151-D5D77A02814A}"/>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343</a:t>
              </a:r>
            </a:p>
          </p:txBody>
        </p:sp>
      </p:grpSp>
      <p:grpSp>
        <p:nvGrpSpPr>
          <p:cNvPr id="32" name="280 Grupo">
            <a:extLst>
              <a:ext uri="{FF2B5EF4-FFF2-40B4-BE49-F238E27FC236}">
                <a16:creationId xmlns:a16="http://schemas.microsoft.com/office/drawing/2014/main" id="{D855B84B-4678-3BEF-3129-DFC924AC8085}"/>
              </a:ext>
            </a:extLst>
          </p:cNvPr>
          <p:cNvGrpSpPr/>
          <p:nvPr/>
        </p:nvGrpSpPr>
        <p:grpSpPr>
          <a:xfrm>
            <a:off x="7878839" y="2869281"/>
            <a:ext cx="574287" cy="414337"/>
            <a:chOff x="2151532" y="864125"/>
            <a:chExt cx="574287" cy="414337"/>
          </a:xfrm>
        </p:grpSpPr>
        <p:sp>
          <p:nvSpPr>
            <p:cNvPr id="33" name="Elipse 32">
              <a:extLst>
                <a:ext uri="{FF2B5EF4-FFF2-40B4-BE49-F238E27FC236}">
                  <a16:creationId xmlns:a16="http://schemas.microsoft.com/office/drawing/2014/main" id="{B2652CDE-4BA6-F183-EB63-D8497E7C5AB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4" name="258 CuadroTexto">
              <a:extLst>
                <a:ext uri="{FF2B5EF4-FFF2-40B4-BE49-F238E27FC236}">
                  <a16:creationId xmlns:a16="http://schemas.microsoft.com/office/drawing/2014/main" id="{09A03DB1-F49E-FF6F-5D29-5A9DCD064699}"/>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370</a:t>
              </a:r>
            </a:p>
          </p:txBody>
        </p:sp>
      </p:grpSp>
      <p:grpSp>
        <p:nvGrpSpPr>
          <p:cNvPr id="35" name="280 Grupo">
            <a:extLst>
              <a:ext uri="{FF2B5EF4-FFF2-40B4-BE49-F238E27FC236}">
                <a16:creationId xmlns:a16="http://schemas.microsoft.com/office/drawing/2014/main" id="{0A1144E4-6F44-91B4-601C-42C30A61DE6C}"/>
              </a:ext>
            </a:extLst>
          </p:cNvPr>
          <p:cNvGrpSpPr/>
          <p:nvPr/>
        </p:nvGrpSpPr>
        <p:grpSpPr>
          <a:xfrm>
            <a:off x="10523108" y="2886383"/>
            <a:ext cx="574287" cy="414337"/>
            <a:chOff x="2151532" y="864125"/>
            <a:chExt cx="574287" cy="414337"/>
          </a:xfrm>
        </p:grpSpPr>
        <p:sp>
          <p:nvSpPr>
            <p:cNvPr id="36" name="Elipse 35">
              <a:extLst>
                <a:ext uri="{FF2B5EF4-FFF2-40B4-BE49-F238E27FC236}">
                  <a16:creationId xmlns:a16="http://schemas.microsoft.com/office/drawing/2014/main" id="{04C562C7-BEC4-F816-DF99-9A3B3C5C2983}"/>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37" name="258 CuadroTexto">
              <a:extLst>
                <a:ext uri="{FF2B5EF4-FFF2-40B4-BE49-F238E27FC236}">
                  <a16:creationId xmlns:a16="http://schemas.microsoft.com/office/drawing/2014/main" id="{9B7A6955-AA73-25DD-FC73-66A44C3FB141}"/>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357</a:t>
              </a:r>
            </a:p>
          </p:txBody>
        </p:sp>
      </p:grpSp>
      <p:grpSp>
        <p:nvGrpSpPr>
          <p:cNvPr id="38" name="280 Grupo">
            <a:extLst>
              <a:ext uri="{FF2B5EF4-FFF2-40B4-BE49-F238E27FC236}">
                <a16:creationId xmlns:a16="http://schemas.microsoft.com/office/drawing/2014/main" id="{64A4A10D-BD84-B9C5-6E86-915C76F45FF4}"/>
              </a:ext>
            </a:extLst>
          </p:cNvPr>
          <p:cNvGrpSpPr/>
          <p:nvPr/>
        </p:nvGrpSpPr>
        <p:grpSpPr>
          <a:xfrm>
            <a:off x="2687440" y="4687196"/>
            <a:ext cx="574287" cy="414337"/>
            <a:chOff x="2151532" y="864125"/>
            <a:chExt cx="574287" cy="414337"/>
          </a:xfrm>
        </p:grpSpPr>
        <p:sp>
          <p:nvSpPr>
            <p:cNvPr id="39" name="Elipse 38">
              <a:extLst>
                <a:ext uri="{FF2B5EF4-FFF2-40B4-BE49-F238E27FC236}">
                  <a16:creationId xmlns:a16="http://schemas.microsoft.com/office/drawing/2014/main" id="{909B93D2-A1FE-4951-2FDD-30F496B4EB48}"/>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0" name="258 CuadroTexto">
              <a:extLst>
                <a:ext uri="{FF2B5EF4-FFF2-40B4-BE49-F238E27FC236}">
                  <a16:creationId xmlns:a16="http://schemas.microsoft.com/office/drawing/2014/main" id="{CE482A59-E31F-7897-9AE0-C321B205BDD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362</a:t>
              </a:r>
            </a:p>
          </p:txBody>
        </p:sp>
      </p:grpSp>
      <p:grpSp>
        <p:nvGrpSpPr>
          <p:cNvPr id="41" name="280 Grupo">
            <a:extLst>
              <a:ext uri="{FF2B5EF4-FFF2-40B4-BE49-F238E27FC236}">
                <a16:creationId xmlns:a16="http://schemas.microsoft.com/office/drawing/2014/main" id="{07CF342A-B20E-46EC-45C3-33BD28B84CB1}"/>
              </a:ext>
            </a:extLst>
          </p:cNvPr>
          <p:cNvGrpSpPr/>
          <p:nvPr/>
        </p:nvGrpSpPr>
        <p:grpSpPr>
          <a:xfrm>
            <a:off x="5238979" y="4708645"/>
            <a:ext cx="574287" cy="414337"/>
            <a:chOff x="2151532" y="864125"/>
            <a:chExt cx="574287" cy="414337"/>
          </a:xfrm>
        </p:grpSpPr>
        <p:sp>
          <p:nvSpPr>
            <p:cNvPr id="42" name="Elipse 41">
              <a:extLst>
                <a:ext uri="{FF2B5EF4-FFF2-40B4-BE49-F238E27FC236}">
                  <a16:creationId xmlns:a16="http://schemas.microsoft.com/office/drawing/2014/main" id="{9C791A48-6DF0-59FE-A4CC-AD15DCA237CA}"/>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3" name="258 CuadroTexto">
              <a:extLst>
                <a:ext uri="{FF2B5EF4-FFF2-40B4-BE49-F238E27FC236}">
                  <a16:creationId xmlns:a16="http://schemas.microsoft.com/office/drawing/2014/main" id="{1D39AF0B-EA91-5B98-112B-B4D2F9930502}"/>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377</a:t>
              </a:r>
            </a:p>
          </p:txBody>
        </p:sp>
      </p:grpSp>
      <p:grpSp>
        <p:nvGrpSpPr>
          <p:cNvPr id="44" name="280 Grupo">
            <a:extLst>
              <a:ext uri="{FF2B5EF4-FFF2-40B4-BE49-F238E27FC236}">
                <a16:creationId xmlns:a16="http://schemas.microsoft.com/office/drawing/2014/main" id="{009A3DA5-3801-CE7E-27FD-ABD1F7C1AB38}"/>
              </a:ext>
            </a:extLst>
          </p:cNvPr>
          <p:cNvGrpSpPr/>
          <p:nvPr/>
        </p:nvGrpSpPr>
        <p:grpSpPr>
          <a:xfrm>
            <a:off x="7879944" y="4767862"/>
            <a:ext cx="574287" cy="414337"/>
            <a:chOff x="2151532" y="864125"/>
            <a:chExt cx="574287" cy="414337"/>
          </a:xfrm>
        </p:grpSpPr>
        <p:sp>
          <p:nvSpPr>
            <p:cNvPr id="45" name="Elipse 44">
              <a:extLst>
                <a:ext uri="{FF2B5EF4-FFF2-40B4-BE49-F238E27FC236}">
                  <a16:creationId xmlns:a16="http://schemas.microsoft.com/office/drawing/2014/main" id="{97D48F65-7467-3D84-F85D-FB4790F7D585}"/>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6" name="258 CuadroTexto">
              <a:extLst>
                <a:ext uri="{FF2B5EF4-FFF2-40B4-BE49-F238E27FC236}">
                  <a16:creationId xmlns:a16="http://schemas.microsoft.com/office/drawing/2014/main" id="{F8C79367-AE82-1F71-5328-63FBEF13BD06}"/>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310</a:t>
              </a:r>
            </a:p>
          </p:txBody>
        </p:sp>
      </p:grpSp>
      <p:grpSp>
        <p:nvGrpSpPr>
          <p:cNvPr id="47" name="280 Grupo">
            <a:extLst>
              <a:ext uri="{FF2B5EF4-FFF2-40B4-BE49-F238E27FC236}">
                <a16:creationId xmlns:a16="http://schemas.microsoft.com/office/drawing/2014/main" id="{C0547E0F-B54F-C567-64F2-CCC8F21914BF}"/>
              </a:ext>
            </a:extLst>
          </p:cNvPr>
          <p:cNvGrpSpPr/>
          <p:nvPr/>
        </p:nvGrpSpPr>
        <p:grpSpPr>
          <a:xfrm>
            <a:off x="10523108" y="4774975"/>
            <a:ext cx="574287" cy="414337"/>
            <a:chOff x="2151532" y="864125"/>
            <a:chExt cx="574287" cy="414337"/>
          </a:xfrm>
        </p:grpSpPr>
        <p:sp>
          <p:nvSpPr>
            <p:cNvPr id="48" name="Elipse 47">
              <a:extLst>
                <a:ext uri="{FF2B5EF4-FFF2-40B4-BE49-F238E27FC236}">
                  <a16:creationId xmlns:a16="http://schemas.microsoft.com/office/drawing/2014/main" id="{CE1DE43E-0902-80C8-BDA6-FA7559C7FC9E}"/>
                </a:ext>
              </a:extLst>
            </p:cNvPr>
            <p:cNvSpPr/>
            <p:nvPr/>
          </p:nvSpPr>
          <p:spPr>
            <a:xfrm>
              <a:off x="2188644" y="864125"/>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49" name="258 CuadroTexto">
              <a:extLst>
                <a:ext uri="{FF2B5EF4-FFF2-40B4-BE49-F238E27FC236}">
                  <a16:creationId xmlns:a16="http://schemas.microsoft.com/office/drawing/2014/main" id="{9B020976-3644-A350-69FF-125DE01C8DC8}"/>
                </a:ext>
              </a:extLst>
            </p:cNvPr>
            <p:cNvSpPr txBox="1"/>
            <p:nvPr/>
          </p:nvSpPr>
          <p:spPr>
            <a:xfrm>
              <a:off x="2151532" y="871238"/>
              <a:ext cx="574287" cy="400110"/>
            </a:xfrm>
            <a:prstGeom prst="rect">
              <a:avLst/>
            </a:prstGeom>
            <a:noFill/>
          </p:spPr>
          <p:txBody>
            <a:bodyPr wrap="square" rtlCol="0">
              <a:spAutoFit/>
            </a:bodyPr>
            <a:lstStyle/>
            <a:p>
              <a:pPr algn="ctr"/>
              <a:r>
                <a:rPr lang="es-AR" sz="2000" b="1" dirty="0"/>
                <a:t>388</a:t>
              </a:r>
            </a:p>
          </p:txBody>
        </p:sp>
      </p:grpSp>
      <p:grpSp>
        <p:nvGrpSpPr>
          <p:cNvPr id="50" name="269 Grupo">
            <a:extLst>
              <a:ext uri="{FF2B5EF4-FFF2-40B4-BE49-F238E27FC236}">
                <a16:creationId xmlns:a16="http://schemas.microsoft.com/office/drawing/2014/main" id="{188F5EAF-ED0E-D79C-10FE-906AF6ABD3B6}"/>
              </a:ext>
            </a:extLst>
          </p:cNvPr>
          <p:cNvGrpSpPr/>
          <p:nvPr/>
        </p:nvGrpSpPr>
        <p:grpSpPr>
          <a:xfrm>
            <a:off x="2292208" y="854232"/>
            <a:ext cx="500062" cy="414337"/>
            <a:chOff x="1391696" y="887106"/>
            <a:chExt cx="500062" cy="414337"/>
          </a:xfrm>
        </p:grpSpPr>
        <p:sp>
          <p:nvSpPr>
            <p:cNvPr id="51" name="Elipse 50">
              <a:extLst>
                <a:ext uri="{FF2B5EF4-FFF2-40B4-BE49-F238E27FC236}">
                  <a16:creationId xmlns:a16="http://schemas.microsoft.com/office/drawing/2014/main" id="{244C90DE-A281-8C5C-4A06-C3150502B58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2" name="268 CuadroTexto">
              <a:extLst>
                <a:ext uri="{FF2B5EF4-FFF2-40B4-BE49-F238E27FC236}">
                  <a16:creationId xmlns:a16="http://schemas.microsoft.com/office/drawing/2014/main" id="{22F9CB8C-1584-D6E1-A2AB-AD50DEE296B7}"/>
                </a:ext>
              </a:extLst>
            </p:cNvPr>
            <p:cNvSpPr txBox="1"/>
            <p:nvPr/>
          </p:nvSpPr>
          <p:spPr>
            <a:xfrm>
              <a:off x="1398043" y="940386"/>
              <a:ext cx="487368" cy="307777"/>
            </a:xfrm>
            <a:prstGeom prst="rect">
              <a:avLst/>
            </a:prstGeom>
            <a:noFill/>
          </p:spPr>
          <p:txBody>
            <a:bodyPr wrap="square" rtlCol="0">
              <a:spAutoFit/>
            </a:bodyPr>
            <a:lstStyle/>
            <a:p>
              <a:pPr algn="ctr"/>
              <a:r>
                <a:rPr lang="es-AR" sz="1400" dirty="0"/>
                <a:t>302</a:t>
              </a:r>
            </a:p>
          </p:txBody>
        </p:sp>
      </p:grpSp>
      <p:grpSp>
        <p:nvGrpSpPr>
          <p:cNvPr id="53" name="269 Grupo">
            <a:extLst>
              <a:ext uri="{FF2B5EF4-FFF2-40B4-BE49-F238E27FC236}">
                <a16:creationId xmlns:a16="http://schemas.microsoft.com/office/drawing/2014/main" id="{7C004D81-8425-742D-2A93-51921DC57911}"/>
              </a:ext>
            </a:extLst>
          </p:cNvPr>
          <p:cNvGrpSpPr/>
          <p:nvPr/>
        </p:nvGrpSpPr>
        <p:grpSpPr>
          <a:xfrm>
            <a:off x="1792191" y="841875"/>
            <a:ext cx="500062" cy="414337"/>
            <a:chOff x="1391696" y="887106"/>
            <a:chExt cx="500062" cy="414337"/>
          </a:xfrm>
        </p:grpSpPr>
        <p:sp>
          <p:nvSpPr>
            <p:cNvPr id="54" name="Elipse 53">
              <a:extLst>
                <a:ext uri="{FF2B5EF4-FFF2-40B4-BE49-F238E27FC236}">
                  <a16:creationId xmlns:a16="http://schemas.microsoft.com/office/drawing/2014/main" id="{A4D2E799-1C04-D6CA-5F98-02AE5E5E779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5" name="268 CuadroTexto">
              <a:extLst>
                <a:ext uri="{FF2B5EF4-FFF2-40B4-BE49-F238E27FC236}">
                  <a16:creationId xmlns:a16="http://schemas.microsoft.com/office/drawing/2014/main" id="{26DE7C84-CD5D-3424-1E07-2A7CAE8C050E}"/>
                </a:ext>
              </a:extLst>
            </p:cNvPr>
            <p:cNvSpPr txBox="1"/>
            <p:nvPr/>
          </p:nvSpPr>
          <p:spPr>
            <a:xfrm>
              <a:off x="1398043" y="940386"/>
              <a:ext cx="487368" cy="307777"/>
            </a:xfrm>
            <a:prstGeom prst="rect">
              <a:avLst/>
            </a:prstGeom>
            <a:noFill/>
          </p:spPr>
          <p:txBody>
            <a:bodyPr wrap="square" rtlCol="0">
              <a:spAutoFit/>
            </a:bodyPr>
            <a:lstStyle/>
            <a:p>
              <a:pPr algn="ctr"/>
              <a:r>
                <a:rPr lang="es-AR" sz="1400" dirty="0"/>
                <a:t>338</a:t>
              </a:r>
            </a:p>
          </p:txBody>
        </p:sp>
      </p:grpSp>
      <p:grpSp>
        <p:nvGrpSpPr>
          <p:cNvPr id="56" name="269 Grupo">
            <a:extLst>
              <a:ext uri="{FF2B5EF4-FFF2-40B4-BE49-F238E27FC236}">
                <a16:creationId xmlns:a16="http://schemas.microsoft.com/office/drawing/2014/main" id="{DFE25E7E-B7B5-C740-011D-3384EC0F6E78}"/>
              </a:ext>
            </a:extLst>
          </p:cNvPr>
          <p:cNvGrpSpPr/>
          <p:nvPr/>
        </p:nvGrpSpPr>
        <p:grpSpPr>
          <a:xfrm>
            <a:off x="1313801" y="854232"/>
            <a:ext cx="500062" cy="414337"/>
            <a:chOff x="1391696" y="887106"/>
            <a:chExt cx="500062" cy="414337"/>
          </a:xfrm>
        </p:grpSpPr>
        <p:sp>
          <p:nvSpPr>
            <p:cNvPr id="57" name="Elipse 56">
              <a:extLst>
                <a:ext uri="{FF2B5EF4-FFF2-40B4-BE49-F238E27FC236}">
                  <a16:creationId xmlns:a16="http://schemas.microsoft.com/office/drawing/2014/main" id="{85AEA792-3D51-4C88-F469-23122DA3FD96}"/>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58" name="268 CuadroTexto">
              <a:extLst>
                <a:ext uri="{FF2B5EF4-FFF2-40B4-BE49-F238E27FC236}">
                  <a16:creationId xmlns:a16="http://schemas.microsoft.com/office/drawing/2014/main" id="{51C2D009-0A5E-9AA8-5E0F-52B97140FF33}"/>
                </a:ext>
              </a:extLst>
            </p:cNvPr>
            <p:cNvSpPr txBox="1"/>
            <p:nvPr/>
          </p:nvSpPr>
          <p:spPr>
            <a:xfrm>
              <a:off x="1398043" y="940386"/>
              <a:ext cx="487368" cy="307777"/>
            </a:xfrm>
            <a:prstGeom prst="rect">
              <a:avLst/>
            </a:prstGeom>
            <a:noFill/>
          </p:spPr>
          <p:txBody>
            <a:bodyPr wrap="square" rtlCol="0">
              <a:spAutoFit/>
            </a:bodyPr>
            <a:lstStyle/>
            <a:p>
              <a:pPr algn="ctr"/>
              <a:r>
                <a:rPr lang="es-AR" sz="1400" dirty="0"/>
                <a:t>368</a:t>
              </a:r>
            </a:p>
          </p:txBody>
        </p:sp>
      </p:grpSp>
      <p:grpSp>
        <p:nvGrpSpPr>
          <p:cNvPr id="59" name="269 Grupo">
            <a:extLst>
              <a:ext uri="{FF2B5EF4-FFF2-40B4-BE49-F238E27FC236}">
                <a16:creationId xmlns:a16="http://schemas.microsoft.com/office/drawing/2014/main" id="{EA41D768-88B3-85CE-894A-62114D82E817}"/>
              </a:ext>
            </a:extLst>
          </p:cNvPr>
          <p:cNvGrpSpPr/>
          <p:nvPr/>
        </p:nvGrpSpPr>
        <p:grpSpPr>
          <a:xfrm>
            <a:off x="4878716" y="835758"/>
            <a:ext cx="500062" cy="414337"/>
            <a:chOff x="1391696" y="887106"/>
            <a:chExt cx="500062" cy="414337"/>
          </a:xfrm>
        </p:grpSpPr>
        <p:sp>
          <p:nvSpPr>
            <p:cNvPr id="60" name="Elipse 59">
              <a:extLst>
                <a:ext uri="{FF2B5EF4-FFF2-40B4-BE49-F238E27FC236}">
                  <a16:creationId xmlns:a16="http://schemas.microsoft.com/office/drawing/2014/main" id="{3D469492-F506-BD54-147A-0B35F45515CA}"/>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1" name="268 CuadroTexto">
              <a:extLst>
                <a:ext uri="{FF2B5EF4-FFF2-40B4-BE49-F238E27FC236}">
                  <a16:creationId xmlns:a16="http://schemas.microsoft.com/office/drawing/2014/main" id="{C3950060-FC25-0292-07D1-06A6DD6B17C3}"/>
                </a:ext>
              </a:extLst>
            </p:cNvPr>
            <p:cNvSpPr txBox="1"/>
            <p:nvPr/>
          </p:nvSpPr>
          <p:spPr>
            <a:xfrm>
              <a:off x="1398043" y="940386"/>
              <a:ext cx="487368" cy="307777"/>
            </a:xfrm>
            <a:prstGeom prst="rect">
              <a:avLst/>
            </a:prstGeom>
            <a:noFill/>
          </p:spPr>
          <p:txBody>
            <a:bodyPr wrap="square" rtlCol="0">
              <a:spAutoFit/>
            </a:bodyPr>
            <a:lstStyle/>
            <a:p>
              <a:pPr algn="ctr"/>
              <a:r>
                <a:rPr lang="es-AR" sz="1400" dirty="0"/>
                <a:t>336</a:t>
              </a:r>
            </a:p>
          </p:txBody>
        </p:sp>
      </p:grpSp>
      <p:grpSp>
        <p:nvGrpSpPr>
          <p:cNvPr id="62" name="269 Grupo">
            <a:extLst>
              <a:ext uri="{FF2B5EF4-FFF2-40B4-BE49-F238E27FC236}">
                <a16:creationId xmlns:a16="http://schemas.microsoft.com/office/drawing/2014/main" id="{36EC6A0D-74E1-6FBD-F338-CEBA951BB310}"/>
              </a:ext>
            </a:extLst>
          </p:cNvPr>
          <p:cNvGrpSpPr/>
          <p:nvPr/>
        </p:nvGrpSpPr>
        <p:grpSpPr>
          <a:xfrm>
            <a:off x="7495109" y="755648"/>
            <a:ext cx="500062" cy="414337"/>
            <a:chOff x="1391696" y="887106"/>
            <a:chExt cx="500062" cy="414337"/>
          </a:xfrm>
        </p:grpSpPr>
        <p:sp>
          <p:nvSpPr>
            <p:cNvPr id="63" name="Elipse 62">
              <a:extLst>
                <a:ext uri="{FF2B5EF4-FFF2-40B4-BE49-F238E27FC236}">
                  <a16:creationId xmlns:a16="http://schemas.microsoft.com/office/drawing/2014/main" id="{6F53022E-40AC-1A08-AED1-80DEC367CC84}"/>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4" name="268 CuadroTexto">
              <a:extLst>
                <a:ext uri="{FF2B5EF4-FFF2-40B4-BE49-F238E27FC236}">
                  <a16:creationId xmlns:a16="http://schemas.microsoft.com/office/drawing/2014/main" id="{8531C6BA-1840-47A9-E82E-EA2BFB318450}"/>
                </a:ext>
              </a:extLst>
            </p:cNvPr>
            <p:cNvSpPr txBox="1"/>
            <p:nvPr/>
          </p:nvSpPr>
          <p:spPr>
            <a:xfrm>
              <a:off x="1398043" y="940386"/>
              <a:ext cx="487368" cy="307777"/>
            </a:xfrm>
            <a:prstGeom prst="rect">
              <a:avLst/>
            </a:prstGeom>
            <a:noFill/>
          </p:spPr>
          <p:txBody>
            <a:bodyPr wrap="square" rtlCol="0">
              <a:spAutoFit/>
            </a:bodyPr>
            <a:lstStyle/>
            <a:p>
              <a:pPr algn="ctr"/>
              <a:r>
                <a:rPr lang="es-AR" sz="1400" dirty="0"/>
                <a:t>317</a:t>
              </a:r>
            </a:p>
          </p:txBody>
        </p:sp>
      </p:grpSp>
      <p:grpSp>
        <p:nvGrpSpPr>
          <p:cNvPr id="65" name="269 Grupo">
            <a:extLst>
              <a:ext uri="{FF2B5EF4-FFF2-40B4-BE49-F238E27FC236}">
                <a16:creationId xmlns:a16="http://schemas.microsoft.com/office/drawing/2014/main" id="{9464E7E4-67EB-7BC7-7BD8-3688BDF58936}"/>
              </a:ext>
            </a:extLst>
          </p:cNvPr>
          <p:cNvGrpSpPr/>
          <p:nvPr/>
        </p:nvGrpSpPr>
        <p:grpSpPr>
          <a:xfrm>
            <a:off x="7032160" y="782478"/>
            <a:ext cx="500062" cy="414337"/>
            <a:chOff x="1391696" y="887106"/>
            <a:chExt cx="500062" cy="414337"/>
          </a:xfrm>
        </p:grpSpPr>
        <p:sp>
          <p:nvSpPr>
            <p:cNvPr id="66" name="Elipse 65">
              <a:extLst>
                <a:ext uri="{FF2B5EF4-FFF2-40B4-BE49-F238E27FC236}">
                  <a16:creationId xmlns:a16="http://schemas.microsoft.com/office/drawing/2014/main" id="{060497EB-6166-B311-E78B-3BF2368288E8}"/>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67" name="268 CuadroTexto">
              <a:extLst>
                <a:ext uri="{FF2B5EF4-FFF2-40B4-BE49-F238E27FC236}">
                  <a16:creationId xmlns:a16="http://schemas.microsoft.com/office/drawing/2014/main" id="{2D37F45F-FF76-5224-60C4-B07BBAAB1D10}"/>
                </a:ext>
              </a:extLst>
            </p:cNvPr>
            <p:cNvSpPr txBox="1"/>
            <p:nvPr/>
          </p:nvSpPr>
          <p:spPr>
            <a:xfrm>
              <a:off x="1398043" y="940386"/>
              <a:ext cx="487368" cy="307777"/>
            </a:xfrm>
            <a:prstGeom prst="rect">
              <a:avLst/>
            </a:prstGeom>
            <a:noFill/>
          </p:spPr>
          <p:txBody>
            <a:bodyPr wrap="square" rtlCol="0">
              <a:spAutoFit/>
            </a:bodyPr>
            <a:lstStyle/>
            <a:p>
              <a:pPr algn="ctr"/>
              <a:r>
                <a:rPr lang="es-AR" sz="1400" dirty="0"/>
                <a:t>322</a:t>
              </a:r>
            </a:p>
          </p:txBody>
        </p:sp>
      </p:grpSp>
      <p:grpSp>
        <p:nvGrpSpPr>
          <p:cNvPr id="69" name="269 Grupo">
            <a:extLst>
              <a:ext uri="{FF2B5EF4-FFF2-40B4-BE49-F238E27FC236}">
                <a16:creationId xmlns:a16="http://schemas.microsoft.com/office/drawing/2014/main" id="{DBEB939A-13C1-B21D-C737-1C4533E129B6}"/>
              </a:ext>
            </a:extLst>
          </p:cNvPr>
          <p:cNvGrpSpPr/>
          <p:nvPr/>
        </p:nvGrpSpPr>
        <p:grpSpPr>
          <a:xfrm>
            <a:off x="2261603" y="2849441"/>
            <a:ext cx="500062" cy="414337"/>
            <a:chOff x="1391696" y="887106"/>
            <a:chExt cx="500062" cy="414337"/>
          </a:xfrm>
        </p:grpSpPr>
        <p:sp>
          <p:nvSpPr>
            <p:cNvPr id="70" name="Elipse 69">
              <a:extLst>
                <a:ext uri="{FF2B5EF4-FFF2-40B4-BE49-F238E27FC236}">
                  <a16:creationId xmlns:a16="http://schemas.microsoft.com/office/drawing/2014/main" id="{32695FA7-3352-6F23-A081-CE61C8721892}"/>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1" name="268 CuadroTexto">
              <a:extLst>
                <a:ext uri="{FF2B5EF4-FFF2-40B4-BE49-F238E27FC236}">
                  <a16:creationId xmlns:a16="http://schemas.microsoft.com/office/drawing/2014/main" id="{E6ECA5F5-F9FD-3DA7-5B0A-77844D99A839}"/>
                </a:ext>
              </a:extLst>
            </p:cNvPr>
            <p:cNvSpPr txBox="1"/>
            <p:nvPr/>
          </p:nvSpPr>
          <p:spPr>
            <a:xfrm>
              <a:off x="1398043" y="940386"/>
              <a:ext cx="487368" cy="307777"/>
            </a:xfrm>
            <a:prstGeom prst="rect">
              <a:avLst/>
            </a:prstGeom>
            <a:noFill/>
          </p:spPr>
          <p:txBody>
            <a:bodyPr wrap="square" rtlCol="0">
              <a:spAutoFit/>
            </a:bodyPr>
            <a:lstStyle/>
            <a:p>
              <a:pPr algn="ctr"/>
              <a:r>
                <a:rPr lang="es-AR" sz="1400" dirty="0"/>
                <a:t>349</a:t>
              </a:r>
            </a:p>
          </p:txBody>
        </p:sp>
      </p:grpSp>
      <p:grpSp>
        <p:nvGrpSpPr>
          <p:cNvPr id="72" name="269 Grupo">
            <a:extLst>
              <a:ext uri="{FF2B5EF4-FFF2-40B4-BE49-F238E27FC236}">
                <a16:creationId xmlns:a16="http://schemas.microsoft.com/office/drawing/2014/main" id="{59448B03-1C05-77D8-E0D4-86AABABEBC84}"/>
              </a:ext>
            </a:extLst>
          </p:cNvPr>
          <p:cNvGrpSpPr/>
          <p:nvPr/>
        </p:nvGrpSpPr>
        <p:grpSpPr>
          <a:xfrm>
            <a:off x="4823397" y="2855331"/>
            <a:ext cx="500062" cy="414337"/>
            <a:chOff x="1391696" y="887106"/>
            <a:chExt cx="500062" cy="414337"/>
          </a:xfrm>
        </p:grpSpPr>
        <p:sp>
          <p:nvSpPr>
            <p:cNvPr id="73" name="Elipse 72">
              <a:extLst>
                <a:ext uri="{FF2B5EF4-FFF2-40B4-BE49-F238E27FC236}">
                  <a16:creationId xmlns:a16="http://schemas.microsoft.com/office/drawing/2014/main" id="{F3F31A82-7EE0-E303-005B-5FBE92AB7253}"/>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4" name="268 CuadroTexto">
              <a:extLst>
                <a:ext uri="{FF2B5EF4-FFF2-40B4-BE49-F238E27FC236}">
                  <a16:creationId xmlns:a16="http://schemas.microsoft.com/office/drawing/2014/main" id="{2489AA45-0C8A-BAD7-2FE7-D4964BD89F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326</a:t>
              </a:r>
            </a:p>
          </p:txBody>
        </p:sp>
      </p:grpSp>
      <p:grpSp>
        <p:nvGrpSpPr>
          <p:cNvPr id="75" name="269 Grupo">
            <a:extLst>
              <a:ext uri="{FF2B5EF4-FFF2-40B4-BE49-F238E27FC236}">
                <a16:creationId xmlns:a16="http://schemas.microsoft.com/office/drawing/2014/main" id="{CF034E84-8536-6C50-3162-DF56CE8589BC}"/>
              </a:ext>
            </a:extLst>
          </p:cNvPr>
          <p:cNvGrpSpPr/>
          <p:nvPr/>
        </p:nvGrpSpPr>
        <p:grpSpPr>
          <a:xfrm>
            <a:off x="4381657" y="2862167"/>
            <a:ext cx="500062" cy="414337"/>
            <a:chOff x="1391696" y="887106"/>
            <a:chExt cx="500062" cy="414337"/>
          </a:xfrm>
        </p:grpSpPr>
        <p:sp>
          <p:nvSpPr>
            <p:cNvPr id="76" name="Elipse 75">
              <a:extLst>
                <a:ext uri="{FF2B5EF4-FFF2-40B4-BE49-F238E27FC236}">
                  <a16:creationId xmlns:a16="http://schemas.microsoft.com/office/drawing/2014/main" id="{A4D19A96-2F10-29BB-E4F1-E3ED46278FE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77" name="268 CuadroTexto">
              <a:extLst>
                <a:ext uri="{FF2B5EF4-FFF2-40B4-BE49-F238E27FC236}">
                  <a16:creationId xmlns:a16="http://schemas.microsoft.com/office/drawing/2014/main" id="{5B2D4F83-803B-77F4-69AD-047F1EBC83EB}"/>
                </a:ext>
              </a:extLst>
            </p:cNvPr>
            <p:cNvSpPr txBox="1"/>
            <p:nvPr/>
          </p:nvSpPr>
          <p:spPr>
            <a:xfrm>
              <a:off x="1398043" y="940386"/>
              <a:ext cx="487368" cy="307777"/>
            </a:xfrm>
            <a:prstGeom prst="rect">
              <a:avLst/>
            </a:prstGeom>
            <a:noFill/>
          </p:spPr>
          <p:txBody>
            <a:bodyPr wrap="square" rtlCol="0">
              <a:spAutoFit/>
            </a:bodyPr>
            <a:lstStyle/>
            <a:p>
              <a:pPr algn="ctr"/>
              <a:r>
                <a:rPr lang="es-AR" sz="1400" dirty="0"/>
                <a:t>331</a:t>
              </a:r>
            </a:p>
          </p:txBody>
        </p:sp>
      </p:grpSp>
      <p:grpSp>
        <p:nvGrpSpPr>
          <p:cNvPr id="78" name="269 Grupo">
            <a:extLst>
              <a:ext uri="{FF2B5EF4-FFF2-40B4-BE49-F238E27FC236}">
                <a16:creationId xmlns:a16="http://schemas.microsoft.com/office/drawing/2014/main" id="{19493249-3D69-0522-B190-6CDF88FED117}"/>
              </a:ext>
            </a:extLst>
          </p:cNvPr>
          <p:cNvGrpSpPr/>
          <p:nvPr/>
        </p:nvGrpSpPr>
        <p:grpSpPr>
          <a:xfrm>
            <a:off x="3946513" y="2876394"/>
            <a:ext cx="500062" cy="414337"/>
            <a:chOff x="1391696" y="887106"/>
            <a:chExt cx="500062" cy="414337"/>
          </a:xfrm>
        </p:grpSpPr>
        <p:sp>
          <p:nvSpPr>
            <p:cNvPr id="79" name="Elipse 78">
              <a:extLst>
                <a:ext uri="{FF2B5EF4-FFF2-40B4-BE49-F238E27FC236}">
                  <a16:creationId xmlns:a16="http://schemas.microsoft.com/office/drawing/2014/main" id="{3DF61726-6271-534D-EF53-08A0D20888FB}"/>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0" name="268 CuadroTexto">
              <a:extLst>
                <a:ext uri="{FF2B5EF4-FFF2-40B4-BE49-F238E27FC236}">
                  <a16:creationId xmlns:a16="http://schemas.microsoft.com/office/drawing/2014/main" id="{378F5D5F-8E40-53B8-E126-5A2977D08F3D}"/>
                </a:ext>
              </a:extLst>
            </p:cNvPr>
            <p:cNvSpPr txBox="1"/>
            <p:nvPr/>
          </p:nvSpPr>
          <p:spPr>
            <a:xfrm>
              <a:off x="1398043" y="940386"/>
              <a:ext cx="487368" cy="307777"/>
            </a:xfrm>
            <a:prstGeom prst="rect">
              <a:avLst/>
            </a:prstGeom>
            <a:noFill/>
          </p:spPr>
          <p:txBody>
            <a:bodyPr wrap="square" rtlCol="0">
              <a:spAutoFit/>
            </a:bodyPr>
            <a:lstStyle/>
            <a:p>
              <a:pPr algn="ctr"/>
              <a:r>
                <a:rPr lang="es-AR" sz="1400" dirty="0"/>
                <a:t>334</a:t>
              </a:r>
            </a:p>
          </p:txBody>
        </p:sp>
      </p:grpSp>
      <p:grpSp>
        <p:nvGrpSpPr>
          <p:cNvPr id="81" name="269 Grupo">
            <a:extLst>
              <a:ext uri="{FF2B5EF4-FFF2-40B4-BE49-F238E27FC236}">
                <a16:creationId xmlns:a16="http://schemas.microsoft.com/office/drawing/2014/main" id="{E3E2DFD5-C446-E6A7-F179-4B6DC32222FD}"/>
              </a:ext>
            </a:extLst>
          </p:cNvPr>
          <p:cNvGrpSpPr/>
          <p:nvPr/>
        </p:nvGrpSpPr>
        <p:grpSpPr>
          <a:xfrm>
            <a:off x="3615926" y="3083562"/>
            <a:ext cx="500062" cy="414337"/>
            <a:chOff x="1391696" y="887106"/>
            <a:chExt cx="500062" cy="414337"/>
          </a:xfrm>
        </p:grpSpPr>
        <p:sp>
          <p:nvSpPr>
            <p:cNvPr id="82" name="Elipse 81">
              <a:extLst>
                <a:ext uri="{FF2B5EF4-FFF2-40B4-BE49-F238E27FC236}">
                  <a16:creationId xmlns:a16="http://schemas.microsoft.com/office/drawing/2014/main" id="{519A6F6B-ED5A-40C3-0D5A-C984F450ECB8}"/>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3" name="268 CuadroTexto">
              <a:extLst>
                <a:ext uri="{FF2B5EF4-FFF2-40B4-BE49-F238E27FC236}">
                  <a16:creationId xmlns:a16="http://schemas.microsoft.com/office/drawing/2014/main" id="{F23990D7-937C-33A3-8E8B-C353692C947D}"/>
                </a:ext>
              </a:extLst>
            </p:cNvPr>
            <p:cNvSpPr txBox="1"/>
            <p:nvPr/>
          </p:nvSpPr>
          <p:spPr>
            <a:xfrm>
              <a:off x="1398043" y="940386"/>
              <a:ext cx="487368" cy="307777"/>
            </a:xfrm>
            <a:prstGeom prst="rect">
              <a:avLst/>
            </a:prstGeom>
            <a:noFill/>
          </p:spPr>
          <p:txBody>
            <a:bodyPr wrap="square" rtlCol="0">
              <a:spAutoFit/>
            </a:bodyPr>
            <a:lstStyle/>
            <a:p>
              <a:pPr algn="ctr"/>
              <a:r>
                <a:rPr lang="es-AR" sz="1400" dirty="0"/>
                <a:t>375</a:t>
              </a:r>
            </a:p>
          </p:txBody>
        </p:sp>
      </p:grpSp>
      <p:grpSp>
        <p:nvGrpSpPr>
          <p:cNvPr id="84" name="269 Grupo">
            <a:extLst>
              <a:ext uri="{FF2B5EF4-FFF2-40B4-BE49-F238E27FC236}">
                <a16:creationId xmlns:a16="http://schemas.microsoft.com/office/drawing/2014/main" id="{ED8BD778-C375-1411-332D-B38225B96666}"/>
              </a:ext>
            </a:extLst>
          </p:cNvPr>
          <p:cNvGrpSpPr/>
          <p:nvPr/>
        </p:nvGrpSpPr>
        <p:grpSpPr>
          <a:xfrm>
            <a:off x="3622930" y="3443417"/>
            <a:ext cx="500062" cy="414337"/>
            <a:chOff x="1391696" y="887106"/>
            <a:chExt cx="500062" cy="414337"/>
          </a:xfrm>
        </p:grpSpPr>
        <p:sp>
          <p:nvSpPr>
            <p:cNvPr id="85" name="Elipse 84">
              <a:extLst>
                <a:ext uri="{FF2B5EF4-FFF2-40B4-BE49-F238E27FC236}">
                  <a16:creationId xmlns:a16="http://schemas.microsoft.com/office/drawing/2014/main" id="{9A7A9D02-0B8E-92DB-AC3B-6C72D239B0F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6" name="268 CuadroTexto">
              <a:extLst>
                <a:ext uri="{FF2B5EF4-FFF2-40B4-BE49-F238E27FC236}">
                  <a16:creationId xmlns:a16="http://schemas.microsoft.com/office/drawing/2014/main" id="{8B184D1E-31C2-0478-720C-534FD3344140}"/>
                </a:ext>
              </a:extLst>
            </p:cNvPr>
            <p:cNvSpPr txBox="1"/>
            <p:nvPr/>
          </p:nvSpPr>
          <p:spPr>
            <a:xfrm>
              <a:off x="1398043" y="940386"/>
              <a:ext cx="487368" cy="307777"/>
            </a:xfrm>
            <a:prstGeom prst="rect">
              <a:avLst/>
            </a:prstGeom>
            <a:noFill/>
          </p:spPr>
          <p:txBody>
            <a:bodyPr wrap="square" rtlCol="0">
              <a:spAutoFit/>
            </a:bodyPr>
            <a:lstStyle/>
            <a:p>
              <a:pPr algn="ctr"/>
              <a:r>
                <a:rPr lang="es-AR" sz="1400" dirty="0"/>
                <a:t>380</a:t>
              </a:r>
            </a:p>
          </p:txBody>
        </p:sp>
      </p:grpSp>
      <p:grpSp>
        <p:nvGrpSpPr>
          <p:cNvPr id="87" name="269 Grupo">
            <a:extLst>
              <a:ext uri="{FF2B5EF4-FFF2-40B4-BE49-F238E27FC236}">
                <a16:creationId xmlns:a16="http://schemas.microsoft.com/office/drawing/2014/main" id="{EE3A3075-5289-A2ED-7FF7-CC6EDEA9A286}"/>
              </a:ext>
            </a:extLst>
          </p:cNvPr>
          <p:cNvGrpSpPr/>
          <p:nvPr/>
        </p:nvGrpSpPr>
        <p:grpSpPr>
          <a:xfrm>
            <a:off x="3696482" y="3767650"/>
            <a:ext cx="500062" cy="414337"/>
            <a:chOff x="1391696" y="887106"/>
            <a:chExt cx="500062" cy="414337"/>
          </a:xfrm>
        </p:grpSpPr>
        <p:sp>
          <p:nvSpPr>
            <p:cNvPr id="88" name="Elipse 87">
              <a:extLst>
                <a:ext uri="{FF2B5EF4-FFF2-40B4-BE49-F238E27FC236}">
                  <a16:creationId xmlns:a16="http://schemas.microsoft.com/office/drawing/2014/main" id="{03EA8FF1-FC88-77BC-5693-8E9F5FAF9E9A}"/>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89" name="268 CuadroTexto">
              <a:extLst>
                <a:ext uri="{FF2B5EF4-FFF2-40B4-BE49-F238E27FC236}">
                  <a16:creationId xmlns:a16="http://schemas.microsoft.com/office/drawing/2014/main" id="{2BBF26B9-B9BA-B4DF-3D05-CA061542ED79}"/>
                </a:ext>
              </a:extLst>
            </p:cNvPr>
            <p:cNvSpPr txBox="1"/>
            <p:nvPr/>
          </p:nvSpPr>
          <p:spPr>
            <a:xfrm>
              <a:off x="1404390" y="940385"/>
              <a:ext cx="487368" cy="307777"/>
            </a:xfrm>
            <a:prstGeom prst="rect">
              <a:avLst/>
            </a:prstGeom>
            <a:noFill/>
          </p:spPr>
          <p:txBody>
            <a:bodyPr wrap="square" rtlCol="0">
              <a:spAutoFit/>
            </a:bodyPr>
            <a:lstStyle/>
            <a:p>
              <a:pPr algn="ctr"/>
              <a:r>
                <a:rPr lang="es-AR" sz="1400" dirty="0"/>
                <a:t>382</a:t>
              </a:r>
            </a:p>
          </p:txBody>
        </p:sp>
      </p:grpSp>
      <p:grpSp>
        <p:nvGrpSpPr>
          <p:cNvPr id="90" name="269 Grupo">
            <a:extLst>
              <a:ext uri="{FF2B5EF4-FFF2-40B4-BE49-F238E27FC236}">
                <a16:creationId xmlns:a16="http://schemas.microsoft.com/office/drawing/2014/main" id="{2B118DBF-1F23-6813-A45F-8A1F1B534461}"/>
              </a:ext>
            </a:extLst>
          </p:cNvPr>
          <p:cNvGrpSpPr/>
          <p:nvPr/>
        </p:nvGrpSpPr>
        <p:grpSpPr>
          <a:xfrm>
            <a:off x="7443695" y="2876394"/>
            <a:ext cx="500062" cy="414337"/>
            <a:chOff x="1391696" y="887106"/>
            <a:chExt cx="500062" cy="414337"/>
          </a:xfrm>
        </p:grpSpPr>
        <p:sp>
          <p:nvSpPr>
            <p:cNvPr id="91" name="Elipse 90">
              <a:extLst>
                <a:ext uri="{FF2B5EF4-FFF2-40B4-BE49-F238E27FC236}">
                  <a16:creationId xmlns:a16="http://schemas.microsoft.com/office/drawing/2014/main" id="{4AEDC32D-D08D-404F-5D74-00FF462528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2" name="268 CuadroTexto">
              <a:extLst>
                <a:ext uri="{FF2B5EF4-FFF2-40B4-BE49-F238E27FC236}">
                  <a16:creationId xmlns:a16="http://schemas.microsoft.com/office/drawing/2014/main" id="{8794D082-B099-F687-6E2B-B1DFBD26C3F5}"/>
                </a:ext>
              </a:extLst>
            </p:cNvPr>
            <p:cNvSpPr txBox="1"/>
            <p:nvPr/>
          </p:nvSpPr>
          <p:spPr>
            <a:xfrm>
              <a:off x="1398043" y="940386"/>
              <a:ext cx="487368" cy="307777"/>
            </a:xfrm>
            <a:prstGeom prst="rect">
              <a:avLst/>
            </a:prstGeom>
            <a:noFill/>
          </p:spPr>
          <p:txBody>
            <a:bodyPr wrap="square" rtlCol="0">
              <a:spAutoFit/>
            </a:bodyPr>
            <a:lstStyle/>
            <a:p>
              <a:pPr algn="ctr"/>
              <a:r>
                <a:rPr lang="es-AR" sz="1400" dirty="0"/>
                <a:t>371</a:t>
              </a:r>
            </a:p>
          </p:txBody>
        </p:sp>
      </p:grpSp>
      <p:grpSp>
        <p:nvGrpSpPr>
          <p:cNvPr id="93" name="269 Grupo">
            <a:extLst>
              <a:ext uri="{FF2B5EF4-FFF2-40B4-BE49-F238E27FC236}">
                <a16:creationId xmlns:a16="http://schemas.microsoft.com/office/drawing/2014/main" id="{768CB892-D83F-D835-C4DD-EC01E4665B70}"/>
              </a:ext>
            </a:extLst>
          </p:cNvPr>
          <p:cNvGrpSpPr/>
          <p:nvPr/>
        </p:nvGrpSpPr>
        <p:grpSpPr>
          <a:xfrm>
            <a:off x="7025813" y="2875277"/>
            <a:ext cx="500062" cy="414337"/>
            <a:chOff x="1391696" y="887106"/>
            <a:chExt cx="500062" cy="414337"/>
          </a:xfrm>
        </p:grpSpPr>
        <p:sp>
          <p:nvSpPr>
            <p:cNvPr id="94" name="Elipse 93">
              <a:extLst>
                <a:ext uri="{FF2B5EF4-FFF2-40B4-BE49-F238E27FC236}">
                  <a16:creationId xmlns:a16="http://schemas.microsoft.com/office/drawing/2014/main" id="{15A318A3-768B-459E-BB42-D5A546BD6E17}"/>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5" name="268 CuadroTexto">
              <a:extLst>
                <a:ext uri="{FF2B5EF4-FFF2-40B4-BE49-F238E27FC236}">
                  <a16:creationId xmlns:a16="http://schemas.microsoft.com/office/drawing/2014/main" id="{BA75373C-0880-CB33-E740-294CD2BCDC28}"/>
                </a:ext>
              </a:extLst>
            </p:cNvPr>
            <p:cNvSpPr txBox="1"/>
            <p:nvPr/>
          </p:nvSpPr>
          <p:spPr>
            <a:xfrm>
              <a:off x="1398043" y="940386"/>
              <a:ext cx="487368" cy="307777"/>
            </a:xfrm>
            <a:prstGeom prst="rect">
              <a:avLst/>
            </a:prstGeom>
            <a:noFill/>
          </p:spPr>
          <p:txBody>
            <a:bodyPr wrap="square" rtlCol="0">
              <a:spAutoFit/>
            </a:bodyPr>
            <a:lstStyle/>
            <a:p>
              <a:pPr algn="ctr"/>
              <a:r>
                <a:rPr lang="es-AR" sz="1400" dirty="0"/>
                <a:t>372</a:t>
              </a:r>
            </a:p>
          </p:txBody>
        </p:sp>
      </p:grpSp>
      <p:grpSp>
        <p:nvGrpSpPr>
          <p:cNvPr id="96" name="269 Grupo">
            <a:extLst>
              <a:ext uri="{FF2B5EF4-FFF2-40B4-BE49-F238E27FC236}">
                <a16:creationId xmlns:a16="http://schemas.microsoft.com/office/drawing/2014/main" id="{5CB47FBE-D8AD-B103-D819-F0915AEBBEDB}"/>
              </a:ext>
            </a:extLst>
          </p:cNvPr>
          <p:cNvGrpSpPr/>
          <p:nvPr/>
        </p:nvGrpSpPr>
        <p:grpSpPr>
          <a:xfrm>
            <a:off x="6615552" y="2880755"/>
            <a:ext cx="500062" cy="414337"/>
            <a:chOff x="1391696" y="887106"/>
            <a:chExt cx="500062" cy="414337"/>
          </a:xfrm>
        </p:grpSpPr>
        <p:sp>
          <p:nvSpPr>
            <p:cNvPr id="97" name="Elipse 96">
              <a:extLst>
                <a:ext uri="{FF2B5EF4-FFF2-40B4-BE49-F238E27FC236}">
                  <a16:creationId xmlns:a16="http://schemas.microsoft.com/office/drawing/2014/main" id="{0DF0B482-AA84-C30E-BA34-E3EE4EC423EC}"/>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98" name="268 CuadroTexto">
              <a:extLst>
                <a:ext uri="{FF2B5EF4-FFF2-40B4-BE49-F238E27FC236}">
                  <a16:creationId xmlns:a16="http://schemas.microsoft.com/office/drawing/2014/main" id="{0121EA4B-0A47-B379-1878-D3B231D2E8EF}"/>
                </a:ext>
              </a:extLst>
            </p:cNvPr>
            <p:cNvSpPr txBox="1"/>
            <p:nvPr/>
          </p:nvSpPr>
          <p:spPr>
            <a:xfrm>
              <a:off x="1398043" y="940386"/>
              <a:ext cx="487368" cy="307777"/>
            </a:xfrm>
            <a:prstGeom prst="rect">
              <a:avLst/>
            </a:prstGeom>
            <a:noFill/>
          </p:spPr>
          <p:txBody>
            <a:bodyPr wrap="square" rtlCol="0">
              <a:spAutoFit/>
            </a:bodyPr>
            <a:lstStyle/>
            <a:p>
              <a:pPr algn="ctr"/>
              <a:r>
                <a:rPr lang="es-AR" sz="1400" dirty="0"/>
                <a:t>374</a:t>
              </a:r>
            </a:p>
          </p:txBody>
        </p:sp>
      </p:grpSp>
      <p:grpSp>
        <p:nvGrpSpPr>
          <p:cNvPr id="99" name="269 Grupo">
            <a:extLst>
              <a:ext uri="{FF2B5EF4-FFF2-40B4-BE49-F238E27FC236}">
                <a16:creationId xmlns:a16="http://schemas.microsoft.com/office/drawing/2014/main" id="{D3587E9D-63EF-2A40-1C89-2BF86A8BE659}"/>
              </a:ext>
            </a:extLst>
          </p:cNvPr>
          <p:cNvGrpSpPr/>
          <p:nvPr/>
        </p:nvGrpSpPr>
        <p:grpSpPr>
          <a:xfrm>
            <a:off x="6277960" y="3076449"/>
            <a:ext cx="500062" cy="414337"/>
            <a:chOff x="1391696" y="887106"/>
            <a:chExt cx="500062" cy="414337"/>
          </a:xfrm>
        </p:grpSpPr>
        <p:sp>
          <p:nvSpPr>
            <p:cNvPr id="100" name="Elipse 99">
              <a:extLst>
                <a:ext uri="{FF2B5EF4-FFF2-40B4-BE49-F238E27FC236}">
                  <a16:creationId xmlns:a16="http://schemas.microsoft.com/office/drawing/2014/main" id="{62DC2363-3567-8E37-27A9-BD7904038B96}"/>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1" name="268 CuadroTexto">
              <a:extLst>
                <a:ext uri="{FF2B5EF4-FFF2-40B4-BE49-F238E27FC236}">
                  <a16:creationId xmlns:a16="http://schemas.microsoft.com/office/drawing/2014/main" id="{F25281E3-B98A-FE39-D409-28CF2C1F8060}"/>
                </a:ext>
              </a:extLst>
            </p:cNvPr>
            <p:cNvSpPr txBox="1"/>
            <p:nvPr/>
          </p:nvSpPr>
          <p:spPr>
            <a:xfrm>
              <a:off x="1398043" y="940386"/>
              <a:ext cx="487368" cy="307777"/>
            </a:xfrm>
            <a:prstGeom prst="rect">
              <a:avLst/>
            </a:prstGeom>
            <a:noFill/>
          </p:spPr>
          <p:txBody>
            <a:bodyPr wrap="square" rtlCol="0">
              <a:spAutoFit/>
            </a:bodyPr>
            <a:lstStyle/>
            <a:p>
              <a:pPr algn="ctr"/>
              <a:r>
                <a:rPr lang="es-AR" sz="1400" dirty="0"/>
                <a:t>376</a:t>
              </a:r>
            </a:p>
          </p:txBody>
        </p:sp>
      </p:grpSp>
      <p:grpSp>
        <p:nvGrpSpPr>
          <p:cNvPr id="102" name="269 Grupo">
            <a:extLst>
              <a:ext uri="{FF2B5EF4-FFF2-40B4-BE49-F238E27FC236}">
                <a16:creationId xmlns:a16="http://schemas.microsoft.com/office/drawing/2014/main" id="{D60854CE-0D94-279B-CE0D-F8104F867FAC}"/>
              </a:ext>
            </a:extLst>
          </p:cNvPr>
          <p:cNvGrpSpPr/>
          <p:nvPr/>
        </p:nvGrpSpPr>
        <p:grpSpPr>
          <a:xfrm>
            <a:off x="6284307" y="3420358"/>
            <a:ext cx="500062" cy="414337"/>
            <a:chOff x="1391696" y="887106"/>
            <a:chExt cx="500062" cy="414337"/>
          </a:xfrm>
        </p:grpSpPr>
        <p:sp>
          <p:nvSpPr>
            <p:cNvPr id="103" name="Elipse 102">
              <a:extLst>
                <a:ext uri="{FF2B5EF4-FFF2-40B4-BE49-F238E27FC236}">
                  <a16:creationId xmlns:a16="http://schemas.microsoft.com/office/drawing/2014/main" id="{20E9CEE3-C487-EB3D-D4E6-B80DD76FB71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4" name="268 CuadroTexto">
              <a:extLst>
                <a:ext uri="{FF2B5EF4-FFF2-40B4-BE49-F238E27FC236}">
                  <a16:creationId xmlns:a16="http://schemas.microsoft.com/office/drawing/2014/main" id="{C12926A2-B1C0-D7E9-D70F-76C31B394FB7}"/>
                </a:ext>
              </a:extLst>
            </p:cNvPr>
            <p:cNvSpPr txBox="1"/>
            <p:nvPr/>
          </p:nvSpPr>
          <p:spPr>
            <a:xfrm>
              <a:off x="1398043" y="940386"/>
              <a:ext cx="487368" cy="307777"/>
            </a:xfrm>
            <a:prstGeom prst="rect">
              <a:avLst/>
            </a:prstGeom>
            <a:noFill/>
          </p:spPr>
          <p:txBody>
            <a:bodyPr wrap="square" rtlCol="0">
              <a:spAutoFit/>
            </a:bodyPr>
            <a:lstStyle/>
            <a:p>
              <a:pPr algn="ctr"/>
              <a:r>
                <a:rPr lang="es-AR" sz="1400" dirty="0"/>
                <a:t>379</a:t>
              </a:r>
            </a:p>
          </p:txBody>
        </p:sp>
      </p:grpSp>
      <p:grpSp>
        <p:nvGrpSpPr>
          <p:cNvPr id="105" name="269 Grupo">
            <a:extLst>
              <a:ext uri="{FF2B5EF4-FFF2-40B4-BE49-F238E27FC236}">
                <a16:creationId xmlns:a16="http://schemas.microsoft.com/office/drawing/2014/main" id="{BD11F44D-D86E-899C-1303-A105C500A335}"/>
              </a:ext>
            </a:extLst>
          </p:cNvPr>
          <p:cNvGrpSpPr/>
          <p:nvPr/>
        </p:nvGrpSpPr>
        <p:grpSpPr>
          <a:xfrm>
            <a:off x="6350911" y="3709824"/>
            <a:ext cx="500062" cy="414337"/>
            <a:chOff x="1391696" y="887106"/>
            <a:chExt cx="500062" cy="414337"/>
          </a:xfrm>
        </p:grpSpPr>
        <p:sp>
          <p:nvSpPr>
            <p:cNvPr id="106" name="Elipse 105">
              <a:extLst>
                <a:ext uri="{FF2B5EF4-FFF2-40B4-BE49-F238E27FC236}">
                  <a16:creationId xmlns:a16="http://schemas.microsoft.com/office/drawing/2014/main" id="{128CD837-626A-FC24-498C-9C64AC8022F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07" name="268 CuadroTexto">
              <a:extLst>
                <a:ext uri="{FF2B5EF4-FFF2-40B4-BE49-F238E27FC236}">
                  <a16:creationId xmlns:a16="http://schemas.microsoft.com/office/drawing/2014/main" id="{832B73F0-9AD0-0750-0750-DFBC2BD56A2E}"/>
                </a:ext>
              </a:extLst>
            </p:cNvPr>
            <p:cNvSpPr txBox="1"/>
            <p:nvPr/>
          </p:nvSpPr>
          <p:spPr>
            <a:xfrm>
              <a:off x="1398043" y="940386"/>
              <a:ext cx="487368" cy="307777"/>
            </a:xfrm>
            <a:prstGeom prst="rect">
              <a:avLst/>
            </a:prstGeom>
            <a:noFill/>
          </p:spPr>
          <p:txBody>
            <a:bodyPr wrap="square" rtlCol="0">
              <a:spAutoFit/>
            </a:bodyPr>
            <a:lstStyle/>
            <a:p>
              <a:pPr algn="ctr"/>
              <a:r>
                <a:rPr lang="es-AR" sz="1400" dirty="0"/>
                <a:t>381</a:t>
              </a:r>
            </a:p>
          </p:txBody>
        </p:sp>
      </p:grpSp>
      <p:grpSp>
        <p:nvGrpSpPr>
          <p:cNvPr id="108" name="269 Grupo">
            <a:extLst>
              <a:ext uri="{FF2B5EF4-FFF2-40B4-BE49-F238E27FC236}">
                <a16:creationId xmlns:a16="http://schemas.microsoft.com/office/drawing/2014/main" id="{A27A49F5-153A-54EE-5224-AAF0CFC2F8D7}"/>
              </a:ext>
            </a:extLst>
          </p:cNvPr>
          <p:cNvGrpSpPr/>
          <p:nvPr/>
        </p:nvGrpSpPr>
        <p:grpSpPr>
          <a:xfrm>
            <a:off x="10090177" y="2878818"/>
            <a:ext cx="500062" cy="414337"/>
            <a:chOff x="1391696" y="887106"/>
            <a:chExt cx="500062" cy="414337"/>
          </a:xfrm>
        </p:grpSpPr>
        <p:sp>
          <p:nvSpPr>
            <p:cNvPr id="109" name="Elipse 108">
              <a:extLst>
                <a:ext uri="{FF2B5EF4-FFF2-40B4-BE49-F238E27FC236}">
                  <a16:creationId xmlns:a16="http://schemas.microsoft.com/office/drawing/2014/main" id="{E1BE05BB-CC5E-0015-1BC3-6B86CD7CF39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0" name="268 CuadroTexto">
              <a:extLst>
                <a:ext uri="{FF2B5EF4-FFF2-40B4-BE49-F238E27FC236}">
                  <a16:creationId xmlns:a16="http://schemas.microsoft.com/office/drawing/2014/main" id="{C82AE763-C1D3-28A5-CD4A-A74C317EB9DF}"/>
                </a:ext>
              </a:extLst>
            </p:cNvPr>
            <p:cNvSpPr txBox="1"/>
            <p:nvPr/>
          </p:nvSpPr>
          <p:spPr>
            <a:xfrm>
              <a:off x="1398043" y="940386"/>
              <a:ext cx="487368" cy="307777"/>
            </a:xfrm>
            <a:prstGeom prst="rect">
              <a:avLst/>
            </a:prstGeom>
            <a:noFill/>
          </p:spPr>
          <p:txBody>
            <a:bodyPr wrap="square" rtlCol="0">
              <a:spAutoFit/>
            </a:bodyPr>
            <a:lstStyle/>
            <a:p>
              <a:pPr algn="ctr"/>
              <a:r>
                <a:rPr lang="es-AR" sz="1400" dirty="0"/>
                <a:t>321</a:t>
              </a:r>
            </a:p>
          </p:txBody>
        </p:sp>
      </p:grpSp>
      <p:grpSp>
        <p:nvGrpSpPr>
          <p:cNvPr id="111" name="269 Grupo">
            <a:extLst>
              <a:ext uri="{FF2B5EF4-FFF2-40B4-BE49-F238E27FC236}">
                <a16:creationId xmlns:a16="http://schemas.microsoft.com/office/drawing/2014/main" id="{08C3066C-C754-F241-21EF-8647F220AB67}"/>
              </a:ext>
            </a:extLst>
          </p:cNvPr>
          <p:cNvGrpSpPr/>
          <p:nvPr/>
        </p:nvGrpSpPr>
        <p:grpSpPr>
          <a:xfrm>
            <a:off x="9650146" y="2869280"/>
            <a:ext cx="500062" cy="414337"/>
            <a:chOff x="1391696" y="887106"/>
            <a:chExt cx="500062" cy="414337"/>
          </a:xfrm>
        </p:grpSpPr>
        <p:sp>
          <p:nvSpPr>
            <p:cNvPr id="112" name="Elipse 111">
              <a:extLst>
                <a:ext uri="{FF2B5EF4-FFF2-40B4-BE49-F238E27FC236}">
                  <a16:creationId xmlns:a16="http://schemas.microsoft.com/office/drawing/2014/main" id="{26EC85DA-DAC3-64D0-D708-5A6A6CEB1ECC}"/>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3" name="268 CuadroTexto">
              <a:extLst>
                <a:ext uri="{FF2B5EF4-FFF2-40B4-BE49-F238E27FC236}">
                  <a16:creationId xmlns:a16="http://schemas.microsoft.com/office/drawing/2014/main" id="{0E72FE6B-31B2-6BCF-3ACA-1B928935BFD4}"/>
                </a:ext>
              </a:extLst>
            </p:cNvPr>
            <p:cNvSpPr txBox="1"/>
            <p:nvPr/>
          </p:nvSpPr>
          <p:spPr>
            <a:xfrm>
              <a:off x="1398043" y="940386"/>
              <a:ext cx="487368" cy="307777"/>
            </a:xfrm>
            <a:prstGeom prst="rect">
              <a:avLst/>
            </a:prstGeom>
            <a:noFill/>
          </p:spPr>
          <p:txBody>
            <a:bodyPr wrap="square" rtlCol="0">
              <a:spAutoFit/>
            </a:bodyPr>
            <a:lstStyle/>
            <a:p>
              <a:pPr algn="ctr"/>
              <a:r>
                <a:rPr lang="es-AR" sz="1400" dirty="0"/>
                <a:t>328</a:t>
              </a:r>
            </a:p>
          </p:txBody>
        </p:sp>
      </p:grpSp>
      <p:grpSp>
        <p:nvGrpSpPr>
          <p:cNvPr id="114" name="269 Grupo">
            <a:extLst>
              <a:ext uri="{FF2B5EF4-FFF2-40B4-BE49-F238E27FC236}">
                <a16:creationId xmlns:a16="http://schemas.microsoft.com/office/drawing/2014/main" id="{DB3F63B4-0799-9F28-F05C-0314780ABE9D}"/>
              </a:ext>
            </a:extLst>
          </p:cNvPr>
          <p:cNvGrpSpPr/>
          <p:nvPr/>
        </p:nvGrpSpPr>
        <p:grpSpPr>
          <a:xfrm>
            <a:off x="2244670" y="4671675"/>
            <a:ext cx="500062" cy="414337"/>
            <a:chOff x="1391696" y="887106"/>
            <a:chExt cx="500062" cy="414337"/>
          </a:xfrm>
        </p:grpSpPr>
        <p:sp>
          <p:nvSpPr>
            <p:cNvPr id="115" name="Elipse 114">
              <a:extLst>
                <a:ext uri="{FF2B5EF4-FFF2-40B4-BE49-F238E27FC236}">
                  <a16:creationId xmlns:a16="http://schemas.microsoft.com/office/drawing/2014/main" id="{3A2F75B8-7559-6CE9-EE47-E5172DDC5711}"/>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6" name="268 CuadroTexto">
              <a:extLst>
                <a:ext uri="{FF2B5EF4-FFF2-40B4-BE49-F238E27FC236}">
                  <a16:creationId xmlns:a16="http://schemas.microsoft.com/office/drawing/2014/main" id="{BB56D6D3-B329-CD8B-F1A0-08BDB90B33EB}"/>
                </a:ext>
              </a:extLst>
            </p:cNvPr>
            <p:cNvSpPr txBox="1"/>
            <p:nvPr/>
          </p:nvSpPr>
          <p:spPr>
            <a:xfrm>
              <a:off x="1398043" y="940386"/>
              <a:ext cx="487368" cy="307777"/>
            </a:xfrm>
            <a:prstGeom prst="rect">
              <a:avLst/>
            </a:prstGeom>
            <a:noFill/>
          </p:spPr>
          <p:txBody>
            <a:bodyPr wrap="square" rtlCol="0">
              <a:spAutoFit/>
            </a:bodyPr>
            <a:lstStyle/>
            <a:p>
              <a:pPr algn="ctr"/>
              <a:r>
                <a:rPr lang="es-AR" sz="1400" dirty="0"/>
                <a:t>323</a:t>
              </a:r>
            </a:p>
          </p:txBody>
        </p:sp>
      </p:grpSp>
      <p:grpSp>
        <p:nvGrpSpPr>
          <p:cNvPr id="117" name="269 Grupo">
            <a:extLst>
              <a:ext uri="{FF2B5EF4-FFF2-40B4-BE49-F238E27FC236}">
                <a16:creationId xmlns:a16="http://schemas.microsoft.com/office/drawing/2014/main" id="{EFD956B3-30EE-F9E5-573C-22D3DE909B97}"/>
              </a:ext>
            </a:extLst>
          </p:cNvPr>
          <p:cNvGrpSpPr/>
          <p:nvPr/>
        </p:nvGrpSpPr>
        <p:grpSpPr>
          <a:xfrm>
            <a:off x="1798493" y="4680082"/>
            <a:ext cx="500062" cy="414337"/>
            <a:chOff x="1391696" y="887106"/>
            <a:chExt cx="500062" cy="414337"/>
          </a:xfrm>
        </p:grpSpPr>
        <p:sp>
          <p:nvSpPr>
            <p:cNvPr id="118" name="Elipse 117">
              <a:extLst>
                <a:ext uri="{FF2B5EF4-FFF2-40B4-BE49-F238E27FC236}">
                  <a16:creationId xmlns:a16="http://schemas.microsoft.com/office/drawing/2014/main" id="{BC3585D9-708F-3412-E175-6C8A6B96BBF3}"/>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19" name="268 CuadroTexto">
              <a:extLst>
                <a:ext uri="{FF2B5EF4-FFF2-40B4-BE49-F238E27FC236}">
                  <a16:creationId xmlns:a16="http://schemas.microsoft.com/office/drawing/2014/main" id="{0FDF12A7-B40E-A732-C9BF-69B7824A7F0D}"/>
                </a:ext>
              </a:extLst>
            </p:cNvPr>
            <p:cNvSpPr txBox="1"/>
            <p:nvPr/>
          </p:nvSpPr>
          <p:spPr>
            <a:xfrm>
              <a:off x="1398043" y="940386"/>
              <a:ext cx="487368" cy="307777"/>
            </a:xfrm>
            <a:prstGeom prst="rect">
              <a:avLst/>
            </a:prstGeom>
            <a:noFill/>
          </p:spPr>
          <p:txBody>
            <a:bodyPr wrap="square" rtlCol="0">
              <a:spAutoFit/>
            </a:bodyPr>
            <a:lstStyle/>
            <a:p>
              <a:pPr algn="ctr"/>
              <a:r>
                <a:rPr lang="es-AR" sz="1400" dirty="0"/>
                <a:t>363</a:t>
              </a:r>
            </a:p>
          </p:txBody>
        </p:sp>
      </p:grpSp>
      <p:grpSp>
        <p:nvGrpSpPr>
          <p:cNvPr id="120" name="269 Grupo">
            <a:extLst>
              <a:ext uri="{FF2B5EF4-FFF2-40B4-BE49-F238E27FC236}">
                <a16:creationId xmlns:a16="http://schemas.microsoft.com/office/drawing/2014/main" id="{63057E76-8435-ACAF-DCE5-8451AB9E834F}"/>
              </a:ext>
            </a:extLst>
          </p:cNvPr>
          <p:cNvGrpSpPr/>
          <p:nvPr/>
        </p:nvGrpSpPr>
        <p:grpSpPr>
          <a:xfrm>
            <a:off x="4814779" y="4677161"/>
            <a:ext cx="500062" cy="414337"/>
            <a:chOff x="1391696" y="887106"/>
            <a:chExt cx="500062" cy="414337"/>
          </a:xfrm>
        </p:grpSpPr>
        <p:sp>
          <p:nvSpPr>
            <p:cNvPr id="121" name="Elipse 120">
              <a:extLst>
                <a:ext uri="{FF2B5EF4-FFF2-40B4-BE49-F238E27FC236}">
                  <a16:creationId xmlns:a16="http://schemas.microsoft.com/office/drawing/2014/main" id="{2681FC20-F5D9-79A6-0C34-040CB3A20F9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2" name="268 CuadroTexto">
              <a:extLst>
                <a:ext uri="{FF2B5EF4-FFF2-40B4-BE49-F238E27FC236}">
                  <a16:creationId xmlns:a16="http://schemas.microsoft.com/office/drawing/2014/main" id="{4EBE32A7-26DD-53B5-2964-F16E554DD52E}"/>
                </a:ext>
              </a:extLst>
            </p:cNvPr>
            <p:cNvSpPr txBox="1"/>
            <p:nvPr/>
          </p:nvSpPr>
          <p:spPr>
            <a:xfrm>
              <a:off x="1398043" y="940386"/>
              <a:ext cx="487368" cy="307777"/>
            </a:xfrm>
            <a:prstGeom prst="rect">
              <a:avLst/>
            </a:prstGeom>
            <a:noFill/>
          </p:spPr>
          <p:txBody>
            <a:bodyPr wrap="square" rtlCol="0">
              <a:spAutoFit/>
            </a:bodyPr>
            <a:lstStyle/>
            <a:p>
              <a:pPr algn="ctr"/>
              <a:r>
                <a:rPr lang="es-AR" sz="1400" dirty="0"/>
                <a:t>327</a:t>
              </a:r>
            </a:p>
          </p:txBody>
        </p:sp>
      </p:grpSp>
      <p:grpSp>
        <p:nvGrpSpPr>
          <p:cNvPr id="123" name="269 Grupo">
            <a:extLst>
              <a:ext uri="{FF2B5EF4-FFF2-40B4-BE49-F238E27FC236}">
                <a16:creationId xmlns:a16="http://schemas.microsoft.com/office/drawing/2014/main" id="{D40619E3-2182-F363-811F-C6390D66F7DE}"/>
              </a:ext>
            </a:extLst>
          </p:cNvPr>
          <p:cNvGrpSpPr/>
          <p:nvPr/>
        </p:nvGrpSpPr>
        <p:grpSpPr>
          <a:xfrm>
            <a:off x="4381368" y="4699300"/>
            <a:ext cx="500062" cy="414337"/>
            <a:chOff x="1391696" y="887106"/>
            <a:chExt cx="500062" cy="414337"/>
          </a:xfrm>
        </p:grpSpPr>
        <p:sp>
          <p:nvSpPr>
            <p:cNvPr id="124" name="Elipse 123">
              <a:extLst>
                <a:ext uri="{FF2B5EF4-FFF2-40B4-BE49-F238E27FC236}">
                  <a16:creationId xmlns:a16="http://schemas.microsoft.com/office/drawing/2014/main" id="{6483ED9A-A593-58BF-758A-751847EFDDE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5" name="268 CuadroTexto">
              <a:extLst>
                <a:ext uri="{FF2B5EF4-FFF2-40B4-BE49-F238E27FC236}">
                  <a16:creationId xmlns:a16="http://schemas.microsoft.com/office/drawing/2014/main" id="{8B610EFC-2127-33AF-F473-99B505DE2BBA}"/>
                </a:ext>
              </a:extLst>
            </p:cNvPr>
            <p:cNvSpPr txBox="1"/>
            <p:nvPr/>
          </p:nvSpPr>
          <p:spPr>
            <a:xfrm>
              <a:off x="1398043" y="940386"/>
              <a:ext cx="487368" cy="307777"/>
            </a:xfrm>
            <a:prstGeom prst="rect">
              <a:avLst/>
            </a:prstGeom>
            <a:noFill/>
          </p:spPr>
          <p:txBody>
            <a:bodyPr wrap="square" rtlCol="0">
              <a:spAutoFit/>
            </a:bodyPr>
            <a:lstStyle/>
            <a:p>
              <a:pPr algn="ctr"/>
              <a:r>
                <a:rPr lang="es-AR" sz="1400" dirty="0"/>
                <a:t>364</a:t>
              </a:r>
            </a:p>
          </p:txBody>
        </p:sp>
      </p:grpSp>
      <p:grpSp>
        <p:nvGrpSpPr>
          <p:cNvPr id="126" name="269 Grupo">
            <a:extLst>
              <a:ext uri="{FF2B5EF4-FFF2-40B4-BE49-F238E27FC236}">
                <a16:creationId xmlns:a16="http://schemas.microsoft.com/office/drawing/2014/main" id="{34B45E69-A6CE-D711-9CEE-9376491BA889}"/>
              </a:ext>
            </a:extLst>
          </p:cNvPr>
          <p:cNvGrpSpPr/>
          <p:nvPr/>
        </p:nvGrpSpPr>
        <p:grpSpPr>
          <a:xfrm>
            <a:off x="3957273" y="4705592"/>
            <a:ext cx="500062" cy="414337"/>
            <a:chOff x="1391696" y="887106"/>
            <a:chExt cx="500062" cy="414337"/>
          </a:xfrm>
        </p:grpSpPr>
        <p:sp>
          <p:nvSpPr>
            <p:cNvPr id="127" name="Elipse 126">
              <a:extLst>
                <a:ext uri="{FF2B5EF4-FFF2-40B4-BE49-F238E27FC236}">
                  <a16:creationId xmlns:a16="http://schemas.microsoft.com/office/drawing/2014/main" id="{09A6403B-89A5-FFF2-8360-4D325F206FDD}"/>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28" name="268 CuadroTexto">
              <a:extLst>
                <a:ext uri="{FF2B5EF4-FFF2-40B4-BE49-F238E27FC236}">
                  <a16:creationId xmlns:a16="http://schemas.microsoft.com/office/drawing/2014/main" id="{51082167-A99A-80A6-8B20-8E6822378B89}"/>
                </a:ext>
              </a:extLst>
            </p:cNvPr>
            <p:cNvSpPr txBox="1"/>
            <p:nvPr/>
          </p:nvSpPr>
          <p:spPr>
            <a:xfrm>
              <a:off x="1398043" y="940386"/>
              <a:ext cx="487368" cy="307777"/>
            </a:xfrm>
            <a:prstGeom prst="rect">
              <a:avLst/>
            </a:prstGeom>
            <a:noFill/>
          </p:spPr>
          <p:txBody>
            <a:bodyPr wrap="square" rtlCol="0">
              <a:spAutoFit/>
            </a:bodyPr>
            <a:lstStyle/>
            <a:p>
              <a:pPr algn="ctr"/>
              <a:r>
                <a:rPr lang="es-AR" sz="1400" dirty="0"/>
                <a:t>365</a:t>
              </a:r>
            </a:p>
          </p:txBody>
        </p:sp>
      </p:grpSp>
      <p:grpSp>
        <p:nvGrpSpPr>
          <p:cNvPr id="129" name="269 Grupo">
            <a:extLst>
              <a:ext uri="{FF2B5EF4-FFF2-40B4-BE49-F238E27FC236}">
                <a16:creationId xmlns:a16="http://schemas.microsoft.com/office/drawing/2014/main" id="{6793366A-0A44-B172-9A4B-A67AC45E1A6C}"/>
              </a:ext>
            </a:extLst>
          </p:cNvPr>
          <p:cNvGrpSpPr/>
          <p:nvPr/>
        </p:nvGrpSpPr>
        <p:grpSpPr>
          <a:xfrm>
            <a:off x="7452417" y="4760748"/>
            <a:ext cx="500062" cy="414337"/>
            <a:chOff x="1391696" y="887106"/>
            <a:chExt cx="500062" cy="414337"/>
          </a:xfrm>
        </p:grpSpPr>
        <p:sp>
          <p:nvSpPr>
            <p:cNvPr id="130" name="Elipse 129">
              <a:extLst>
                <a:ext uri="{FF2B5EF4-FFF2-40B4-BE49-F238E27FC236}">
                  <a16:creationId xmlns:a16="http://schemas.microsoft.com/office/drawing/2014/main" id="{1A374BED-A4D8-5C7B-EAD0-D253AE98A995}"/>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1" name="268 CuadroTexto">
              <a:extLst>
                <a:ext uri="{FF2B5EF4-FFF2-40B4-BE49-F238E27FC236}">
                  <a16:creationId xmlns:a16="http://schemas.microsoft.com/office/drawing/2014/main" id="{D7C26F41-562C-9EB3-FBB1-3151FCEB6BD2}"/>
                </a:ext>
              </a:extLst>
            </p:cNvPr>
            <p:cNvSpPr txBox="1"/>
            <p:nvPr/>
          </p:nvSpPr>
          <p:spPr>
            <a:xfrm>
              <a:off x="1398043" y="940386"/>
              <a:ext cx="487368" cy="307777"/>
            </a:xfrm>
            <a:prstGeom prst="rect">
              <a:avLst/>
            </a:prstGeom>
            <a:noFill/>
          </p:spPr>
          <p:txBody>
            <a:bodyPr wrap="square" rtlCol="0">
              <a:spAutoFit/>
            </a:bodyPr>
            <a:lstStyle/>
            <a:p>
              <a:pPr algn="ctr"/>
              <a:r>
                <a:rPr lang="es-AR" sz="1400" dirty="0"/>
                <a:t>303</a:t>
              </a:r>
            </a:p>
          </p:txBody>
        </p:sp>
      </p:grpSp>
      <p:grpSp>
        <p:nvGrpSpPr>
          <p:cNvPr id="132" name="269 Grupo">
            <a:extLst>
              <a:ext uri="{FF2B5EF4-FFF2-40B4-BE49-F238E27FC236}">
                <a16:creationId xmlns:a16="http://schemas.microsoft.com/office/drawing/2014/main" id="{60B6364E-61C5-62CB-CC07-6A6C0AB40E5E}"/>
              </a:ext>
            </a:extLst>
          </p:cNvPr>
          <p:cNvGrpSpPr/>
          <p:nvPr/>
        </p:nvGrpSpPr>
        <p:grpSpPr>
          <a:xfrm>
            <a:off x="10090177" y="4774884"/>
            <a:ext cx="500062" cy="414337"/>
            <a:chOff x="1391696" y="887106"/>
            <a:chExt cx="500062" cy="414337"/>
          </a:xfrm>
        </p:grpSpPr>
        <p:sp>
          <p:nvSpPr>
            <p:cNvPr id="133" name="Elipse 132">
              <a:extLst>
                <a:ext uri="{FF2B5EF4-FFF2-40B4-BE49-F238E27FC236}">
                  <a16:creationId xmlns:a16="http://schemas.microsoft.com/office/drawing/2014/main" id="{0B1E560C-7BFC-589A-3D31-5D94103AD6F9}"/>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4" name="268 CuadroTexto">
              <a:extLst>
                <a:ext uri="{FF2B5EF4-FFF2-40B4-BE49-F238E27FC236}">
                  <a16:creationId xmlns:a16="http://schemas.microsoft.com/office/drawing/2014/main" id="{F82AF0DA-22AE-A08B-25A5-1CCC25914A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311</a:t>
              </a:r>
            </a:p>
          </p:txBody>
        </p:sp>
      </p:grpSp>
      <p:grpSp>
        <p:nvGrpSpPr>
          <p:cNvPr id="135" name="269 Grupo">
            <a:extLst>
              <a:ext uri="{FF2B5EF4-FFF2-40B4-BE49-F238E27FC236}">
                <a16:creationId xmlns:a16="http://schemas.microsoft.com/office/drawing/2014/main" id="{F8B40EFD-3870-6DCC-895D-0E31D95980D1}"/>
              </a:ext>
            </a:extLst>
          </p:cNvPr>
          <p:cNvGrpSpPr/>
          <p:nvPr/>
        </p:nvGrpSpPr>
        <p:grpSpPr>
          <a:xfrm>
            <a:off x="9627228" y="4764914"/>
            <a:ext cx="500062" cy="414337"/>
            <a:chOff x="1391696" y="887106"/>
            <a:chExt cx="500062" cy="414337"/>
          </a:xfrm>
        </p:grpSpPr>
        <p:sp>
          <p:nvSpPr>
            <p:cNvPr id="136" name="Elipse 135">
              <a:extLst>
                <a:ext uri="{FF2B5EF4-FFF2-40B4-BE49-F238E27FC236}">
                  <a16:creationId xmlns:a16="http://schemas.microsoft.com/office/drawing/2014/main" id="{4EC6E263-C10B-528B-7D15-4E40483A16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37" name="268 CuadroTexto">
              <a:extLst>
                <a:ext uri="{FF2B5EF4-FFF2-40B4-BE49-F238E27FC236}">
                  <a16:creationId xmlns:a16="http://schemas.microsoft.com/office/drawing/2014/main" id="{D6510099-B317-5210-CA31-C3746830B8AB}"/>
                </a:ext>
              </a:extLst>
            </p:cNvPr>
            <p:cNvSpPr txBox="1"/>
            <p:nvPr/>
          </p:nvSpPr>
          <p:spPr>
            <a:xfrm>
              <a:off x="1398043" y="940386"/>
              <a:ext cx="487368" cy="307777"/>
            </a:xfrm>
            <a:prstGeom prst="rect">
              <a:avLst/>
            </a:prstGeom>
            <a:noFill/>
          </p:spPr>
          <p:txBody>
            <a:bodyPr wrap="square" rtlCol="0">
              <a:spAutoFit/>
            </a:bodyPr>
            <a:lstStyle/>
            <a:p>
              <a:pPr algn="ctr"/>
              <a:r>
                <a:rPr lang="es-AR" sz="1400" dirty="0"/>
                <a:t>330</a:t>
              </a:r>
            </a:p>
          </p:txBody>
        </p:sp>
      </p:grpSp>
      <p:grpSp>
        <p:nvGrpSpPr>
          <p:cNvPr id="138" name="269 Grupo">
            <a:extLst>
              <a:ext uri="{FF2B5EF4-FFF2-40B4-BE49-F238E27FC236}">
                <a16:creationId xmlns:a16="http://schemas.microsoft.com/office/drawing/2014/main" id="{ADBEF7C2-2DCA-74AA-A5DB-A00E01A59995}"/>
              </a:ext>
            </a:extLst>
          </p:cNvPr>
          <p:cNvGrpSpPr/>
          <p:nvPr/>
        </p:nvGrpSpPr>
        <p:grpSpPr>
          <a:xfrm>
            <a:off x="9180642" y="4785089"/>
            <a:ext cx="500062" cy="414337"/>
            <a:chOff x="1391696" y="887106"/>
            <a:chExt cx="500062" cy="414337"/>
          </a:xfrm>
        </p:grpSpPr>
        <p:sp>
          <p:nvSpPr>
            <p:cNvPr id="139" name="Elipse 138">
              <a:extLst>
                <a:ext uri="{FF2B5EF4-FFF2-40B4-BE49-F238E27FC236}">
                  <a16:creationId xmlns:a16="http://schemas.microsoft.com/office/drawing/2014/main" id="{11D324BB-FD7A-8CB1-186F-E3C061AEA76F}"/>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0" name="268 CuadroTexto">
              <a:extLst>
                <a:ext uri="{FF2B5EF4-FFF2-40B4-BE49-F238E27FC236}">
                  <a16:creationId xmlns:a16="http://schemas.microsoft.com/office/drawing/2014/main" id="{011E272D-A376-1B65-9BA0-B545C4346EA6}"/>
                </a:ext>
              </a:extLst>
            </p:cNvPr>
            <p:cNvSpPr txBox="1"/>
            <p:nvPr/>
          </p:nvSpPr>
          <p:spPr>
            <a:xfrm>
              <a:off x="1398043" y="940386"/>
              <a:ext cx="487368" cy="307777"/>
            </a:xfrm>
            <a:prstGeom prst="rect">
              <a:avLst/>
            </a:prstGeom>
            <a:noFill/>
          </p:spPr>
          <p:txBody>
            <a:bodyPr wrap="square" rtlCol="0">
              <a:spAutoFit/>
            </a:bodyPr>
            <a:lstStyle/>
            <a:p>
              <a:pPr algn="ctr"/>
              <a:r>
                <a:rPr lang="es-AR" sz="1400" dirty="0"/>
                <a:t>341</a:t>
              </a:r>
            </a:p>
          </p:txBody>
        </p:sp>
      </p:grpSp>
      <p:grpSp>
        <p:nvGrpSpPr>
          <p:cNvPr id="141" name="269 Grupo">
            <a:extLst>
              <a:ext uri="{FF2B5EF4-FFF2-40B4-BE49-F238E27FC236}">
                <a16:creationId xmlns:a16="http://schemas.microsoft.com/office/drawing/2014/main" id="{CE22E2EC-7C0A-4275-F8FB-A1005A121B98}"/>
              </a:ext>
            </a:extLst>
          </p:cNvPr>
          <p:cNvGrpSpPr/>
          <p:nvPr/>
        </p:nvGrpSpPr>
        <p:grpSpPr>
          <a:xfrm>
            <a:off x="8839613" y="4894145"/>
            <a:ext cx="500062" cy="414337"/>
            <a:chOff x="1391696" y="887106"/>
            <a:chExt cx="500062" cy="414337"/>
          </a:xfrm>
        </p:grpSpPr>
        <p:sp>
          <p:nvSpPr>
            <p:cNvPr id="142" name="Elipse 141">
              <a:extLst>
                <a:ext uri="{FF2B5EF4-FFF2-40B4-BE49-F238E27FC236}">
                  <a16:creationId xmlns:a16="http://schemas.microsoft.com/office/drawing/2014/main" id="{1983763E-6063-1ECA-18D9-5353B1494F8E}"/>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3" name="268 CuadroTexto">
              <a:extLst>
                <a:ext uri="{FF2B5EF4-FFF2-40B4-BE49-F238E27FC236}">
                  <a16:creationId xmlns:a16="http://schemas.microsoft.com/office/drawing/2014/main" id="{F213DFDE-F9A7-D872-DD3C-523FBE9486A8}"/>
                </a:ext>
              </a:extLst>
            </p:cNvPr>
            <p:cNvSpPr txBox="1"/>
            <p:nvPr/>
          </p:nvSpPr>
          <p:spPr>
            <a:xfrm>
              <a:off x="1398043" y="940386"/>
              <a:ext cx="487368" cy="307777"/>
            </a:xfrm>
            <a:prstGeom prst="rect">
              <a:avLst/>
            </a:prstGeom>
            <a:noFill/>
          </p:spPr>
          <p:txBody>
            <a:bodyPr wrap="square" rtlCol="0">
              <a:spAutoFit/>
            </a:bodyPr>
            <a:lstStyle/>
            <a:p>
              <a:pPr algn="ctr"/>
              <a:r>
                <a:rPr lang="es-AR" sz="1400" dirty="0"/>
                <a:t>345</a:t>
              </a:r>
            </a:p>
          </p:txBody>
        </p:sp>
      </p:grpSp>
      <p:grpSp>
        <p:nvGrpSpPr>
          <p:cNvPr id="144" name="269 Grupo">
            <a:extLst>
              <a:ext uri="{FF2B5EF4-FFF2-40B4-BE49-F238E27FC236}">
                <a16:creationId xmlns:a16="http://schemas.microsoft.com/office/drawing/2014/main" id="{62E25605-48C0-44E5-B42A-EDC54FA66588}"/>
              </a:ext>
            </a:extLst>
          </p:cNvPr>
          <p:cNvGrpSpPr/>
          <p:nvPr/>
        </p:nvGrpSpPr>
        <p:grpSpPr>
          <a:xfrm>
            <a:off x="8849979" y="5217171"/>
            <a:ext cx="500062" cy="414337"/>
            <a:chOff x="1391696" y="887106"/>
            <a:chExt cx="500062" cy="414337"/>
          </a:xfrm>
        </p:grpSpPr>
        <p:sp>
          <p:nvSpPr>
            <p:cNvPr id="145" name="Elipse 144">
              <a:extLst>
                <a:ext uri="{FF2B5EF4-FFF2-40B4-BE49-F238E27FC236}">
                  <a16:creationId xmlns:a16="http://schemas.microsoft.com/office/drawing/2014/main" id="{1A429386-DACD-F763-0BE0-A337CF8BBAB0}"/>
                </a:ext>
              </a:extLst>
            </p:cNvPr>
            <p:cNvSpPr/>
            <p:nvPr/>
          </p:nvSpPr>
          <p:spPr>
            <a:xfrm>
              <a:off x="1391696" y="887106"/>
              <a:ext cx="500062" cy="414337"/>
            </a:xfrm>
            <a:prstGeom prst="ellipse">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AR" sz="800" b="1" dirty="0">
                <a:solidFill>
                  <a:schemeClr val="tx1"/>
                </a:solidFill>
              </a:endParaRPr>
            </a:p>
          </p:txBody>
        </p:sp>
        <p:sp>
          <p:nvSpPr>
            <p:cNvPr id="146" name="268 CuadroTexto">
              <a:extLst>
                <a:ext uri="{FF2B5EF4-FFF2-40B4-BE49-F238E27FC236}">
                  <a16:creationId xmlns:a16="http://schemas.microsoft.com/office/drawing/2014/main" id="{969D59D9-2FED-7460-2B42-A9724C204328}"/>
                </a:ext>
              </a:extLst>
            </p:cNvPr>
            <p:cNvSpPr txBox="1"/>
            <p:nvPr/>
          </p:nvSpPr>
          <p:spPr>
            <a:xfrm>
              <a:off x="1398043" y="940386"/>
              <a:ext cx="487368" cy="307777"/>
            </a:xfrm>
            <a:prstGeom prst="rect">
              <a:avLst/>
            </a:prstGeom>
            <a:noFill/>
          </p:spPr>
          <p:txBody>
            <a:bodyPr wrap="square" rtlCol="0">
              <a:spAutoFit/>
            </a:bodyPr>
            <a:lstStyle/>
            <a:p>
              <a:pPr algn="ctr"/>
              <a:r>
                <a:rPr lang="es-AR" sz="1400" dirty="0"/>
                <a:t>350</a:t>
              </a:r>
            </a:p>
          </p:txBody>
        </p:sp>
      </p:grpSp>
      <p:grpSp>
        <p:nvGrpSpPr>
          <p:cNvPr id="68" name="276 Grupo">
            <a:extLst>
              <a:ext uri="{FF2B5EF4-FFF2-40B4-BE49-F238E27FC236}">
                <a16:creationId xmlns:a16="http://schemas.microsoft.com/office/drawing/2014/main" id="{98F00628-E1E1-089A-234E-3BAD21E46432}"/>
              </a:ext>
            </a:extLst>
          </p:cNvPr>
          <p:cNvGrpSpPr/>
          <p:nvPr/>
        </p:nvGrpSpPr>
        <p:grpSpPr>
          <a:xfrm>
            <a:off x="1108284" y="1241040"/>
            <a:ext cx="500062" cy="414337"/>
            <a:chOff x="1350640" y="1547749"/>
            <a:chExt cx="500062" cy="414337"/>
          </a:xfrm>
        </p:grpSpPr>
        <p:sp>
          <p:nvSpPr>
            <p:cNvPr id="147" name="Elipse 146">
              <a:extLst>
                <a:ext uri="{FF2B5EF4-FFF2-40B4-BE49-F238E27FC236}">
                  <a16:creationId xmlns:a16="http://schemas.microsoft.com/office/drawing/2014/main" id="{B2683EA7-75F5-6518-986E-AE398D012FF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48" name="261 CuadroTexto">
              <a:extLst>
                <a:ext uri="{FF2B5EF4-FFF2-40B4-BE49-F238E27FC236}">
                  <a16:creationId xmlns:a16="http://schemas.microsoft.com/office/drawing/2014/main" id="{48983D8D-3BB7-3F9D-80F2-AA3D465DA424}"/>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109</a:t>
              </a:r>
            </a:p>
          </p:txBody>
        </p:sp>
      </p:grpSp>
      <p:grpSp>
        <p:nvGrpSpPr>
          <p:cNvPr id="149" name="276 Grupo">
            <a:extLst>
              <a:ext uri="{FF2B5EF4-FFF2-40B4-BE49-F238E27FC236}">
                <a16:creationId xmlns:a16="http://schemas.microsoft.com/office/drawing/2014/main" id="{C3C2B858-BC34-B807-114F-B0E53D78EC53}"/>
              </a:ext>
            </a:extLst>
          </p:cNvPr>
          <p:cNvGrpSpPr/>
          <p:nvPr/>
        </p:nvGrpSpPr>
        <p:grpSpPr>
          <a:xfrm>
            <a:off x="1104742" y="1617618"/>
            <a:ext cx="500062" cy="414337"/>
            <a:chOff x="1350640" y="1547749"/>
            <a:chExt cx="500062" cy="414337"/>
          </a:xfrm>
        </p:grpSpPr>
        <p:sp>
          <p:nvSpPr>
            <p:cNvPr id="150" name="Elipse 149">
              <a:extLst>
                <a:ext uri="{FF2B5EF4-FFF2-40B4-BE49-F238E27FC236}">
                  <a16:creationId xmlns:a16="http://schemas.microsoft.com/office/drawing/2014/main" id="{89553245-2BB3-822B-4A89-8B37642C395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51" name="261 CuadroTexto">
              <a:extLst>
                <a:ext uri="{FF2B5EF4-FFF2-40B4-BE49-F238E27FC236}">
                  <a16:creationId xmlns:a16="http://schemas.microsoft.com/office/drawing/2014/main" id="{87C25F6F-A688-5CF4-1DB2-3F0CFC079222}"/>
                </a:ext>
              </a:extLst>
            </p:cNvPr>
            <p:cNvSpPr txBox="1"/>
            <p:nvPr/>
          </p:nvSpPr>
          <p:spPr>
            <a:xfrm>
              <a:off x="1356987" y="1601029"/>
              <a:ext cx="487368" cy="307777"/>
            </a:xfrm>
            <a:prstGeom prst="rect">
              <a:avLst/>
            </a:prstGeom>
            <a:noFill/>
          </p:spPr>
          <p:txBody>
            <a:bodyPr wrap="square" rtlCol="0">
              <a:spAutoFit/>
            </a:bodyPr>
            <a:lstStyle/>
            <a:p>
              <a:pPr algn="ctr"/>
              <a:r>
                <a:rPr lang="es-AR" sz="1400" dirty="0"/>
                <a:t>112</a:t>
              </a:r>
            </a:p>
          </p:txBody>
        </p:sp>
      </p:grpSp>
      <p:grpSp>
        <p:nvGrpSpPr>
          <p:cNvPr id="152" name="276 Grupo">
            <a:extLst>
              <a:ext uri="{FF2B5EF4-FFF2-40B4-BE49-F238E27FC236}">
                <a16:creationId xmlns:a16="http://schemas.microsoft.com/office/drawing/2014/main" id="{FFD60DF8-A4FF-ABB7-005F-93CD393E127A}"/>
              </a:ext>
            </a:extLst>
          </p:cNvPr>
          <p:cNvGrpSpPr/>
          <p:nvPr/>
        </p:nvGrpSpPr>
        <p:grpSpPr>
          <a:xfrm>
            <a:off x="4396793" y="821531"/>
            <a:ext cx="500062" cy="414337"/>
            <a:chOff x="1350640" y="1547749"/>
            <a:chExt cx="500062" cy="414337"/>
          </a:xfrm>
        </p:grpSpPr>
        <p:sp>
          <p:nvSpPr>
            <p:cNvPr id="153" name="Elipse 152">
              <a:extLst>
                <a:ext uri="{FF2B5EF4-FFF2-40B4-BE49-F238E27FC236}">
                  <a16:creationId xmlns:a16="http://schemas.microsoft.com/office/drawing/2014/main" id="{449A9FAF-2C2E-EF22-59B1-C7DC289BA98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54" name="261 CuadroTexto">
              <a:extLst>
                <a:ext uri="{FF2B5EF4-FFF2-40B4-BE49-F238E27FC236}">
                  <a16:creationId xmlns:a16="http://schemas.microsoft.com/office/drawing/2014/main" id="{2033A557-2500-C921-6590-155B60C66AF4}"/>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103</a:t>
              </a:r>
            </a:p>
          </p:txBody>
        </p:sp>
      </p:grpSp>
      <p:grpSp>
        <p:nvGrpSpPr>
          <p:cNvPr id="155" name="276 Grupo">
            <a:extLst>
              <a:ext uri="{FF2B5EF4-FFF2-40B4-BE49-F238E27FC236}">
                <a16:creationId xmlns:a16="http://schemas.microsoft.com/office/drawing/2014/main" id="{9E737F65-C590-07CC-6B66-0C209D114302}"/>
              </a:ext>
            </a:extLst>
          </p:cNvPr>
          <p:cNvGrpSpPr/>
          <p:nvPr/>
        </p:nvGrpSpPr>
        <p:grpSpPr>
          <a:xfrm>
            <a:off x="3996164" y="821530"/>
            <a:ext cx="500062" cy="414337"/>
            <a:chOff x="1350640" y="1547749"/>
            <a:chExt cx="500062" cy="414337"/>
          </a:xfrm>
        </p:grpSpPr>
        <p:sp>
          <p:nvSpPr>
            <p:cNvPr id="156" name="Elipse 155">
              <a:extLst>
                <a:ext uri="{FF2B5EF4-FFF2-40B4-BE49-F238E27FC236}">
                  <a16:creationId xmlns:a16="http://schemas.microsoft.com/office/drawing/2014/main" id="{CB091240-6A26-CDAD-B992-60F3372B648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57" name="261 CuadroTexto">
              <a:extLst>
                <a:ext uri="{FF2B5EF4-FFF2-40B4-BE49-F238E27FC236}">
                  <a16:creationId xmlns:a16="http://schemas.microsoft.com/office/drawing/2014/main" id="{CC882A79-0BBC-84BD-61D5-0CB0A6FEC7C0}"/>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106</a:t>
              </a:r>
            </a:p>
          </p:txBody>
        </p:sp>
      </p:grpSp>
      <p:grpSp>
        <p:nvGrpSpPr>
          <p:cNvPr id="158" name="276 Grupo">
            <a:extLst>
              <a:ext uri="{FF2B5EF4-FFF2-40B4-BE49-F238E27FC236}">
                <a16:creationId xmlns:a16="http://schemas.microsoft.com/office/drawing/2014/main" id="{CE5C777A-7830-76CC-EC66-37C1D05104B4}"/>
              </a:ext>
            </a:extLst>
          </p:cNvPr>
          <p:cNvGrpSpPr/>
          <p:nvPr/>
        </p:nvGrpSpPr>
        <p:grpSpPr>
          <a:xfrm>
            <a:off x="3674451" y="956405"/>
            <a:ext cx="500062" cy="414337"/>
            <a:chOff x="1350640" y="1547749"/>
            <a:chExt cx="500062" cy="414337"/>
          </a:xfrm>
        </p:grpSpPr>
        <p:sp>
          <p:nvSpPr>
            <p:cNvPr id="159" name="Elipse 158">
              <a:extLst>
                <a:ext uri="{FF2B5EF4-FFF2-40B4-BE49-F238E27FC236}">
                  <a16:creationId xmlns:a16="http://schemas.microsoft.com/office/drawing/2014/main" id="{4FC61975-26A3-3F53-E45C-366E22ED5A4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0" name="261 CuadroTexto">
              <a:extLst>
                <a:ext uri="{FF2B5EF4-FFF2-40B4-BE49-F238E27FC236}">
                  <a16:creationId xmlns:a16="http://schemas.microsoft.com/office/drawing/2014/main" id="{61614D06-2C77-3205-4938-306F3C304677}"/>
                </a:ext>
              </a:extLst>
            </p:cNvPr>
            <p:cNvSpPr txBox="1"/>
            <p:nvPr/>
          </p:nvSpPr>
          <p:spPr>
            <a:xfrm>
              <a:off x="1356987" y="1601029"/>
              <a:ext cx="487368" cy="307777"/>
            </a:xfrm>
            <a:prstGeom prst="rect">
              <a:avLst/>
            </a:prstGeom>
            <a:noFill/>
          </p:spPr>
          <p:txBody>
            <a:bodyPr wrap="square" rtlCol="0">
              <a:spAutoFit/>
            </a:bodyPr>
            <a:lstStyle/>
            <a:p>
              <a:pPr algn="ctr"/>
              <a:r>
                <a:rPr lang="es-AR" sz="1400" dirty="0"/>
                <a:t>121</a:t>
              </a:r>
            </a:p>
          </p:txBody>
        </p:sp>
      </p:grpSp>
      <p:grpSp>
        <p:nvGrpSpPr>
          <p:cNvPr id="161" name="276 Grupo">
            <a:extLst>
              <a:ext uri="{FF2B5EF4-FFF2-40B4-BE49-F238E27FC236}">
                <a16:creationId xmlns:a16="http://schemas.microsoft.com/office/drawing/2014/main" id="{8CF59CE2-F21C-7574-C74C-BB6AB91347AD}"/>
              </a:ext>
            </a:extLst>
          </p:cNvPr>
          <p:cNvGrpSpPr/>
          <p:nvPr/>
        </p:nvGrpSpPr>
        <p:grpSpPr>
          <a:xfrm>
            <a:off x="3653026" y="1281994"/>
            <a:ext cx="500062" cy="414337"/>
            <a:chOff x="1350640" y="1547749"/>
            <a:chExt cx="500062" cy="414337"/>
          </a:xfrm>
        </p:grpSpPr>
        <p:sp>
          <p:nvSpPr>
            <p:cNvPr id="162" name="Elipse 161">
              <a:extLst>
                <a:ext uri="{FF2B5EF4-FFF2-40B4-BE49-F238E27FC236}">
                  <a16:creationId xmlns:a16="http://schemas.microsoft.com/office/drawing/2014/main" id="{1635160B-0A9D-AD4A-D8AA-34ED63936BE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3" name="261 CuadroTexto">
              <a:extLst>
                <a:ext uri="{FF2B5EF4-FFF2-40B4-BE49-F238E27FC236}">
                  <a16:creationId xmlns:a16="http://schemas.microsoft.com/office/drawing/2014/main" id="{2917F991-48D5-94BD-F1E8-E7ECB6D00F05}"/>
                </a:ext>
              </a:extLst>
            </p:cNvPr>
            <p:cNvSpPr txBox="1"/>
            <p:nvPr/>
          </p:nvSpPr>
          <p:spPr>
            <a:xfrm>
              <a:off x="1356987" y="1601029"/>
              <a:ext cx="487368" cy="307777"/>
            </a:xfrm>
            <a:prstGeom prst="rect">
              <a:avLst/>
            </a:prstGeom>
            <a:noFill/>
          </p:spPr>
          <p:txBody>
            <a:bodyPr wrap="square" rtlCol="0">
              <a:spAutoFit/>
            </a:bodyPr>
            <a:lstStyle/>
            <a:p>
              <a:pPr algn="ctr"/>
              <a:r>
                <a:rPr lang="es-AR" sz="1400" dirty="0"/>
                <a:t>173</a:t>
              </a:r>
            </a:p>
          </p:txBody>
        </p:sp>
      </p:grpSp>
      <p:grpSp>
        <p:nvGrpSpPr>
          <p:cNvPr id="164" name="276 Grupo">
            <a:extLst>
              <a:ext uri="{FF2B5EF4-FFF2-40B4-BE49-F238E27FC236}">
                <a16:creationId xmlns:a16="http://schemas.microsoft.com/office/drawing/2014/main" id="{C37B9324-06A7-C72D-3DF3-68030396C26B}"/>
              </a:ext>
            </a:extLst>
          </p:cNvPr>
          <p:cNvGrpSpPr/>
          <p:nvPr/>
        </p:nvGrpSpPr>
        <p:grpSpPr>
          <a:xfrm>
            <a:off x="3649853" y="1598254"/>
            <a:ext cx="500062" cy="414337"/>
            <a:chOff x="1350640" y="1547749"/>
            <a:chExt cx="500062" cy="414337"/>
          </a:xfrm>
        </p:grpSpPr>
        <p:sp>
          <p:nvSpPr>
            <p:cNvPr id="165" name="Elipse 164">
              <a:extLst>
                <a:ext uri="{FF2B5EF4-FFF2-40B4-BE49-F238E27FC236}">
                  <a16:creationId xmlns:a16="http://schemas.microsoft.com/office/drawing/2014/main" id="{A1AC46A3-5806-708A-A2FE-495FF7215CF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6" name="261 CuadroTexto">
              <a:extLst>
                <a:ext uri="{FF2B5EF4-FFF2-40B4-BE49-F238E27FC236}">
                  <a16:creationId xmlns:a16="http://schemas.microsoft.com/office/drawing/2014/main" id="{8C619C28-8A97-03F4-469A-FB96B2BC7829}"/>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205</a:t>
              </a:r>
            </a:p>
          </p:txBody>
        </p:sp>
      </p:grpSp>
      <p:grpSp>
        <p:nvGrpSpPr>
          <p:cNvPr id="167" name="276 Grupo">
            <a:extLst>
              <a:ext uri="{FF2B5EF4-FFF2-40B4-BE49-F238E27FC236}">
                <a16:creationId xmlns:a16="http://schemas.microsoft.com/office/drawing/2014/main" id="{989A775C-EFC0-9757-05FA-2D5884258A5B}"/>
              </a:ext>
            </a:extLst>
          </p:cNvPr>
          <p:cNvGrpSpPr/>
          <p:nvPr/>
        </p:nvGrpSpPr>
        <p:grpSpPr>
          <a:xfrm>
            <a:off x="3950926" y="1775365"/>
            <a:ext cx="500062" cy="414337"/>
            <a:chOff x="1350640" y="1547749"/>
            <a:chExt cx="500062" cy="414337"/>
          </a:xfrm>
        </p:grpSpPr>
        <p:sp>
          <p:nvSpPr>
            <p:cNvPr id="168" name="Elipse 167">
              <a:extLst>
                <a:ext uri="{FF2B5EF4-FFF2-40B4-BE49-F238E27FC236}">
                  <a16:creationId xmlns:a16="http://schemas.microsoft.com/office/drawing/2014/main" id="{5E499E64-1F6D-9310-3E43-C192BB6C1C0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69" name="261 CuadroTexto">
              <a:extLst>
                <a:ext uri="{FF2B5EF4-FFF2-40B4-BE49-F238E27FC236}">
                  <a16:creationId xmlns:a16="http://schemas.microsoft.com/office/drawing/2014/main" id="{486D080F-931F-8060-E342-31370D380424}"/>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207</a:t>
              </a:r>
            </a:p>
          </p:txBody>
        </p:sp>
      </p:grpSp>
      <p:grpSp>
        <p:nvGrpSpPr>
          <p:cNvPr id="170" name="276 Grupo">
            <a:extLst>
              <a:ext uri="{FF2B5EF4-FFF2-40B4-BE49-F238E27FC236}">
                <a16:creationId xmlns:a16="http://schemas.microsoft.com/office/drawing/2014/main" id="{96EDD5CF-5280-71B0-95E3-268C4F30DA45}"/>
              </a:ext>
            </a:extLst>
          </p:cNvPr>
          <p:cNvGrpSpPr/>
          <p:nvPr/>
        </p:nvGrpSpPr>
        <p:grpSpPr>
          <a:xfrm>
            <a:off x="4410275" y="1785697"/>
            <a:ext cx="500062" cy="414337"/>
            <a:chOff x="1350640" y="1547749"/>
            <a:chExt cx="500062" cy="414337"/>
          </a:xfrm>
        </p:grpSpPr>
        <p:sp>
          <p:nvSpPr>
            <p:cNvPr id="171" name="Elipse 170">
              <a:extLst>
                <a:ext uri="{FF2B5EF4-FFF2-40B4-BE49-F238E27FC236}">
                  <a16:creationId xmlns:a16="http://schemas.microsoft.com/office/drawing/2014/main" id="{2CA46EF4-0D26-C4C4-2F16-287BE55C9BED}"/>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72" name="261 CuadroTexto">
              <a:extLst>
                <a:ext uri="{FF2B5EF4-FFF2-40B4-BE49-F238E27FC236}">
                  <a16:creationId xmlns:a16="http://schemas.microsoft.com/office/drawing/2014/main" id="{0B552760-010F-1164-D48F-C3BB242ABF12}"/>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209</a:t>
              </a:r>
            </a:p>
          </p:txBody>
        </p:sp>
      </p:grpSp>
      <p:grpSp>
        <p:nvGrpSpPr>
          <p:cNvPr id="173" name="276 Grupo">
            <a:extLst>
              <a:ext uri="{FF2B5EF4-FFF2-40B4-BE49-F238E27FC236}">
                <a16:creationId xmlns:a16="http://schemas.microsoft.com/office/drawing/2014/main" id="{52B2270B-1F1B-C165-6882-89740F014DCC}"/>
              </a:ext>
            </a:extLst>
          </p:cNvPr>
          <p:cNvGrpSpPr/>
          <p:nvPr/>
        </p:nvGrpSpPr>
        <p:grpSpPr>
          <a:xfrm>
            <a:off x="4878716" y="1801399"/>
            <a:ext cx="500062" cy="414337"/>
            <a:chOff x="1350640" y="1547749"/>
            <a:chExt cx="500062" cy="414337"/>
          </a:xfrm>
        </p:grpSpPr>
        <p:sp>
          <p:nvSpPr>
            <p:cNvPr id="174" name="Elipse 173">
              <a:extLst>
                <a:ext uri="{FF2B5EF4-FFF2-40B4-BE49-F238E27FC236}">
                  <a16:creationId xmlns:a16="http://schemas.microsoft.com/office/drawing/2014/main" id="{624B80C2-46D3-8EB6-D9F2-165FAF9E9DC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75" name="261 CuadroTexto">
              <a:extLst>
                <a:ext uri="{FF2B5EF4-FFF2-40B4-BE49-F238E27FC236}">
                  <a16:creationId xmlns:a16="http://schemas.microsoft.com/office/drawing/2014/main" id="{DA96B13C-4C51-068D-8EAE-25007C025413}"/>
                </a:ext>
              </a:extLst>
            </p:cNvPr>
            <p:cNvSpPr txBox="1"/>
            <p:nvPr/>
          </p:nvSpPr>
          <p:spPr>
            <a:xfrm>
              <a:off x="1356987" y="1601029"/>
              <a:ext cx="487368" cy="307777"/>
            </a:xfrm>
            <a:prstGeom prst="rect">
              <a:avLst/>
            </a:prstGeom>
            <a:noFill/>
          </p:spPr>
          <p:txBody>
            <a:bodyPr wrap="square" rtlCol="0">
              <a:spAutoFit/>
            </a:bodyPr>
            <a:lstStyle/>
            <a:p>
              <a:pPr algn="ctr"/>
              <a:r>
                <a:rPr lang="es-AR" sz="1400" dirty="0"/>
                <a:t>917</a:t>
              </a:r>
            </a:p>
          </p:txBody>
        </p:sp>
      </p:grpSp>
      <p:grpSp>
        <p:nvGrpSpPr>
          <p:cNvPr id="176" name="276 Grupo">
            <a:extLst>
              <a:ext uri="{FF2B5EF4-FFF2-40B4-BE49-F238E27FC236}">
                <a16:creationId xmlns:a16="http://schemas.microsoft.com/office/drawing/2014/main" id="{BC2CFC94-775E-71A0-8CA5-C62773525C2D}"/>
              </a:ext>
            </a:extLst>
          </p:cNvPr>
          <p:cNvGrpSpPr/>
          <p:nvPr/>
        </p:nvGrpSpPr>
        <p:grpSpPr>
          <a:xfrm>
            <a:off x="6559791" y="787508"/>
            <a:ext cx="500062" cy="414337"/>
            <a:chOff x="1350640" y="1547749"/>
            <a:chExt cx="500062" cy="414337"/>
          </a:xfrm>
        </p:grpSpPr>
        <p:sp>
          <p:nvSpPr>
            <p:cNvPr id="177" name="Elipse 176">
              <a:extLst>
                <a:ext uri="{FF2B5EF4-FFF2-40B4-BE49-F238E27FC236}">
                  <a16:creationId xmlns:a16="http://schemas.microsoft.com/office/drawing/2014/main" id="{2DB2AF0C-AEA0-4422-B1A0-10C11C1CB34D}"/>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78" name="261 CuadroTexto">
              <a:extLst>
                <a:ext uri="{FF2B5EF4-FFF2-40B4-BE49-F238E27FC236}">
                  <a16:creationId xmlns:a16="http://schemas.microsoft.com/office/drawing/2014/main" id="{BBE4638A-87C3-07E9-F87A-B261FAA42E5F}"/>
                </a:ext>
              </a:extLst>
            </p:cNvPr>
            <p:cNvSpPr txBox="1"/>
            <p:nvPr/>
          </p:nvSpPr>
          <p:spPr>
            <a:xfrm>
              <a:off x="1356987" y="1601029"/>
              <a:ext cx="487368" cy="307777"/>
            </a:xfrm>
            <a:prstGeom prst="rect">
              <a:avLst/>
            </a:prstGeom>
            <a:noFill/>
          </p:spPr>
          <p:txBody>
            <a:bodyPr wrap="square" rtlCol="0">
              <a:spAutoFit/>
            </a:bodyPr>
            <a:lstStyle/>
            <a:p>
              <a:pPr algn="ctr"/>
              <a:r>
                <a:rPr lang="es-AR" sz="1400" dirty="0"/>
                <a:t>107</a:t>
              </a:r>
            </a:p>
          </p:txBody>
        </p:sp>
      </p:grpSp>
      <p:grpSp>
        <p:nvGrpSpPr>
          <p:cNvPr id="179" name="276 Grupo">
            <a:extLst>
              <a:ext uri="{FF2B5EF4-FFF2-40B4-BE49-F238E27FC236}">
                <a16:creationId xmlns:a16="http://schemas.microsoft.com/office/drawing/2014/main" id="{C17A7E25-FE64-6E50-6A44-F7E1CBF14F3D}"/>
              </a:ext>
            </a:extLst>
          </p:cNvPr>
          <p:cNvGrpSpPr/>
          <p:nvPr/>
        </p:nvGrpSpPr>
        <p:grpSpPr>
          <a:xfrm>
            <a:off x="6308698" y="1060786"/>
            <a:ext cx="500062" cy="414337"/>
            <a:chOff x="1350640" y="1547749"/>
            <a:chExt cx="500062" cy="414337"/>
          </a:xfrm>
        </p:grpSpPr>
        <p:sp>
          <p:nvSpPr>
            <p:cNvPr id="180" name="Elipse 179">
              <a:extLst>
                <a:ext uri="{FF2B5EF4-FFF2-40B4-BE49-F238E27FC236}">
                  <a16:creationId xmlns:a16="http://schemas.microsoft.com/office/drawing/2014/main" id="{792A65C7-BB37-7EC0-17ED-CD6590A26BB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81" name="261 CuadroTexto">
              <a:extLst>
                <a:ext uri="{FF2B5EF4-FFF2-40B4-BE49-F238E27FC236}">
                  <a16:creationId xmlns:a16="http://schemas.microsoft.com/office/drawing/2014/main" id="{CCF3D5F2-3562-C705-BA1A-C08EEC0FFF58}"/>
                </a:ext>
              </a:extLst>
            </p:cNvPr>
            <p:cNvSpPr txBox="1"/>
            <p:nvPr/>
          </p:nvSpPr>
          <p:spPr>
            <a:xfrm>
              <a:off x="1356987" y="1601029"/>
              <a:ext cx="487368" cy="307777"/>
            </a:xfrm>
            <a:prstGeom prst="rect">
              <a:avLst/>
            </a:prstGeom>
            <a:noFill/>
          </p:spPr>
          <p:txBody>
            <a:bodyPr wrap="square" rtlCol="0">
              <a:spAutoFit/>
            </a:bodyPr>
            <a:lstStyle/>
            <a:p>
              <a:pPr algn="ctr"/>
              <a:r>
                <a:rPr lang="es-AR" sz="1400" dirty="0"/>
                <a:t>119</a:t>
              </a:r>
            </a:p>
          </p:txBody>
        </p:sp>
      </p:grpSp>
      <p:grpSp>
        <p:nvGrpSpPr>
          <p:cNvPr id="182" name="276 Grupo">
            <a:extLst>
              <a:ext uri="{FF2B5EF4-FFF2-40B4-BE49-F238E27FC236}">
                <a16:creationId xmlns:a16="http://schemas.microsoft.com/office/drawing/2014/main" id="{ECED2C88-F187-4D32-C24F-DDEACBB88201}"/>
              </a:ext>
            </a:extLst>
          </p:cNvPr>
          <p:cNvGrpSpPr/>
          <p:nvPr/>
        </p:nvGrpSpPr>
        <p:grpSpPr>
          <a:xfrm>
            <a:off x="6297267" y="1412688"/>
            <a:ext cx="500062" cy="414337"/>
            <a:chOff x="1350640" y="1547749"/>
            <a:chExt cx="500062" cy="414337"/>
          </a:xfrm>
        </p:grpSpPr>
        <p:sp>
          <p:nvSpPr>
            <p:cNvPr id="183" name="Elipse 182">
              <a:extLst>
                <a:ext uri="{FF2B5EF4-FFF2-40B4-BE49-F238E27FC236}">
                  <a16:creationId xmlns:a16="http://schemas.microsoft.com/office/drawing/2014/main" id="{81E3FFC7-CA35-C223-A145-2A1C524ACD0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84" name="261 CuadroTexto">
              <a:extLst>
                <a:ext uri="{FF2B5EF4-FFF2-40B4-BE49-F238E27FC236}">
                  <a16:creationId xmlns:a16="http://schemas.microsoft.com/office/drawing/2014/main" id="{D8016F7F-44FB-B768-3D43-C35F3E71C7F4}"/>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200</a:t>
              </a:r>
            </a:p>
          </p:txBody>
        </p:sp>
      </p:grpSp>
      <p:grpSp>
        <p:nvGrpSpPr>
          <p:cNvPr id="185" name="276 Grupo">
            <a:extLst>
              <a:ext uri="{FF2B5EF4-FFF2-40B4-BE49-F238E27FC236}">
                <a16:creationId xmlns:a16="http://schemas.microsoft.com/office/drawing/2014/main" id="{BC5F1FB1-08C2-99C9-900A-3E2517E2DF8B}"/>
              </a:ext>
            </a:extLst>
          </p:cNvPr>
          <p:cNvGrpSpPr/>
          <p:nvPr/>
        </p:nvGrpSpPr>
        <p:grpSpPr>
          <a:xfrm>
            <a:off x="6406981" y="1691842"/>
            <a:ext cx="500062" cy="414337"/>
            <a:chOff x="1350640" y="1547749"/>
            <a:chExt cx="500062" cy="414337"/>
          </a:xfrm>
        </p:grpSpPr>
        <p:sp>
          <p:nvSpPr>
            <p:cNvPr id="186" name="Elipse 185">
              <a:extLst>
                <a:ext uri="{FF2B5EF4-FFF2-40B4-BE49-F238E27FC236}">
                  <a16:creationId xmlns:a16="http://schemas.microsoft.com/office/drawing/2014/main" id="{FC737AFA-AE8A-F8DA-78BE-9A6E097A33C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87" name="261 CuadroTexto">
              <a:extLst>
                <a:ext uri="{FF2B5EF4-FFF2-40B4-BE49-F238E27FC236}">
                  <a16:creationId xmlns:a16="http://schemas.microsoft.com/office/drawing/2014/main" id="{082E43CF-5292-98CD-F6FF-A838E7DCB104}"/>
                </a:ext>
              </a:extLst>
            </p:cNvPr>
            <p:cNvSpPr txBox="1"/>
            <p:nvPr/>
          </p:nvSpPr>
          <p:spPr>
            <a:xfrm>
              <a:off x="1356987" y="1601029"/>
              <a:ext cx="487368" cy="307777"/>
            </a:xfrm>
            <a:prstGeom prst="rect">
              <a:avLst/>
            </a:prstGeom>
            <a:noFill/>
          </p:spPr>
          <p:txBody>
            <a:bodyPr wrap="square" rtlCol="0">
              <a:spAutoFit/>
            </a:bodyPr>
            <a:lstStyle/>
            <a:p>
              <a:pPr algn="ctr"/>
              <a:r>
                <a:rPr lang="es-AR" sz="1400" dirty="0"/>
                <a:t>201</a:t>
              </a:r>
            </a:p>
          </p:txBody>
        </p:sp>
      </p:grpSp>
      <p:grpSp>
        <p:nvGrpSpPr>
          <p:cNvPr id="188" name="276 Grupo">
            <a:extLst>
              <a:ext uri="{FF2B5EF4-FFF2-40B4-BE49-F238E27FC236}">
                <a16:creationId xmlns:a16="http://schemas.microsoft.com/office/drawing/2014/main" id="{A3FDF046-9FA0-C993-A94E-AD6DB1FCA02F}"/>
              </a:ext>
            </a:extLst>
          </p:cNvPr>
          <p:cNvGrpSpPr/>
          <p:nvPr/>
        </p:nvGrpSpPr>
        <p:grpSpPr>
          <a:xfrm>
            <a:off x="1797174" y="2845421"/>
            <a:ext cx="500062" cy="576500"/>
            <a:chOff x="1350640" y="1547749"/>
            <a:chExt cx="500062" cy="576500"/>
          </a:xfrm>
        </p:grpSpPr>
        <p:sp>
          <p:nvSpPr>
            <p:cNvPr id="189" name="Elipse 188">
              <a:extLst>
                <a:ext uri="{FF2B5EF4-FFF2-40B4-BE49-F238E27FC236}">
                  <a16:creationId xmlns:a16="http://schemas.microsoft.com/office/drawing/2014/main" id="{12B49025-0D3C-BD2C-5E68-50B96A6BD56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0" name="261 CuadroTexto">
              <a:extLst>
                <a:ext uri="{FF2B5EF4-FFF2-40B4-BE49-F238E27FC236}">
                  <a16:creationId xmlns:a16="http://schemas.microsoft.com/office/drawing/2014/main" id="{0B17DBA6-D426-E362-EE9F-F51E5C3D205C}"/>
                </a:ext>
              </a:extLst>
            </p:cNvPr>
            <p:cNvSpPr txBox="1"/>
            <p:nvPr/>
          </p:nvSpPr>
          <p:spPr>
            <a:xfrm>
              <a:off x="1356987" y="1601029"/>
              <a:ext cx="487368" cy="523220"/>
            </a:xfrm>
            <a:prstGeom prst="rect">
              <a:avLst/>
            </a:prstGeom>
            <a:noFill/>
          </p:spPr>
          <p:txBody>
            <a:bodyPr wrap="square" rtlCol="0">
              <a:spAutoFit/>
            </a:bodyPr>
            <a:lstStyle/>
            <a:p>
              <a:pPr algn="ctr"/>
              <a:r>
                <a:rPr lang="es-AR" sz="1400" dirty="0"/>
                <a:t>118</a:t>
              </a:r>
            </a:p>
            <a:p>
              <a:pPr algn="ctr"/>
              <a:endParaRPr lang="es-AR" sz="1400" dirty="0"/>
            </a:p>
          </p:txBody>
        </p:sp>
      </p:grpSp>
      <p:grpSp>
        <p:nvGrpSpPr>
          <p:cNvPr id="191" name="276 Grupo">
            <a:extLst>
              <a:ext uri="{FF2B5EF4-FFF2-40B4-BE49-F238E27FC236}">
                <a16:creationId xmlns:a16="http://schemas.microsoft.com/office/drawing/2014/main" id="{2463AD53-5489-C935-46FD-C0FFD4FB3459}"/>
              </a:ext>
            </a:extLst>
          </p:cNvPr>
          <p:cNvGrpSpPr/>
          <p:nvPr/>
        </p:nvGrpSpPr>
        <p:grpSpPr>
          <a:xfrm>
            <a:off x="1354773" y="2852484"/>
            <a:ext cx="500062" cy="576500"/>
            <a:chOff x="1350640" y="1547749"/>
            <a:chExt cx="500062" cy="576500"/>
          </a:xfrm>
        </p:grpSpPr>
        <p:sp>
          <p:nvSpPr>
            <p:cNvPr id="192" name="Elipse 191">
              <a:extLst>
                <a:ext uri="{FF2B5EF4-FFF2-40B4-BE49-F238E27FC236}">
                  <a16:creationId xmlns:a16="http://schemas.microsoft.com/office/drawing/2014/main" id="{1842BE00-C4C9-FF9D-8764-9DBA1702E56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3" name="261 CuadroTexto">
              <a:extLst>
                <a:ext uri="{FF2B5EF4-FFF2-40B4-BE49-F238E27FC236}">
                  <a16:creationId xmlns:a16="http://schemas.microsoft.com/office/drawing/2014/main" id="{46566DD1-330D-D54E-8F9A-16C85F53F63B}"/>
                </a:ext>
              </a:extLst>
            </p:cNvPr>
            <p:cNvSpPr txBox="1"/>
            <p:nvPr/>
          </p:nvSpPr>
          <p:spPr>
            <a:xfrm>
              <a:off x="1356987" y="1601029"/>
              <a:ext cx="487368" cy="523220"/>
            </a:xfrm>
            <a:prstGeom prst="rect">
              <a:avLst/>
            </a:prstGeom>
            <a:noFill/>
          </p:spPr>
          <p:txBody>
            <a:bodyPr wrap="square" rtlCol="0">
              <a:spAutoFit/>
            </a:bodyPr>
            <a:lstStyle/>
            <a:p>
              <a:pPr algn="ctr"/>
              <a:r>
                <a:rPr lang="es-AR" sz="1400" dirty="0"/>
                <a:t>202</a:t>
              </a:r>
            </a:p>
            <a:p>
              <a:pPr algn="ctr"/>
              <a:endParaRPr lang="es-AR" sz="1400" dirty="0"/>
            </a:p>
          </p:txBody>
        </p:sp>
      </p:grpSp>
      <p:grpSp>
        <p:nvGrpSpPr>
          <p:cNvPr id="194" name="276 Grupo">
            <a:extLst>
              <a:ext uri="{FF2B5EF4-FFF2-40B4-BE49-F238E27FC236}">
                <a16:creationId xmlns:a16="http://schemas.microsoft.com/office/drawing/2014/main" id="{782E19C7-B704-4231-FB26-8329CAB19ACA}"/>
              </a:ext>
            </a:extLst>
          </p:cNvPr>
          <p:cNvGrpSpPr/>
          <p:nvPr/>
        </p:nvGrpSpPr>
        <p:grpSpPr>
          <a:xfrm>
            <a:off x="1083447" y="3133324"/>
            <a:ext cx="500062" cy="576500"/>
            <a:chOff x="1350640" y="1547749"/>
            <a:chExt cx="500062" cy="576500"/>
          </a:xfrm>
        </p:grpSpPr>
        <p:sp>
          <p:nvSpPr>
            <p:cNvPr id="195" name="Elipse 194">
              <a:extLst>
                <a:ext uri="{FF2B5EF4-FFF2-40B4-BE49-F238E27FC236}">
                  <a16:creationId xmlns:a16="http://schemas.microsoft.com/office/drawing/2014/main" id="{BE93E7F7-9751-986F-F399-86073F498EB6}"/>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6" name="261 CuadroTexto">
              <a:extLst>
                <a:ext uri="{FF2B5EF4-FFF2-40B4-BE49-F238E27FC236}">
                  <a16:creationId xmlns:a16="http://schemas.microsoft.com/office/drawing/2014/main" id="{614553C8-EF0F-B8FB-53CA-BC884541F829}"/>
                </a:ext>
              </a:extLst>
            </p:cNvPr>
            <p:cNvSpPr txBox="1"/>
            <p:nvPr/>
          </p:nvSpPr>
          <p:spPr>
            <a:xfrm>
              <a:off x="1356987" y="1601029"/>
              <a:ext cx="487368" cy="523220"/>
            </a:xfrm>
            <a:prstGeom prst="rect">
              <a:avLst/>
            </a:prstGeom>
            <a:noFill/>
          </p:spPr>
          <p:txBody>
            <a:bodyPr wrap="square" rtlCol="0">
              <a:spAutoFit/>
            </a:bodyPr>
            <a:lstStyle/>
            <a:p>
              <a:pPr algn="ctr"/>
              <a:r>
                <a:rPr lang="es-AR" sz="1400" dirty="0"/>
                <a:t>206</a:t>
              </a:r>
            </a:p>
            <a:p>
              <a:pPr algn="ctr"/>
              <a:endParaRPr lang="es-AR" sz="1400" dirty="0"/>
            </a:p>
          </p:txBody>
        </p:sp>
      </p:grpSp>
      <p:grpSp>
        <p:nvGrpSpPr>
          <p:cNvPr id="197" name="276 Grupo">
            <a:extLst>
              <a:ext uri="{FF2B5EF4-FFF2-40B4-BE49-F238E27FC236}">
                <a16:creationId xmlns:a16="http://schemas.microsoft.com/office/drawing/2014/main" id="{801B5A13-C3CD-7033-694C-90C14760B7F9}"/>
              </a:ext>
            </a:extLst>
          </p:cNvPr>
          <p:cNvGrpSpPr/>
          <p:nvPr/>
        </p:nvGrpSpPr>
        <p:grpSpPr>
          <a:xfrm>
            <a:off x="1030023" y="3544854"/>
            <a:ext cx="500062" cy="576500"/>
            <a:chOff x="1350640" y="1547749"/>
            <a:chExt cx="500062" cy="576500"/>
          </a:xfrm>
        </p:grpSpPr>
        <p:sp>
          <p:nvSpPr>
            <p:cNvPr id="198" name="Elipse 197">
              <a:extLst>
                <a:ext uri="{FF2B5EF4-FFF2-40B4-BE49-F238E27FC236}">
                  <a16:creationId xmlns:a16="http://schemas.microsoft.com/office/drawing/2014/main" id="{A0D840ED-F15F-F1DB-5BF4-8CEBD6640E81}"/>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199" name="261 CuadroTexto">
              <a:extLst>
                <a:ext uri="{FF2B5EF4-FFF2-40B4-BE49-F238E27FC236}">
                  <a16:creationId xmlns:a16="http://schemas.microsoft.com/office/drawing/2014/main" id="{82AFC9C5-B097-CB14-BC5C-DADCEE36F08E}"/>
                </a:ext>
              </a:extLst>
            </p:cNvPr>
            <p:cNvSpPr txBox="1"/>
            <p:nvPr/>
          </p:nvSpPr>
          <p:spPr>
            <a:xfrm>
              <a:off x="1356987" y="1601029"/>
              <a:ext cx="487368" cy="523220"/>
            </a:xfrm>
            <a:prstGeom prst="rect">
              <a:avLst/>
            </a:prstGeom>
            <a:noFill/>
          </p:spPr>
          <p:txBody>
            <a:bodyPr wrap="square" rtlCol="0">
              <a:spAutoFit/>
            </a:bodyPr>
            <a:lstStyle/>
            <a:p>
              <a:pPr algn="ctr"/>
              <a:r>
                <a:rPr lang="es-AR" sz="1400" dirty="0"/>
                <a:t>670</a:t>
              </a:r>
            </a:p>
            <a:p>
              <a:pPr algn="ctr"/>
              <a:endParaRPr lang="es-AR" sz="1400" dirty="0"/>
            </a:p>
          </p:txBody>
        </p:sp>
      </p:grpSp>
      <p:grpSp>
        <p:nvGrpSpPr>
          <p:cNvPr id="203" name="276 Grupo">
            <a:extLst>
              <a:ext uri="{FF2B5EF4-FFF2-40B4-BE49-F238E27FC236}">
                <a16:creationId xmlns:a16="http://schemas.microsoft.com/office/drawing/2014/main" id="{DF5E1DEF-1CB0-8AFD-D6FC-2866F51AA8D1}"/>
              </a:ext>
            </a:extLst>
          </p:cNvPr>
          <p:cNvGrpSpPr/>
          <p:nvPr/>
        </p:nvGrpSpPr>
        <p:grpSpPr>
          <a:xfrm>
            <a:off x="4123649" y="3792146"/>
            <a:ext cx="500062" cy="576500"/>
            <a:chOff x="1350640" y="1547749"/>
            <a:chExt cx="500062" cy="576500"/>
          </a:xfrm>
        </p:grpSpPr>
        <p:sp>
          <p:nvSpPr>
            <p:cNvPr id="204" name="Elipse 203">
              <a:extLst>
                <a:ext uri="{FF2B5EF4-FFF2-40B4-BE49-F238E27FC236}">
                  <a16:creationId xmlns:a16="http://schemas.microsoft.com/office/drawing/2014/main" id="{12EE97F3-9EF0-38C2-977D-BAB04D1996C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05" name="261 CuadroTexto">
              <a:extLst>
                <a:ext uri="{FF2B5EF4-FFF2-40B4-BE49-F238E27FC236}">
                  <a16:creationId xmlns:a16="http://schemas.microsoft.com/office/drawing/2014/main" id="{7461634A-F635-582B-E012-05F86D469235}"/>
                </a:ext>
              </a:extLst>
            </p:cNvPr>
            <p:cNvSpPr txBox="1"/>
            <p:nvPr/>
          </p:nvSpPr>
          <p:spPr>
            <a:xfrm>
              <a:off x="1356987" y="1601029"/>
              <a:ext cx="487368" cy="523220"/>
            </a:xfrm>
            <a:prstGeom prst="rect">
              <a:avLst/>
            </a:prstGeom>
            <a:noFill/>
          </p:spPr>
          <p:txBody>
            <a:bodyPr wrap="square" rtlCol="0">
              <a:spAutoFit/>
            </a:bodyPr>
            <a:lstStyle/>
            <a:p>
              <a:pPr algn="ctr"/>
              <a:r>
                <a:rPr lang="es-AR" sz="1400" dirty="0"/>
                <a:t>208</a:t>
              </a:r>
            </a:p>
            <a:p>
              <a:pPr algn="ctr"/>
              <a:endParaRPr lang="es-AR" sz="1400" dirty="0"/>
            </a:p>
          </p:txBody>
        </p:sp>
      </p:grpSp>
      <p:grpSp>
        <p:nvGrpSpPr>
          <p:cNvPr id="206" name="276 Grupo">
            <a:extLst>
              <a:ext uri="{FF2B5EF4-FFF2-40B4-BE49-F238E27FC236}">
                <a16:creationId xmlns:a16="http://schemas.microsoft.com/office/drawing/2014/main" id="{EF2B12D4-3599-B729-4CC2-0E69DD5B8572}"/>
              </a:ext>
            </a:extLst>
          </p:cNvPr>
          <p:cNvGrpSpPr/>
          <p:nvPr/>
        </p:nvGrpSpPr>
        <p:grpSpPr>
          <a:xfrm>
            <a:off x="6777216" y="3747203"/>
            <a:ext cx="500062" cy="576500"/>
            <a:chOff x="1350640" y="1547749"/>
            <a:chExt cx="500062" cy="576500"/>
          </a:xfrm>
        </p:grpSpPr>
        <p:sp>
          <p:nvSpPr>
            <p:cNvPr id="207" name="Elipse 206">
              <a:extLst>
                <a:ext uri="{FF2B5EF4-FFF2-40B4-BE49-F238E27FC236}">
                  <a16:creationId xmlns:a16="http://schemas.microsoft.com/office/drawing/2014/main" id="{F0B964F3-3EB0-6AB0-CD88-CBB0D495675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08" name="261 CuadroTexto">
              <a:extLst>
                <a:ext uri="{FF2B5EF4-FFF2-40B4-BE49-F238E27FC236}">
                  <a16:creationId xmlns:a16="http://schemas.microsoft.com/office/drawing/2014/main" id="{26D9E784-A8D6-E76E-1E90-6A507DDDD39B}"/>
                </a:ext>
              </a:extLst>
            </p:cNvPr>
            <p:cNvSpPr txBox="1"/>
            <p:nvPr/>
          </p:nvSpPr>
          <p:spPr>
            <a:xfrm>
              <a:off x="1356987" y="1601029"/>
              <a:ext cx="487368" cy="523220"/>
            </a:xfrm>
            <a:prstGeom prst="rect">
              <a:avLst/>
            </a:prstGeom>
            <a:noFill/>
          </p:spPr>
          <p:txBody>
            <a:bodyPr wrap="square" rtlCol="0">
              <a:spAutoFit/>
            </a:bodyPr>
            <a:lstStyle/>
            <a:p>
              <a:pPr algn="ctr"/>
              <a:r>
                <a:rPr lang="es-AR" sz="1400" dirty="0"/>
                <a:t>450</a:t>
              </a:r>
            </a:p>
            <a:p>
              <a:pPr algn="ctr"/>
              <a:endParaRPr lang="es-AR" sz="1400" dirty="0"/>
            </a:p>
          </p:txBody>
        </p:sp>
      </p:grpSp>
      <p:grpSp>
        <p:nvGrpSpPr>
          <p:cNvPr id="209" name="276 Grupo">
            <a:extLst>
              <a:ext uri="{FF2B5EF4-FFF2-40B4-BE49-F238E27FC236}">
                <a16:creationId xmlns:a16="http://schemas.microsoft.com/office/drawing/2014/main" id="{C2648EC9-7B30-0DC0-9EF6-EB0A2E1AF965}"/>
              </a:ext>
            </a:extLst>
          </p:cNvPr>
          <p:cNvGrpSpPr/>
          <p:nvPr/>
        </p:nvGrpSpPr>
        <p:grpSpPr>
          <a:xfrm>
            <a:off x="7209754" y="3740253"/>
            <a:ext cx="500062" cy="576500"/>
            <a:chOff x="1350640" y="1547749"/>
            <a:chExt cx="500062" cy="576500"/>
          </a:xfrm>
        </p:grpSpPr>
        <p:sp>
          <p:nvSpPr>
            <p:cNvPr id="210" name="Elipse 209">
              <a:extLst>
                <a:ext uri="{FF2B5EF4-FFF2-40B4-BE49-F238E27FC236}">
                  <a16:creationId xmlns:a16="http://schemas.microsoft.com/office/drawing/2014/main" id="{0B63CE9A-A8D1-AE68-8585-1F9FA955DFD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11" name="261 CuadroTexto">
              <a:extLst>
                <a:ext uri="{FF2B5EF4-FFF2-40B4-BE49-F238E27FC236}">
                  <a16:creationId xmlns:a16="http://schemas.microsoft.com/office/drawing/2014/main" id="{E5576AAE-5CD1-06E3-7540-4F7816AE6112}"/>
                </a:ext>
              </a:extLst>
            </p:cNvPr>
            <p:cNvSpPr txBox="1"/>
            <p:nvPr/>
          </p:nvSpPr>
          <p:spPr>
            <a:xfrm>
              <a:off x="1356987" y="1601029"/>
              <a:ext cx="487368" cy="523220"/>
            </a:xfrm>
            <a:prstGeom prst="rect">
              <a:avLst/>
            </a:prstGeom>
            <a:noFill/>
          </p:spPr>
          <p:txBody>
            <a:bodyPr wrap="square" rtlCol="0">
              <a:spAutoFit/>
            </a:bodyPr>
            <a:lstStyle/>
            <a:p>
              <a:pPr algn="ctr"/>
              <a:r>
                <a:rPr lang="es-AR" sz="1400" dirty="0"/>
                <a:t>452</a:t>
              </a:r>
            </a:p>
            <a:p>
              <a:pPr algn="ctr"/>
              <a:endParaRPr lang="es-AR" sz="1400" dirty="0"/>
            </a:p>
          </p:txBody>
        </p:sp>
      </p:grpSp>
      <p:grpSp>
        <p:nvGrpSpPr>
          <p:cNvPr id="212" name="276 Grupo">
            <a:extLst>
              <a:ext uri="{FF2B5EF4-FFF2-40B4-BE49-F238E27FC236}">
                <a16:creationId xmlns:a16="http://schemas.microsoft.com/office/drawing/2014/main" id="{8DC3B96D-D13D-247C-A8E3-B4543854EE11}"/>
              </a:ext>
            </a:extLst>
          </p:cNvPr>
          <p:cNvGrpSpPr/>
          <p:nvPr/>
        </p:nvGrpSpPr>
        <p:grpSpPr>
          <a:xfrm>
            <a:off x="8869064" y="3444619"/>
            <a:ext cx="500062" cy="576500"/>
            <a:chOff x="1350640" y="1547749"/>
            <a:chExt cx="500062" cy="576500"/>
          </a:xfrm>
        </p:grpSpPr>
        <p:sp>
          <p:nvSpPr>
            <p:cNvPr id="213" name="Elipse 212">
              <a:extLst>
                <a:ext uri="{FF2B5EF4-FFF2-40B4-BE49-F238E27FC236}">
                  <a16:creationId xmlns:a16="http://schemas.microsoft.com/office/drawing/2014/main" id="{0AB9CF9F-075F-9043-4C98-94690615AAC1}"/>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14" name="261 CuadroTexto">
              <a:extLst>
                <a:ext uri="{FF2B5EF4-FFF2-40B4-BE49-F238E27FC236}">
                  <a16:creationId xmlns:a16="http://schemas.microsoft.com/office/drawing/2014/main" id="{0FC11FA7-D89A-934D-8BCC-DAF08BBEB815}"/>
                </a:ext>
              </a:extLst>
            </p:cNvPr>
            <p:cNvSpPr txBox="1"/>
            <p:nvPr/>
          </p:nvSpPr>
          <p:spPr>
            <a:xfrm>
              <a:off x="1356987" y="1601029"/>
              <a:ext cx="487368" cy="523220"/>
            </a:xfrm>
            <a:prstGeom prst="rect">
              <a:avLst/>
            </a:prstGeom>
            <a:noFill/>
          </p:spPr>
          <p:txBody>
            <a:bodyPr wrap="square" rtlCol="0">
              <a:spAutoFit/>
            </a:bodyPr>
            <a:lstStyle/>
            <a:p>
              <a:pPr algn="ctr"/>
              <a:r>
                <a:rPr lang="es-AR" sz="1400" dirty="0"/>
                <a:t>602</a:t>
              </a:r>
            </a:p>
            <a:p>
              <a:pPr algn="ctr"/>
              <a:endParaRPr lang="es-AR" sz="1400" dirty="0"/>
            </a:p>
          </p:txBody>
        </p:sp>
      </p:grpSp>
      <p:grpSp>
        <p:nvGrpSpPr>
          <p:cNvPr id="215" name="276 Grupo">
            <a:extLst>
              <a:ext uri="{FF2B5EF4-FFF2-40B4-BE49-F238E27FC236}">
                <a16:creationId xmlns:a16="http://schemas.microsoft.com/office/drawing/2014/main" id="{6A3D47A2-F355-6478-2F9A-5085FE7585EA}"/>
              </a:ext>
            </a:extLst>
          </p:cNvPr>
          <p:cNvGrpSpPr/>
          <p:nvPr/>
        </p:nvGrpSpPr>
        <p:grpSpPr>
          <a:xfrm>
            <a:off x="8849979" y="3063120"/>
            <a:ext cx="500062" cy="576500"/>
            <a:chOff x="1350640" y="1547749"/>
            <a:chExt cx="500062" cy="576500"/>
          </a:xfrm>
        </p:grpSpPr>
        <p:sp>
          <p:nvSpPr>
            <p:cNvPr id="216" name="Elipse 215">
              <a:extLst>
                <a:ext uri="{FF2B5EF4-FFF2-40B4-BE49-F238E27FC236}">
                  <a16:creationId xmlns:a16="http://schemas.microsoft.com/office/drawing/2014/main" id="{B337D952-8020-AAF5-38A4-07324DB5EA93}"/>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17" name="261 CuadroTexto">
              <a:extLst>
                <a:ext uri="{FF2B5EF4-FFF2-40B4-BE49-F238E27FC236}">
                  <a16:creationId xmlns:a16="http://schemas.microsoft.com/office/drawing/2014/main" id="{37E621C8-A0C2-42DA-AC61-5D0F4F638EEA}"/>
                </a:ext>
              </a:extLst>
            </p:cNvPr>
            <p:cNvSpPr txBox="1"/>
            <p:nvPr/>
          </p:nvSpPr>
          <p:spPr>
            <a:xfrm>
              <a:off x="1356987" y="1601029"/>
              <a:ext cx="487368" cy="523220"/>
            </a:xfrm>
            <a:prstGeom prst="rect">
              <a:avLst/>
            </a:prstGeom>
            <a:noFill/>
          </p:spPr>
          <p:txBody>
            <a:bodyPr wrap="square" rtlCol="0">
              <a:spAutoFit/>
            </a:bodyPr>
            <a:lstStyle/>
            <a:p>
              <a:pPr algn="ctr"/>
              <a:r>
                <a:rPr lang="es-AR" sz="1400" dirty="0"/>
                <a:t>602</a:t>
              </a:r>
            </a:p>
            <a:p>
              <a:pPr algn="ctr"/>
              <a:endParaRPr lang="es-AR" sz="1400" dirty="0"/>
            </a:p>
          </p:txBody>
        </p:sp>
      </p:grpSp>
      <p:grpSp>
        <p:nvGrpSpPr>
          <p:cNvPr id="218" name="276 Grupo">
            <a:extLst>
              <a:ext uri="{FF2B5EF4-FFF2-40B4-BE49-F238E27FC236}">
                <a16:creationId xmlns:a16="http://schemas.microsoft.com/office/drawing/2014/main" id="{14AE66A3-E034-95D0-FEB2-2444944F926A}"/>
              </a:ext>
            </a:extLst>
          </p:cNvPr>
          <p:cNvGrpSpPr/>
          <p:nvPr/>
        </p:nvGrpSpPr>
        <p:grpSpPr>
          <a:xfrm>
            <a:off x="9211240" y="2868777"/>
            <a:ext cx="500062" cy="576500"/>
            <a:chOff x="1350640" y="1547749"/>
            <a:chExt cx="500062" cy="576500"/>
          </a:xfrm>
        </p:grpSpPr>
        <p:sp>
          <p:nvSpPr>
            <p:cNvPr id="219" name="Elipse 218">
              <a:extLst>
                <a:ext uri="{FF2B5EF4-FFF2-40B4-BE49-F238E27FC236}">
                  <a16:creationId xmlns:a16="http://schemas.microsoft.com/office/drawing/2014/main" id="{72D584F4-831D-7D76-8B86-00AB2B0B52A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0" name="261 CuadroTexto">
              <a:extLst>
                <a:ext uri="{FF2B5EF4-FFF2-40B4-BE49-F238E27FC236}">
                  <a16:creationId xmlns:a16="http://schemas.microsoft.com/office/drawing/2014/main" id="{36883851-BB5E-8BF4-4A30-80C7AFA9D7BC}"/>
                </a:ext>
              </a:extLst>
            </p:cNvPr>
            <p:cNvSpPr txBox="1"/>
            <p:nvPr/>
          </p:nvSpPr>
          <p:spPr>
            <a:xfrm>
              <a:off x="1356987" y="1601029"/>
              <a:ext cx="487368" cy="523220"/>
            </a:xfrm>
            <a:prstGeom prst="rect">
              <a:avLst/>
            </a:prstGeom>
            <a:noFill/>
          </p:spPr>
          <p:txBody>
            <a:bodyPr wrap="square" rtlCol="0">
              <a:spAutoFit/>
            </a:bodyPr>
            <a:lstStyle/>
            <a:p>
              <a:pPr algn="ctr"/>
              <a:r>
                <a:rPr lang="es-AR" sz="1400" dirty="0"/>
                <a:t>105</a:t>
              </a:r>
            </a:p>
            <a:p>
              <a:pPr algn="ctr"/>
              <a:endParaRPr lang="es-AR" sz="1400" dirty="0"/>
            </a:p>
          </p:txBody>
        </p:sp>
      </p:grpSp>
      <p:grpSp>
        <p:nvGrpSpPr>
          <p:cNvPr id="221" name="276 Grupo">
            <a:extLst>
              <a:ext uri="{FF2B5EF4-FFF2-40B4-BE49-F238E27FC236}">
                <a16:creationId xmlns:a16="http://schemas.microsoft.com/office/drawing/2014/main" id="{DD30A0B4-EB63-CB71-A54F-01A9793A89E9}"/>
              </a:ext>
            </a:extLst>
          </p:cNvPr>
          <p:cNvGrpSpPr/>
          <p:nvPr/>
        </p:nvGrpSpPr>
        <p:grpSpPr>
          <a:xfrm>
            <a:off x="8886810" y="3787418"/>
            <a:ext cx="500062" cy="565589"/>
            <a:chOff x="1350640" y="1547749"/>
            <a:chExt cx="500062" cy="565589"/>
          </a:xfrm>
        </p:grpSpPr>
        <p:sp>
          <p:nvSpPr>
            <p:cNvPr id="222" name="Elipse 221">
              <a:extLst>
                <a:ext uri="{FF2B5EF4-FFF2-40B4-BE49-F238E27FC236}">
                  <a16:creationId xmlns:a16="http://schemas.microsoft.com/office/drawing/2014/main" id="{FB638694-C05B-33E8-4504-E08170BA9AD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3" name="261 CuadroTexto">
              <a:extLst>
                <a:ext uri="{FF2B5EF4-FFF2-40B4-BE49-F238E27FC236}">
                  <a16:creationId xmlns:a16="http://schemas.microsoft.com/office/drawing/2014/main" id="{02A4C1B1-CD15-1678-3CE0-67F9C01D4E73}"/>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603</a:t>
              </a:r>
            </a:p>
            <a:p>
              <a:pPr algn="ctr"/>
              <a:endParaRPr lang="es-AR" sz="1400" dirty="0"/>
            </a:p>
          </p:txBody>
        </p:sp>
      </p:grpSp>
      <p:grpSp>
        <p:nvGrpSpPr>
          <p:cNvPr id="224" name="276 Grupo">
            <a:extLst>
              <a:ext uri="{FF2B5EF4-FFF2-40B4-BE49-F238E27FC236}">
                <a16:creationId xmlns:a16="http://schemas.microsoft.com/office/drawing/2014/main" id="{6C5D6D25-C0AC-57F3-E2BB-D9C17141DA03}"/>
              </a:ext>
            </a:extLst>
          </p:cNvPr>
          <p:cNvGrpSpPr/>
          <p:nvPr/>
        </p:nvGrpSpPr>
        <p:grpSpPr>
          <a:xfrm>
            <a:off x="9297725" y="3810348"/>
            <a:ext cx="500062" cy="574398"/>
            <a:chOff x="1350640" y="1547749"/>
            <a:chExt cx="500062" cy="574398"/>
          </a:xfrm>
        </p:grpSpPr>
        <p:sp>
          <p:nvSpPr>
            <p:cNvPr id="225" name="Elipse 224">
              <a:extLst>
                <a:ext uri="{FF2B5EF4-FFF2-40B4-BE49-F238E27FC236}">
                  <a16:creationId xmlns:a16="http://schemas.microsoft.com/office/drawing/2014/main" id="{8EE18C1C-530B-1640-A8F1-F1B36F40FF5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6" name="261 CuadroTexto">
              <a:extLst>
                <a:ext uri="{FF2B5EF4-FFF2-40B4-BE49-F238E27FC236}">
                  <a16:creationId xmlns:a16="http://schemas.microsoft.com/office/drawing/2014/main" id="{29FD7CB0-176A-25D7-B46B-5EDEE55D9455}"/>
                </a:ext>
              </a:extLst>
            </p:cNvPr>
            <p:cNvSpPr txBox="1"/>
            <p:nvPr/>
          </p:nvSpPr>
          <p:spPr>
            <a:xfrm>
              <a:off x="1356987" y="1598927"/>
              <a:ext cx="487368" cy="523220"/>
            </a:xfrm>
            <a:prstGeom prst="rect">
              <a:avLst/>
            </a:prstGeom>
            <a:noFill/>
          </p:spPr>
          <p:txBody>
            <a:bodyPr wrap="square" rtlCol="0">
              <a:spAutoFit/>
            </a:bodyPr>
            <a:lstStyle/>
            <a:p>
              <a:pPr algn="ctr"/>
              <a:r>
                <a:rPr lang="es-AR" sz="1400" dirty="0"/>
                <a:t>620</a:t>
              </a:r>
            </a:p>
            <a:p>
              <a:pPr algn="ctr"/>
              <a:endParaRPr lang="es-AR" sz="1400" dirty="0"/>
            </a:p>
          </p:txBody>
        </p:sp>
      </p:grpSp>
      <p:grpSp>
        <p:nvGrpSpPr>
          <p:cNvPr id="227" name="276 Grupo">
            <a:extLst>
              <a:ext uri="{FF2B5EF4-FFF2-40B4-BE49-F238E27FC236}">
                <a16:creationId xmlns:a16="http://schemas.microsoft.com/office/drawing/2014/main" id="{59E806FB-01AB-E0B7-5093-B9D010ED67E8}"/>
              </a:ext>
            </a:extLst>
          </p:cNvPr>
          <p:cNvGrpSpPr/>
          <p:nvPr/>
        </p:nvGrpSpPr>
        <p:grpSpPr>
          <a:xfrm>
            <a:off x="9755045" y="3840341"/>
            <a:ext cx="500062" cy="565589"/>
            <a:chOff x="1350640" y="1547749"/>
            <a:chExt cx="500062" cy="565589"/>
          </a:xfrm>
        </p:grpSpPr>
        <p:sp>
          <p:nvSpPr>
            <p:cNvPr id="228" name="Elipse 227">
              <a:extLst>
                <a:ext uri="{FF2B5EF4-FFF2-40B4-BE49-F238E27FC236}">
                  <a16:creationId xmlns:a16="http://schemas.microsoft.com/office/drawing/2014/main" id="{992D8203-9593-3DA4-7CB2-ECEB4EE58F9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29" name="261 CuadroTexto">
              <a:extLst>
                <a:ext uri="{FF2B5EF4-FFF2-40B4-BE49-F238E27FC236}">
                  <a16:creationId xmlns:a16="http://schemas.microsoft.com/office/drawing/2014/main" id="{45C6ED24-39FF-4CBB-1420-69ADC4BA671E}"/>
                </a:ext>
              </a:extLst>
            </p:cNvPr>
            <p:cNvSpPr txBox="1"/>
            <p:nvPr/>
          </p:nvSpPr>
          <p:spPr>
            <a:xfrm>
              <a:off x="1356987" y="1590118"/>
              <a:ext cx="487368" cy="523220"/>
            </a:xfrm>
            <a:prstGeom prst="rect">
              <a:avLst/>
            </a:prstGeom>
            <a:noFill/>
          </p:spPr>
          <p:txBody>
            <a:bodyPr wrap="square" rtlCol="0">
              <a:spAutoFit/>
            </a:bodyPr>
            <a:lstStyle/>
            <a:p>
              <a:pPr algn="ctr"/>
              <a:r>
                <a:rPr lang="es-AR" sz="1400" dirty="0"/>
                <a:t>624</a:t>
              </a:r>
            </a:p>
            <a:p>
              <a:pPr algn="ctr"/>
              <a:endParaRPr lang="es-AR" sz="1400" dirty="0"/>
            </a:p>
          </p:txBody>
        </p:sp>
      </p:grpSp>
      <p:grpSp>
        <p:nvGrpSpPr>
          <p:cNvPr id="230" name="276 Grupo">
            <a:extLst>
              <a:ext uri="{FF2B5EF4-FFF2-40B4-BE49-F238E27FC236}">
                <a16:creationId xmlns:a16="http://schemas.microsoft.com/office/drawing/2014/main" id="{1A2B09C8-5E76-CF5E-913A-B985A545B545}"/>
              </a:ext>
            </a:extLst>
          </p:cNvPr>
          <p:cNvGrpSpPr/>
          <p:nvPr/>
        </p:nvGrpSpPr>
        <p:grpSpPr>
          <a:xfrm>
            <a:off x="1297125" y="4685121"/>
            <a:ext cx="500062" cy="565589"/>
            <a:chOff x="1350640" y="1547749"/>
            <a:chExt cx="500062" cy="565589"/>
          </a:xfrm>
        </p:grpSpPr>
        <p:sp>
          <p:nvSpPr>
            <p:cNvPr id="231" name="Elipse 230">
              <a:extLst>
                <a:ext uri="{FF2B5EF4-FFF2-40B4-BE49-F238E27FC236}">
                  <a16:creationId xmlns:a16="http://schemas.microsoft.com/office/drawing/2014/main" id="{2BD88EF6-7174-D5E5-78BC-A324B1D255E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32" name="261 CuadroTexto">
              <a:extLst>
                <a:ext uri="{FF2B5EF4-FFF2-40B4-BE49-F238E27FC236}">
                  <a16:creationId xmlns:a16="http://schemas.microsoft.com/office/drawing/2014/main" id="{48743DD8-094D-A2F1-DA45-D54BA739C6ED}"/>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606</a:t>
              </a:r>
            </a:p>
            <a:p>
              <a:pPr algn="ctr"/>
              <a:endParaRPr lang="es-AR" sz="1400" dirty="0"/>
            </a:p>
          </p:txBody>
        </p:sp>
      </p:grpSp>
      <p:grpSp>
        <p:nvGrpSpPr>
          <p:cNvPr id="233" name="276 Grupo">
            <a:extLst>
              <a:ext uri="{FF2B5EF4-FFF2-40B4-BE49-F238E27FC236}">
                <a16:creationId xmlns:a16="http://schemas.microsoft.com/office/drawing/2014/main" id="{2A6410CC-74A2-461E-C517-32EBEDE3624A}"/>
              </a:ext>
            </a:extLst>
          </p:cNvPr>
          <p:cNvGrpSpPr/>
          <p:nvPr/>
        </p:nvGrpSpPr>
        <p:grpSpPr>
          <a:xfrm>
            <a:off x="2298716" y="5749924"/>
            <a:ext cx="500062" cy="565589"/>
            <a:chOff x="1350640" y="1547749"/>
            <a:chExt cx="500062" cy="565589"/>
          </a:xfrm>
        </p:grpSpPr>
        <p:sp>
          <p:nvSpPr>
            <p:cNvPr id="234" name="Elipse 233">
              <a:extLst>
                <a:ext uri="{FF2B5EF4-FFF2-40B4-BE49-F238E27FC236}">
                  <a16:creationId xmlns:a16="http://schemas.microsoft.com/office/drawing/2014/main" id="{1348C42B-088C-4130-A470-5B562881403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35" name="261 CuadroTexto">
              <a:extLst>
                <a:ext uri="{FF2B5EF4-FFF2-40B4-BE49-F238E27FC236}">
                  <a16:creationId xmlns:a16="http://schemas.microsoft.com/office/drawing/2014/main" id="{E1EC384D-0CE8-705B-7999-D22DCCB7A6D1}"/>
                </a:ext>
              </a:extLst>
            </p:cNvPr>
            <p:cNvSpPr txBox="1"/>
            <p:nvPr/>
          </p:nvSpPr>
          <p:spPr>
            <a:xfrm>
              <a:off x="1356987" y="1590118"/>
              <a:ext cx="487368" cy="523220"/>
            </a:xfrm>
            <a:prstGeom prst="rect">
              <a:avLst/>
            </a:prstGeom>
            <a:noFill/>
          </p:spPr>
          <p:txBody>
            <a:bodyPr wrap="square" rtlCol="0">
              <a:spAutoFit/>
            </a:bodyPr>
            <a:lstStyle/>
            <a:p>
              <a:pPr algn="ctr"/>
              <a:r>
                <a:rPr lang="es-AR" sz="1400" dirty="0"/>
                <a:t>622</a:t>
              </a:r>
            </a:p>
            <a:p>
              <a:pPr algn="ctr"/>
              <a:endParaRPr lang="es-AR" sz="1400" dirty="0"/>
            </a:p>
          </p:txBody>
        </p:sp>
      </p:grpSp>
      <p:grpSp>
        <p:nvGrpSpPr>
          <p:cNvPr id="236" name="276 Grupo">
            <a:extLst>
              <a:ext uri="{FF2B5EF4-FFF2-40B4-BE49-F238E27FC236}">
                <a16:creationId xmlns:a16="http://schemas.microsoft.com/office/drawing/2014/main" id="{5A6550A1-9F9A-FE98-1C2D-09F6612F1F11}"/>
              </a:ext>
            </a:extLst>
          </p:cNvPr>
          <p:cNvGrpSpPr/>
          <p:nvPr/>
        </p:nvGrpSpPr>
        <p:grpSpPr>
          <a:xfrm>
            <a:off x="1798264" y="5742902"/>
            <a:ext cx="500062" cy="565589"/>
            <a:chOff x="1350640" y="1547749"/>
            <a:chExt cx="500062" cy="565589"/>
          </a:xfrm>
        </p:grpSpPr>
        <p:sp>
          <p:nvSpPr>
            <p:cNvPr id="237" name="Elipse 236">
              <a:extLst>
                <a:ext uri="{FF2B5EF4-FFF2-40B4-BE49-F238E27FC236}">
                  <a16:creationId xmlns:a16="http://schemas.microsoft.com/office/drawing/2014/main" id="{C957884B-BA9F-225C-0DD9-6DCACA2208DB}"/>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38" name="261 CuadroTexto">
              <a:extLst>
                <a:ext uri="{FF2B5EF4-FFF2-40B4-BE49-F238E27FC236}">
                  <a16:creationId xmlns:a16="http://schemas.microsoft.com/office/drawing/2014/main" id="{23FBD471-B01D-72F0-D7EB-A18E9A551E74}"/>
                </a:ext>
              </a:extLst>
            </p:cNvPr>
            <p:cNvSpPr txBox="1"/>
            <p:nvPr/>
          </p:nvSpPr>
          <p:spPr>
            <a:xfrm>
              <a:off x="1356987" y="1590118"/>
              <a:ext cx="487368" cy="523220"/>
            </a:xfrm>
            <a:prstGeom prst="rect">
              <a:avLst/>
            </a:prstGeom>
            <a:noFill/>
          </p:spPr>
          <p:txBody>
            <a:bodyPr wrap="square" rtlCol="0">
              <a:spAutoFit/>
            </a:bodyPr>
            <a:lstStyle/>
            <a:p>
              <a:pPr algn="ctr"/>
              <a:r>
                <a:rPr lang="es-AR" sz="1400" dirty="0"/>
                <a:t>614</a:t>
              </a:r>
            </a:p>
            <a:p>
              <a:pPr algn="ctr"/>
              <a:endParaRPr lang="es-AR" sz="1400" dirty="0"/>
            </a:p>
          </p:txBody>
        </p:sp>
      </p:grpSp>
      <p:grpSp>
        <p:nvGrpSpPr>
          <p:cNvPr id="239" name="276 Grupo">
            <a:extLst>
              <a:ext uri="{FF2B5EF4-FFF2-40B4-BE49-F238E27FC236}">
                <a16:creationId xmlns:a16="http://schemas.microsoft.com/office/drawing/2014/main" id="{CCF4EE37-2480-F8B0-F189-ECA879C38628}"/>
              </a:ext>
            </a:extLst>
          </p:cNvPr>
          <p:cNvGrpSpPr/>
          <p:nvPr/>
        </p:nvGrpSpPr>
        <p:grpSpPr>
          <a:xfrm>
            <a:off x="1117022" y="5071407"/>
            <a:ext cx="500062" cy="565589"/>
            <a:chOff x="1350640" y="1547749"/>
            <a:chExt cx="500062" cy="565589"/>
          </a:xfrm>
        </p:grpSpPr>
        <p:sp>
          <p:nvSpPr>
            <p:cNvPr id="240" name="Elipse 239">
              <a:extLst>
                <a:ext uri="{FF2B5EF4-FFF2-40B4-BE49-F238E27FC236}">
                  <a16:creationId xmlns:a16="http://schemas.microsoft.com/office/drawing/2014/main" id="{12530247-6BC9-2086-ACC9-F913702156BA}"/>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41" name="261 CuadroTexto">
              <a:extLst>
                <a:ext uri="{FF2B5EF4-FFF2-40B4-BE49-F238E27FC236}">
                  <a16:creationId xmlns:a16="http://schemas.microsoft.com/office/drawing/2014/main" id="{FD7B5F2B-D185-36E8-D7BA-7FA6454AD0E0}"/>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607</a:t>
              </a:r>
            </a:p>
            <a:p>
              <a:pPr algn="ctr"/>
              <a:endParaRPr lang="es-AR" sz="1400" dirty="0"/>
            </a:p>
          </p:txBody>
        </p:sp>
      </p:grpSp>
      <p:grpSp>
        <p:nvGrpSpPr>
          <p:cNvPr id="242" name="276 Grupo">
            <a:extLst>
              <a:ext uri="{FF2B5EF4-FFF2-40B4-BE49-F238E27FC236}">
                <a16:creationId xmlns:a16="http://schemas.microsoft.com/office/drawing/2014/main" id="{62ECD6C7-476C-411A-89C4-15400220F15C}"/>
              </a:ext>
            </a:extLst>
          </p:cNvPr>
          <p:cNvGrpSpPr/>
          <p:nvPr/>
        </p:nvGrpSpPr>
        <p:grpSpPr>
          <a:xfrm>
            <a:off x="1104742" y="5411713"/>
            <a:ext cx="500062" cy="565589"/>
            <a:chOff x="1350640" y="1547749"/>
            <a:chExt cx="500062" cy="565589"/>
          </a:xfrm>
        </p:grpSpPr>
        <p:sp>
          <p:nvSpPr>
            <p:cNvPr id="243" name="Elipse 242">
              <a:extLst>
                <a:ext uri="{FF2B5EF4-FFF2-40B4-BE49-F238E27FC236}">
                  <a16:creationId xmlns:a16="http://schemas.microsoft.com/office/drawing/2014/main" id="{B1DEAA8C-46B4-D550-ACE5-5A38EF3CE77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44" name="261 CuadroTexto">
              <a:extLst>
                <a:ext uri="{FF2B5EF4-FFF2-40B4-BE49-F238E27FC236}">
                  <a16:creationId xmlns:a16="http://schemas.microsoft.com/office/drawing/2014/main" id="{AA74D2C0-F8B4-626B-F669-E42EFFD0D77A}"/>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608</a:t>
              </a:r>
            </a:p>
            <a:p>
              <a:pPr algn="ctr"/>
              <a:endParaRPr lang="es-AR" sz="1400" dirty="0"/>
            </a:p>
          </p:txBody>
        </p:sp>
      </p:grpSp>
      <p:grpSp>
        <p:nvGrpSpPr>
          <p:cNvPr id="245" name="276 Grupo">
            <a:extLst>
              <a:ext uri="{FF2B5EF4-FFF2-40B4-BE49-F238E27FC236}">
                <a16:creationId xmlns:a16="http://schemas.microsoft.com/office/drawing/2014/main" id="{20F8917A-2267-BA12-D253-AC8DAA8E9017}"/>
              </a:ext>
            </a:extLst>
          </p:cNvPr>
          <p:cNvGrpSpPr/>
          <p:nvPr/>
        </p:nvGrpSpPr>
        <p:grpSpPr>
          <a:xfrm>
            <a:off x="1319415" y="5710012"/>
            <a:ext cx="500062" cy="781033"/>
            <a:chOff x="1350640" y="1547749"/>
            <a:chExt cx="500062" cy="781033"/>
          </a:xfrm>
        </p:grpSpPr>
        <p:sp>
          <p:nvSpPr>
            <p:cNvPr id="246" name="Elipse 245">
              <a:extLst>
                <a:ext uri="{FF2B5EF4-FFF2-40B4-BE49-F238E27FC236}">
                  <a16:creationId xmlns:a16="http://schemas.microsoft.com/office/drawing/2014/main" id="{1214AC05-35DF-4AC8-D777-39A7F06B05F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47" name="261 CuadroTexto">
              <a:extLst>
                <a:ext uri="{FF2B5EF4-FFF2-40B4-BE49-F238E27FC236}">
                  <a16:creationId xmlns:a16="http://schemas.microsoft.com/office/drawing/2014/main" id="{9536427F-A3F1-EB09-73ED-90EE4BB22FF4}"/>
                </a:ext>
              </a:extLst>
            </p:cNvPr>
            <p:cNvSpPr txBox="1"/>
            <p:nvPr/>
          </p:nvSpPr>
          <p:spPr>
            <a:xfrm>
              <a:off x="1356987" y="1590118"/>
              <a:ext cx="487368" cy="738664"/>
            </a:xfrm>
            <a:prstGeom prst="rect">
              <a:avLst/>
            </a:prstGeom>
            <a:noFill/>
          </p:spPr>
          <p:txBody>
            <a:bodyPr wrap="square" rtlCol="0">
              <a:spAutoFit/>
            </a:bodyPr>
            <a:lstStyle/>
            <a:p>
              <a:pPr algn="ctr"/>
              <a:r>
                <a:rPr lang="es-AR" sz="1400" dirty="0"/>
                <a:t>609</a:t>
              </a:r>
            </a:p>
            <a:p>
              <a:pPr algn="ctr"/>
              <a:endParaRPr lang="es-AR" sz="1400" dirty="0"/>
            </a:p>
            <a:p>
              <a:pPr algn="ctr"/>
              <a:endParaRPr lang="es-AR" sz="1400" dirty="0"/>
            </a:p>
          </p:txBody>
        </p:sp>
      </p:grpSp>
      <p:grpSp>
        <p:nvGrpSpPr>
          <p:cNvPr id="248" name="276 Grupo">
            <a:extLst>
              <a:ext uri="{FF2B5EF4-FFF2-40B4-BE49-F238E27FC236}">
                <a16:creationId xmlns:a16="http://schemas.microsoft.com/office/drawing/2014/main" id="{750E39B9-9C27-3B2B-7173-D9003A597B0F}"/>
              </a:ext>
            </a:extLst>
          </p:cNvPr>
          <p:cNvGrpSpPr/>
          <p:nvPr/>
        </p:nvGrpSpPr>
        <p:grpSpPr>
          <a:xfrm>
            <a:off x="2761665" y="5764086"/>
            <a:ext cx="500062" cy="565589"/>
            <a:chOff x="1350640" y="1547749"/>
            <a:chExt cx="500062" cy="565589"/>
          </a:xfrm>
        </p:grpSpPr>
        <p:sp>
          <p:nvSpPr>
            <p:cNvPr id="249" name="Elipse 248">
              <a:extLst>
                <a:ext uri="{FF2B5EF4-FFF2-40B4-BE49-F238E27FC236}">
                  <a16:creationId xmlns:a16="http://schemas.microsoft.com/office/drawing/2014/main" id="{686A1736-0261-2658-AD0D-38FF96725D0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0" name="261 CuadroTexto">
              <a:extLst>
                <a:ext uri="{FF2B5EF4-FFF2-40B4-BE49-F238E27FC236}">
                  <a16:creationId xmlns:a16="http://schemas.microsoft.com/office/drawing/2014/main" id="{E1CF40C7-8618-38C9-B089-0118815E8E41}"/>
                </a:ext>
              </a:extLst>
            </p:cNvPr>
            <p:cNvSpPr txBox="1"/>
            <p:nvPr/>
          </p:nvSpPr>
          <p:spPr>
            <a:xfrm>
              <a:off x="1356987" y="1590118"/>
              <a:ext cx="487368" cy="523220"/>
            </a:xfrm>
            <a:prstGeom prst="rect">
              <a:avLst/>
            </a:prstGeom>
            <a:noFill/>
          </p:spPr>
          <p:txBody>
            <a:bodyPr wrap="square" rtlCol="0">
              <a:spAutoFit/>
            </a:bodyPr>
            <a:lstStyle/>
            <a:p>
              <a:pPr algn="ctr"/>
              <a:r>
                <a:rPr lang="es-AR" sz="1400" dirty="0"/>
                <a:t>623</a:t>
              </a:r>
            </a:p>
            <a:p>
              <a:pPr algn="ctr"/>
              <a:endParaRPr lang="es-AR" sz="1400" dirty="0"/>
            </a:p>
          </p:txBody>
        </p:sp>
      </p:grpSp>
      <p:grpSp>
        <p:nvGrpSpPr>
          <p:cNvPr id="251" name="276 Grupo">
            <a:extLst>
              <a:ext uri="{FF2B5EF4-FFF2-40B4-BE49-F238E27FC236}">
                <a16:creationId xmlns:a16="http://schemas.microsoft.com/office/drawing/2014/main" id="{A894C598-50CD-9143-7F1B-6CE0C89200D0}"/>
              </a:ext>
            </a:extLst>
          </p:cNvPr>
          <p:cNvGrpSpPr/>
          <p:nvPr/>
        </p:nvGrpSpPr>
        <p:grpSpPr>
          <a:xfrm>
            <a:off x="3613103" y="4950647"/>
            <a:ext cx="500062" cy="565589"/>
            <a:chOff x="1350640" y="1547749"/>
            <a:chExt cx="500062" cy="565589"/>
          </a:xfrm>
        </p:grpSpPr>
        <p:sp>
          <p:nvSpPr>
            <p:cNvPr id="252" name="Elipse 251">
              <a:extLst>
                <a:ext uri="{FF2B5EF4-FFF2-40B4-BE49-F238E27FC236}">
                  <a16:creationId xmlns:a16="http://schemas.microsoft.com/office/drawing/2014/main" id="{E8211EF7-C07B-64C2-A710-7DC18F1D827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3" name="261 CuadroTexto">
              <a:extLst>
                <a:ext uri="{FF2B5EF4-FFF2-40B4-BE49-F238E27FC236}">
                  <a16:creationId xmlns:a16="http://schemas.microsoft.com/office/drawing/2014/main" id="{6E2C5807-746C-EA4C-77C5-5EFE64D97450}"/>
                </a:ext>
              </a:extLst>
            </p:cNvPr>
            <p:cNvSpPr txBox="1"/>
            <p:nvPr/>
          </p:nvSpPr>
          <p:spPr>
            <a:xfrm>
              <a:off x="1356987" y="1590118"/>
              <a:ext cx="487368" cy="523220"/>
            </a:xfrm>
            <a:prstGeom prst="rect">
              <a:avLst/>
            </a:prstGeom>
            <a:noFill/>
          </p:spPr>
          <p:txBody>
            <a:bodyPr wrap="square" rtlCol="0">
              <a:spAutoFit/>
            </a:bodyPr>
            <a:lstStyle/>
            <a:p>
              <a:pPr algn="ctr"/>
              <a:r>
                <a:rPr lang="es-AR" sz="1400" dirty="0"/>
                <a:t>108</a:t>
              </a:r>
            </a:p>
            <a:p>
              <a:pPr algn="ctr"/>
              <a:endParaRPr lang="es-AR" sz="1400" dirty="0"/>
            </a:p>
          </p:txBody>
        </p:sp>
      </p:grpSp>
      <p:grpSp>
        <p:nvGrpSpPr>
          <p:cNvPr id="254" name="276 Grupo">
            <a:extLst>
              <a:ext uri="{FF2B5EF4-FFF2-40B4-BE49-F238E27FC236}">
                <a16:creationId xmlns:a16="http://schemas.microsoft.com/office/drawing/2014/main" id="{A9218DC0-6779-84FE-ECE1-797B0551E968}"/>
              </a:ext>
            </a:extLst>
          </p:cNvPr>
          <p:cNvGrpSpPr/>
          <p:nvPr/>
        </p:nvGrpSpPr>
        <p:grpSpPr>
          <a:xfrm>
            <a:off x="3610641" y="5254904"/>
            <a:ext cx="500062" cy="565589"/>
            <a:chOff x="1350640" y="1547749"/>
            <a:chExt cx="500062" cy="565589"/>
          </a:xfrm>
        </p:grpSpPr>
        <p:sp>
          <p:nvSpPr>
            <p:cNvPr id="255" name="Elipse 254">
              <a:extLst>
                <a:ext uri="{FF2B5EF4-FFF2-40B4-BE49-F238E27FC236}">
                  <a16:creationId xmlns:a16="http://schemas.microsoft.com/office/drawing/2014/main" id="{87DE4C02-87C7-9500-B2B0-19D36150B9D7}"/>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6" name="261 CuadroTexto">
              <a:extLst>
                <a:ext uri="{FF2B5EF4-FFF2-40B4-BE49-F238E27FC236}">
                  <a16:creationId xmlns:a16="http://schemas.microsoft.com/office/drawing/2014/main" id="{89FDA9B1-C581-EEA7-871F-C626E5B0E0E2}"/>
                </a:ext>
              </a:extLst>
            </p:cNvPr>
            <p:cNvSpPr txBox="1"/>
            <p:nvPr/>
          </p:nvSpPr>
          <p:spPr>
            <a:xfrm>
              <a:off x="1356987" y="1590118"/>
              <a:ext cx="487368" cy="523220"/>
            </a:xfrm>
            <a:prstGeom prst="rect">
              <a:avLst/>
            </a:prstGeom>
            <a:noFill/>
          </p:spPr>
          <p:txBody>
            <a:bodyPr wrap="square" rtlCol="0">
              <a:spAutoFit/>
            </a:bodyPr>
            <a:lstStyle/>
            <a:p>
              <a:pPr algn="ctr"/>
              <a:r>
                <a:rPr lang="es-AR" sz="1400" dirty="0"/>
                <a:t>604</a:t>
              </a:r>
            </a:p>
            <a:p>
              <a:pPr algn="ctr"/>
              <a:endParaRPr lang="es-AR" sz="1400" dirty="0"/>
            </a:p>
          </p:txBody>
        </p:sp>
      </p:grpSp>
      <p:grpSp>
        <p:nvGrpSpPr>
          <p:cNvPr id="257" name="276 Grupo">
            <a:extLst>
              <a:ext uri="{FF2B5EF4-FFF2-40B4-BE49-F238E27FC236}">
                <a16:creationId xmlns:a16="http://schemas.microsoft.com/office/drawing/2014/main" id="{164EEF62-F3E1-292E-F0EE-6450A07B5CC6}"/>
              </a:ext>
            </a:extLst>
          </p:cNvPr>
          <p:cNvGrpSpPr/>
          <p:nvPr/>
        </p:nvGrpSpPr>
        <p:grpSpPr>
          <a:xfrm>
            <a:off x="3608630" y="5545431"/>
            <a:ext cx="500062" cy="565589"/>
            <a:chOff x="1350640" y="1547749"/>
            <a:chExt cx="500062" cy="565589"/>
          </a:xfrm>
        </p:grpSpPr>
        <p:sp>
          <p:nvSpPr>
            <p:cNvPr id="258" name="Elipse 257">
              <a:extLst>
                <a:ext uri="{FF2B5EF4-FFF2-40B4-BE49-F238E27FC236}">
                  <a16:creationId xmlns:a16="http://schemas.microsoft.com/office/drawing/2014/main" id="{E02638DA-C8D8-5F00-E4EA-BC44521823C9}"/>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59" name="261 CuadroTexto">
              <a:extLst>
                <a:ext uri="{FF2B5EF4-FFF2-40B4-BE49-F238E27FC236}">
                  <a16:creationId xmlns:a16="http://schemas.microsoft.com/office/drawing/2014/main" id="{73B86BEB-AFCA-69B0-FC38-A0898DCCB18B}"/>
                </a:ext>
              </a:extLst>
            </p:cNvPr>
            <p:cNvSpPr txBox="1"/>
            <p:nvPr/>
          </p:nvSpPr>
          <p:spPr>
            <a:xfrm>
              <a:off x="1356987" y="1590118"/>
              <a:ext cx="487368" cy="523220"/>
            </a:xfrm>
            <a:prstGeom prst="rect">
              <a:avLst/>
            </a:prstGeom>
            <a:noFill/>
          </p:spPr>
          <p:txBody>
            <a:bodyPr wrap="square" rtlCol="0">
              <a:spAutoFit/>
            </a:bodyPr>
            <a:lstStyle/>
            <a:p>
              <a:pPr algn="ctr"/>
              <a:r>
                <a:rPr lang="es-AR" sz="1400" dirty="0"/>
                <a:t>612</a:t>
              </a:r>
            </a:p>
            <a:p>
              <a:pPr algn="ctr"/>
              <a:endParaRPr lang="es-AR" sz="1400" dirty="0"/>
            </a:p>
          </p:txBody>
        </p:sp>
      </p:grpSp>
      <p:grpSp>
        <p:nvGrpSpPr>
          <p:cNvPr id="260" name="276 Grupo">
            <a:extLst>
              <a:ext uri="{FF2B5EF4-FFF2-40B4-BE49-F238E27FC236}">
                <a16:creationId xmlns:a16="http://schemas.microsoft.com/office/drawing/2014/main" id="{3A10BD67-9DA3-91ED-D7CE-D087C58F3CA0}"/>
              </a:ext>
            </a:extLst>
          </p:cNvPr>
          <p:cNvGrpSpPr/>
          <p:nvPr/>
        </p:nvGrpSpPr>
        <p:grpSpPr>
          <a:xfrm>
            <a:off x="3881306" y="5705034"/>
            <a:ext cx="500062" cy="565589"/>
            <a:chOff x="1350640" y="1547749"/>
            <a:chExt cx="500062" cy="565589"/>
          </a:xfrm>
        </p:grpSpPr>
        <p:sp>
          <p:nvSpPr>
            <p:cNvPr id="261" name="Elipse 260">
              <a:extLst>
                <a:ext uri="{FF2B5EF4-FFF2-40B4-BE49-F238E27FC236}">
                  <a16:creationId xmlns:a16="http://schemas.microsoft.com/office/drawing/2014/main" id="{B6F4A617-C9A9-B330-F838-268557EE8C59}"/>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62" name="261 CuadroTexto">
              <a:extLst>
                <a:ext uri="{FF2B5EF4-FFF2-40B4-BE49-F238E27FC236}">
                  <a16:creationId xmlns:a16="http://schemas.microsoft.com/office/drawing/2014/main" id="{F250A08D-0CB6-E10F-1AC6-30EAC80EA3D3}"/>
                </a:ext>
              </a:extLst>
            </p:cNvPr>
            <p:cNvSpPr txBox="1"/>
            <p:nvPr/>
          </p:nvSpPr>
          <p:spPr>
            <a:xfrm>
              <a:off x="1356987" y="1590118"/>
              <a:ext cx="487368" cy="523220"/>
            </a:xfrm>
            <a:prstGeom prst="rect">
              <a:avLst/>
            </a:prstGeom>
            <a:noFill/>
          </p:spPr>
          <p:txBody>
            <a:bodyPr wrap="square" rtlCol="0">
              <a:spAutoFit/>
            </a:bodyPr>
            <a:lstStyle/>
            <a:p>
              <a:pPr algn="ctr"/>
              <a:r>
                <a:rPr lang="es-AR" sz="1400" dirty="0"/>
                <a:t>613</a:t>
              </a:r>
            </a:p>
            <a:p>
              <a:pPr algn="ctr"/>
              <a:endParaRPr lang="es-AR" sz="1400" dirty="0"/>
            </a:p>
          </p:txBody>
        </p:sp>
      </p:grpSp>
      <p:grpSp>
        <p:nvGrpSpPr>
          <p:cNvPr id="263" name="276 Grupo">
            <a:extLst>
              <a:ext uri="{FF2B5EF4-FFF2-40B4-BE49-F238E27FC236}">
                <a16:creationId xmlns:a16="http://schemas.microsoft.com/office/drawing/2014/main" id="{53C95EAC-147D-0BFC-3DFE-EBFBEB304AE9}"/>
              </a:ext>
            </a:extLst>
          </p:cNvPr>
          <p:cNvGrpSpPr/>
          <p:nvPr/>
        </p:nvGrpSpPr>
        <p:grpSpPr>
          <a:xfrm>
            <a:off x="4257153" y="5706488"/>
            <a:ext cx="501594" cy="564135"/>
            <a:chOff x="1350640" y="1547749"/>
            <a:chExt cx="501594" cy="564135"/>
          </a:xfrm>
        </p:grpSpPr>
        <p:sp>
          <p:nvSpPr>
            <p:cNvPr id="264" name="Elipse 263">
              <a:extLst>
                <a:ext uri="{FF2B5EF4-FFF2-40B4-BE49-F238E27FC236}">
                  <a16:creationId xmlns:a16="http://schemas.microsoft.com/office/drawing/2014/main" id="{CBFC142D-1DB9-1AED-03C4-8E58BA4CAFE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65" name="261 CuadroTexto">
              <a:extLst>
                <a:ext uri="{FF2B5EF4-FFF2-40B4-BE49-F238E27FC236}">
                  <a16:creationId xmlns:a16="http://schemas.microsoft.com/office/drawing/2014/main" id="{189C7113-F769-092A-5DC6-C5FA17FCA441}"/>
                </a:ext>
              </a:extLst>
            </p:cNvPr>
            <p:cNvSpPr txBox="1"/>
            <p:nvPr/>
          </p:nvSpPr>
          <p:spPr>
            <a:xfrm>
              <a:off x="1364866" y="1588664"/>
              <a:ext cx="487368" cy="523220"/>
            </a:xfrm>
            <a:prstGeom prst="rect">
              <a:avLst/>
            </a:prstGeom>
            <a:noFill/>
          </p:spPr>
          <p:txBody>
            <a:bodyPr wrap="square" rtlCol="0">
              <a:spAutoFit/>
            </a:bodyPr>
            <a:lstStyle/>
            <a:p>
              <a:pPr algn="ctr"/>
              <a:r>
                <a:rPr lang="es-AR" sz="1400" dirty="0"/>
                <a:t>656</a:t>
              </a:r>
            </a:p>
            <a:p>
              <a:pPr algn="ctr"/>
              <a:endParaRPr lang="es-AR" sz="1400" dirty="0"/>
            </a:p>
          </p:txBody>
        </p:sp>
      </p:grpSp>
      <p:grpSp>
        <p:nvGrpSpPr>
          <p:cNvPr id="266" name="276 Grupo">
            <a:extLst>
              <a:ext uri="{FF2B5EF4-FFF2-40B4-BE49-F238E27FC236}">
                <a16:creationId xmlns:a16="http://schemas.microsoft.com/office/drawing/2014/main" id="{FCBB218C-9EC5-5635-1E5C-0216E0DEFA36}"/>
              </a:ext>
            </a:extLst>
          </p:cNvPr>
          <p:cNvGrpSpPr/>
          <p:nvPr/>
        </p:nvGrpSpPr>
        <p:grpSpPr>
          <a:xfrm>
            <a:off x="4650262" y="5719410"/>
            <a:ext cx="500062" cy="565589"/>
            <a:chOff x="1350640" y="1547749"/>
            <a:chExt cx="500062" cy="565589"/>
          </a:xfrm>
        </p:grpSpPr>
        <p:sp>
          <p:nvSpPr>
            <p:cNvPr id="267" name="Elipse 266">
              <a:extLst>
                <a:ext uri="{FF2B5EF4-FFF2-40B4-BE49-F238E27FC236}">
                  <a16:creationId xmlns:a16="http://schemas.microsoft.com/office/drawing/2014/main" id="{5FB990E7-10D5-2104-AB29-6814BE135F1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68" name="261 CuadroTexto">
              <a:extLst>
                <a:ext uri="{FF2B5EF4-FFF2-40B4-BE49-F238E27FC236}">
                  <a16:creationId xmlns:a16="http://schemas.microsoft.com/office/drawing/2014/main" id="{E680B8D4-8CC7-8C5F-0D08-588D4813C437}"/>
                </a:ext>
              </a:extLst>
            </p:cNvPr>
            <p:cNvSpPr txBox="1"/>
            <p:nvPr/>
          </p:nvSpPr>
          <p:spPr>
            <a:xfrm>
              <a:off x="1356987" y="1590118"/>
              <a:ext cx="487368" cy="523220"/>
            </a:xfrm>
            <a:prstGeom prst="rect">
              <a:avLst/>
            </a:prstGeom>
            <a:noFill/>
          </p:spPr>
          <p:txBody>
            <a:bodyPr wrap="square" rtlCol="0">
              <a:spAutoFit/>
            </a:bodyPr>
            <a:lstStyle/>
            <a:p>
              <a:pPr algn="ctr"/>
              <a:r>
                <a:rPr lang="es-AR" sz="1400" dirty="0"/>
                <a:t>661</a:t>
              </a:r>
            </a:p>
            <a:p>
              <a:pPr algn="ctr"/>
              <a:endParaRPr lang="es-AR" sz="1400" dirty="0"/>
            </a:p>
          </p:txBody>
        </p:sp>
      </p:grpSp>
      <p:grpSp>
        <p:nvGrpSpPr>
          <p:cNvPr id="269" name="276 Grupo">
            <a:extLst>
              <a:ext uri="{FF2B5EF4-FFF2-40B4-BE49-F238E27FC236}">
                <a16:creationId xmlns:a16="http://schemas.microsoft.com/office/drawing/2014/main" id="{1FB6237F-0972-D6C0-4E6F-ABBDC7396298}"/>
              </a:ext>
            </a:extLst>
          </p:cNvPr>
          <p:cNvGrpSpPr/>
          <p:nvPr/>
        </p:nvGrpSpPr>
        <p:grpSpPr>
          <a:xfrm>
            <a:off x="5028887" y="5725083"/>
            <a:ext cx="500062" cy="565589"/>
            <a:chOff x="1350640" y="1547749"/>
            <a:chExt cx="500062" cy="565589"/>
          </a:xfrm>
        </p:grpSpPr>
        <p:sp>
          <p:nvSpPr>
            <p:cNvPr id="270" name="Elipse 269">
              <a:extLst>
                <a:ext uri="{FF2B5EF4-FFF2-40B4-BE49-F238E27FC236}">
                  <a16:creationId xmlns:a16="http://schemas.microsoft.com/office/drawing/2014/main" id="{4423450F-D68C-E57E-70A0-8A17281B56AB}"/>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71" name="261 CuadroTexto">
              <a:extLst>
                <a:ext uri="{FF2B5EF4-FFF2-40B4-BE49-F238E27FC236}">
                  <a16:creationId xmlns:a16="http://schemas.microsoft.com/office/drawing/2014/main" id="{60B789FF-5996-B4C7-1423-E24C03247E24}"/>
                </a:ext>
              </a:extLst>
            </p:cNvPr>
            <p:cNvSpPr txBox="1"/>
            <p:nvPr/>
          </p:nvSpPr>
          <p:spPr>
            <a:xfrm>
              <a:off x="1356987" y="1590118"/>
              <a:ext cx="487368" cy="523220"/>
            </a:xfrm>
            <a:prstGeom prst="rect">
              <a:avLst/>
            </a:prstGeom>
            <a:noFill/>
          </p:spPr>
          <p:txBody>
            <a:bodyPr wrap="square" rtlCol="0">
              <a:spAutoFit/>
            </a:bodyPr>
            <a:lstStyle/>
            <a:p>
              <a:pPr algn="ctr"/>
              <a:r>
                <a:rPr lang="es-AR" sz="1400" dirty="0"/>
                <a:t>664</a:t>
              </a:r>
            </a:p>
            <a:p>
              <a:pPr algn="ctr"/>
              <a:endParaRPr lang="es-AR" sz="1400" dirty="0"/>
            </a:p>
          </p:txBody>
        </p:sp>
      </p:grpSp>
      <p:grpSp>
        <p:nvGrpSpPr>
          <p:cNvPr id="272" name="276 Grupo">
            <a:extLst>
              <a:ext uri="{FF2B5EF4-FFF2-40B4-BE49-F238E27FC236}">
                <a16:creationId xmlns:a16="http://schemas.microsoft.com/office/drawing/2014/main" id="{62953A75-D13E-2E64-21D1-69D8769935D0}"/>
              </a:ext>
            </a:extLst>
          </p:cNvPr>
          <p:cNvGrpSpPr/>
          <p:nvPr/>
        </p:nvGrpSpPr>
        <p:grpSpPr>
          <a:xfrm>
            <a:off x="5380437" y="5600035"/>
            <a:ext cx="500062" cy="565589"/>
            <a:chOff x="1350640" y="1547749"/>
            <a:chExt cx="500062" cy="565589"/>
          </a:xfrm>
        </p:grpSpPr>
        <p:sp>
          <p:nvSpPr>
            <p:cNvPr id="273" name="Elipse 272">
              <a:extLst>
                <a:ext uri="{FF2B5EF4-FFF2-40B4-BE49-F238E27FC236}">
                  <a16:creationId xmlns:a16="http://schemas.microsoft.com/office/drawing/2014/main" id="{1BF557BA-569A-E923-F69C-E769F89DD9BE}"/>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74" name="261 CuadroTexto">
              <a:extLst>
                <a:ext uri="{FF2B5EF4-FFF2-40B4-BE49-F238E27FC236}">
                  <a16:creationId xmlns:a16="http://schemas.microsoft.com/office/drawing/2014/main" id="{AB15063F-16F0-5685-13DD-A35AF2DAB2D8}"/>
                </a:ext>
              </a:extLst>
            </p:cNvPr>
            <p:cNvSpPr txBox="1"/>
            <p:nvPr/>
          </p:nvSpPr>
          <p:spPr>
            <a:xfrm>
              <a:off x="1356987" y="1590118"/>
              <a:ext cx="487368" cy="523220"/>
            </a:xfrm>
            <a:prstGeom prst="rect">
              <a:avLst/>
            </a:prstGeom>
            <a:noFill/>
          </p:spPr>
          <p:txBody>
            <a:bodyPr wrap="square" rtlCol="0">
              <a:spAutoFit/>
            </a:bodyPr>
            <a:lstStyle/>
            <a:p>
              <a:pPr algn="ctr"/>
              <a:r>
                <a:rPr lang="es-AR" sz="1400" dirty="0"/>
                <a:t>669</a:t>
              </a:r>
            </a:p>
            <a:p>
              <a:pPr algn="ctr"/>
              <a:endParaRPr lang="es-AR" sz="1400" dirty="0"/>
            </a:p>
          </p:txBody>
        </p:sp>
      </p:grpSp>
      <p:grpSp>
        <p:nvGrpSpPr>
          <p:cNvPr id="275" name="276 Grupo">
            <a:extLst>
              <a:ext uri="{FF2B5EF4-FFF2-40B4-BE49-F238E27FC236}">
                <a16:creationId xmlns:a16="http://schemas.microsoft.com/office/drawing/2014/main" id="{6D4F631A-2062-6301-9140-5066E6DCB146}"/>
              </a:ext>
            </a:extLst>
          </p:cNvPr>
          <p:cNvGrpSpPr/>
          <p:nvPr/>
        </p:nvGrpSpPr>
        <p:grpSpPr>
          <a:xfrm>
            <a:off x="5401165" y="5286599"/>
            <a:ext cx="500062" cy="565589"/>
            <a:chOff x="1350640" y="1547749"/>
            <a:chExt cx="500062" cy="565589"/>
          </a:xfrm>
        </p:grpSpPr>
        <p:sp>
          <p:nvSpPr>
            <p:cNvPr id="276" name="Elipse 275">
              <a:extLst>
                <a:ext uri="{FF2B5EF4-FFF2-40B4-BE49-F238E27FC236}">
                  <a16:creationId xmlns:a16="http://schemas.microsoft.com/office/drawing/2014/main" id="{DFAFFC5E-98BA-1FEF-8B3C-1889A007AEA9}"/>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77" name="261 CuadroTexto">
              <a:extLst>
                <a:ext uri="{FF2B5EF4-FFF2-40B4-BE49-F238E27FC236}">
                  <a16:creationId xmlns:a16="http://schemas.microsoft.com/office/drawing/2014/main" id="{4F76B387-14A8-4A24-6E23-7AA4193F9E1A}"/>
                </a:ext>
              </a:extLst>
            </p:cNvPr>
            <p:cNvSpPr txBox="1"/>
            <p:nvPr/>
          </p:nvSpPr>
          <p:spPr>
            <a:xfrm>
              <a:off x="1356987" y="1590118"/>
              <a:ext cx="487368" cy="523220"/>
            </a:xfrm>
            <a:prstGeom prst="rect">
              <a:avLst/>
            </a:prstGeom>
            <a:noFill/>
          </p:spPr>
          <p:txBody>
            <a:bodyPr wrap="square" rtlCol="0">
              <a:spAutoFit/>
            </a:bodyPr>
            <a:lstStyle/>
            <a:p>
              <a:pPr algn="ctr"/>
              <a:r>
                <a:rPr lang="es-AR" sz="1400" dirty="0"/>
                <a:t>671</a:t>
              </a:r>
            </a:p>
            <a:p>
              <a:pPr algn="ctr"/>
              <a:endParaRPr lang="es-AR" sz="1400" dirty="0"/>
            </a:p>
          </p:txBody>
        </p:sp>
      </p:grpSp>
      <p:grpSp>
        <p:nvGrpSpPr>
          <p:cNvPr id="278" name="276 Grupo">
            <a:extLst>
              <a:ext uri="{FF2B5EF4-FFF2-40B4-BE49-F238E27FC236}">
                <a16:creationId xmlns:a16="http://schemas.microsoft.com/office/drawing/2014/main" id="{8640FC83-D591-C5EB-D68F-428A0ADF7580}"/>
              </a:ext>
            </a:extLst>
          </p:cNvPr>
          <p:cNvGrpSpPr/>
          <p:nvPr/>
        </p:nvGrpSpPr>
        <p:grpSpPr>
          <a:xfrm>
            <a:off x="7037540" y="4749937"/>
            <a:ext cx="500062" cy="565589"/>
            <a:chOff x="1350640" y="1547749"/>
            <a:chExt cx="500062" cy="565589"/>
          </a:xfrm>
        </p:grpSpPr>
        <p:sp>
          <p:nvSpPr>
            <p:cNvPr id="279" name="Elipse 278">
              <a:extLst>
                <a:ext uri="{FF2B5EF4-FFF2-40B4-BE49-F238E27FC236}">
                  <a16:creationId xmlns:a16="http://schemas.microsoft.com/office/drawing/2014/main" id="{467CE1C7-F909-4783-168C-D4306D56078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0" name="261 CuadroTexto">
              <a:extLst>
                <a:ext uri="{FF2B5EF4-FFF2-40B4-BE49-F238E27FC236}">
                  <a16:creationId xmlns:a16="http://schemas.microsoft.com/office/drawing/2014/main" id="{56EABFD0-E302-9FE6-242C-798386CC4271}"/>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902</a:t>
              </a:r>
            </a:p>
            <a:p>
              <a:pPr algn="ctr"/>
              <a:endParaRPr lang="es-AR" sz="1400" dirty="0"/>
            </a:p>
          </p:txBody>
        </p:sp>
      </p:grpSp>
      <p:grpSp>
        <p:nvGrpSpPr>
          <p:cNvPr id="281" name="276 Grupo">
            <a:extLst>
              <a:ext uri="{FF2B5EF4-FFF2-40B4-BE49-F238E27FC236}">
                <a16:creationId xmlns:a16="http://schemas.microsoft.com/office/drawing/2014/main" id="{6C906EA8-0646-6BD3-113F-891F95CD9FDB}"/>
              </a:ext>
            </a:extLst>
          </p:cNvPr>
          <p:cNvGrpSpPr/>
          <p:nvPr/>
        </p:nvGrpSpPr>
        <p:grpSpPr>
          <a:xfrm>
            <a:off x="6654975" y="4746123"/>
            <a:ext cx="500062" cy="565589"/>
            <a:chOff x="1350640" y="1547749"/>
            <a:chExt cx="500062" cy="565589"/>
          </a:xfrm>
        </p:grpSpPr>
        <p:sp>
          <p:nvSpPr>
            <p:cNvPr id="282" name="Elipse 281">
              <a:extLst>
                <a:ext uri="{FF2B5EF4-FFF2-40B4-BE49-F238E27FC236}">
                  <a16:creationId xmlns:a16="http://schemas.microsoft.com/office/drawing/2014/main" id="{8819A3E1-7706-D874-694A-6BB3F4261B8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3" name="261 CuadroTexto">
              <a:extLst>
                <a:ext uri="{FF2B5EF4-FFF2-40B4-BE49-F238E27FC236}">
                  <a16:creationId xmlns:a16="http://schemas.microsoft.com/office/drawing/2014/main" id="{81BA03E9-BA52-B2C0-1BDA-0025A09FF07A}"/>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903</a:t>
              </a:r>
            </a:p>
            <a:p>
              <a:pPr algn="ctr"/>
              <a:endParaRPr lang="es-AR" sz="1400" dirty="0"/>
            </a:p>
          </p:txBody>
        </p:sp>
      </p:grpSp>
      <p:grpSp>
        <p:nvGrpSpPr>
          <p:cNvPr id="284" name="276 Grupo">
            <a:extLst>
              <a:ext uri="{FF2B5EF4-FFF2-40B4-BE49-F238E27FC236}">
                <a16:creationId xmlns:a16="http://schemas.microsoft.com/office/drawing/2014/main" id="{8697FD43-A414-AC35-E1B8-23A134EBB0C2}"/>
              </a:ext>
            </a:extLst>
          </p:cNvPr>
          <p:cNvGrpSpPr/>
          <p:nvPr/>
        </p:nvGrpSpPr>
        <p:grpSpPr>
          <a:xfrm>
            <a:off x="7589727" y="5710012"/>
            <a:ext cx="500062" cy="565589"/>
            <a:chOff x="1350640" y="1547749"/>
            <a:chExt cx="500062" cy="565589"/>
          </a:xfrm>
        </p:grpSpPr>
        <p:sp>
          <p:nvSpPr>
            <p:cNvPr id="285" name="Elipse 284">
              <a:extLst>
                <a:ext uri="{FF2B5EF4-FFF2-40B4-BE49-F238E27FC236}">
                  <a16:creationId xmlns:a16="http://schemas.microsoft.com/office/drawing/2014/main" id="{F835F7D1-FC4E-E723-46C5-C73B31376526}"/>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6" name="261 CuadroTexto">
              <a:extLst>
                <a:ext uri="{FF2B5EF4-FFF2-40B4-BE49-F238E27FC236}">
                  <a16:creationId xmlns:a16="http://schemas.microsoft.com/office/drawing/2014/main" id="{2D411096-ACBF-7366-BB80-80A81B085AE3}"/>
                </a:ext>
              </a:extLst>
            </p:cNvPr>
            <p:cNvSpPr txBox="1"/>
            <p:nvPr/>
          </p:nvSpPr>
          <p:spPr>
            <a:xfrm>
              <a:off x="1356987" y="1590118"/>
              <a:ext cx="487368" cy="523220"/>
            </a:xfrm>
            <a:prstGeom prst="rect">
              <a:avLst/>
            </a:prstGeom>
            <a:noFill/>
          </p:spPr>
          <p:txBody>
            <a:bodyPr wrap="square" rtlCol="0">
              <a:spAutoFit/>
            </a:bodyPr>
            <a:lstStyle/>
            <a:p>
              <a:pPr algn="ctr"/>
              <a:r>
                <a:rPr lang="es-AR" sz="1400" dirty="0"/>
                <a:t>914</a:t>
              </a:r>
            </a:p>
            <a:p>
              <a:pPr algn="ctr"/>
              <a:endParaRPr lang="es-AR" sz="1400" dirty="0"/>
            </a:p>
          </p:txBody>
        </p:sp>
      </p:grpSp>
      <p:grpSp>
        <p:nvGrpSpPr>
          <p:cNvPr id="287" name="276 Grupo">
            <a:extLst>
              <a:ext uri="{FF2B5EF4-FFF2-40B4-BE49-F238E27FC236}">
                <a16:creationId xmlns:a16="http://schemas.microsoft.com/office/drawing/2014/main" id="{AB56F3B1-2FEE-66E5-2601-9130DD4AEFAF}"/>
              </a:ext>
            </a:extLst>
          </p:cNvPr>
          <p:cNvGrpSpPr/>
          <p:nvPr/>
        </p:nvGrpSpPr>
        <p:grpSpPr>
          <a:xfrm>
            <a:off x="6724203" y="5714945"/>
            <a:ext cx="500062" cy="565589"/>
            <a:chOff x="1350640" y="1547749"/>
            <a:chExt cx="500062" cy="565589"/>
          </a:xfrm>
        </p:grpSpPr>
        <p:sp>
          <p:nvSpPr>
            <p:cNvPr id="288" name="Elipse 287">
              <a:extLst>
                <a:ext uri="{FF2B5EF4-FFF2-40B4-BE49-F238E27FC236}">
                  <a16:creationId xmlns:a16="http://schemas.microsoft.com/office/drawing/2014/main" id="{18C63606-7B34-852A-EA6B-A0FD0EC9832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89" name="261 CuadroTexto">
              <a:extLst>
                <a:ext uri="{FF2B5EF4-FFF2-40B4-BE49-F238E27FC236}">
                  <a16:creationId xmlns:a16="http://schemas.microsoft.com/office/drawing/2014/main" id="{A430EF74-A41D-E856-0263-90768917DBBF}"/>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909</a:t>
              </a:r>
            </a:p>
            <a:p>
              <a:pPr algn="ctr"/>
              <a:endParaRPr lang="es-AR" sz="1400" dirty="0"/>
            </a:p>
          </p:txBody>
        </p:sp>
      </p:grpSp>
      <p:grpSp>
        <p:nvGrpSpPr>
          <p:cNvPr id="290" name="276 Grupo">
            <a:extLst>
              <a:ext uri="{FF2B5EF4-FFF2-40B4-BE49-F238E27FC236}">
                <a16:creationId xmlns:a16="http://schemas.microsoft.com/office/drawing/2014/main" id="{643C7F8F-CEAF-1EDD-7F88-3A594B22C71E}"/>
              </a:ext>
            </a:extLst>
          </p:cNvPr>
          <p:cNvGrpSpPr/>
          <p:nvPr/>
        </p:nvGrpSpPr>
        <p:grpSpPr>
          <a:xfrm>
            <a:off x="6302351" y="5694507"/>
            <a:ext cx="500062" cy="565589"/>
            <a:chOff x="1350640" y="1547749"/>
            <a:chExt cx="500062" cy="565589"/>
          </a:xfrm>
        </p:grpSpPr>
        <p:sp>
          <p:nvSpPr>
            <p:cNvPr id="291" name="Elipse 290">
              <a:extLst>
                <a:ext uri="{FF2B5EF4-FFF2-40B4-BE49-F238E27FC236}">
                  <a16:creationId xmlns:a16="http://schemas.microsoft.com/office/drawing/2014/main" id="{525A4B0E-C31B-1F50-01DC-8BCB5CA3515D}"/>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92" name="261 CuadroTexto">
              <a:extLst>
                <a:ext uri="{FF2B5EF4-FFF2-40B4-BE49-F238E27FC236}">
                  <a16:creationId xmlns:a16="http://schemas.microsoft.com/office/drawing/2014/main" id="{A0C85B22-AA6E-1CBE-494D-6DE41A890007}"/>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908</a:t>
              </a:r>
            </a:p>
            <a:p>
              <a:pPr algn="ctr"/>
              <a:endParaRPr lang="es-AR" sz="1400" dirty="0"/>
            </a:p>
          </p:txBody>
        </p:sp>
      </p:grpSp>
      <p:grpSp>
        <p:nvGrpSpPr>
          <p:cNvPr id="293" name="276 Grupo">
            <a:extLst>
              <a:ext uri="{FF2B5EF4-FFF2-40B4-BE49-F238E27FC236}">
                <a16:creationId xmlns:a16="http://schemas.microsoft.com/office/drawing/2014/main" id="{0983C60B-F8D9-5EBB-7094-EEF496234663}"/>
              </a:ext>
            </a:extLst>
          </p:cNvPr>
          <p:cNvGrpSpPr/>
          <p:nvPr/>
        </p:nvGrpSpPr>
        <p:grpSpPr>
          <a:xfrm>
            <a:off x="6307602" y="5401281"/>
            <a:ext cx="500062" cy="565589"/>
            <a:chOff x="1350640" y="1547749"/>
            <a:chExt cx="500062" cy="565589"/>
          </a:xfrm>
        </p:grpSpPr>
        <p:sp>
          <p:nvSpPr>
            <p:cNvPr id="294" name="Elipse 293">
              <a:extLst>
                <a:ext uri="{FF2B5EF4-FFF2-40B4-BE49-F238E27FC236}">
                  <a16:creationId xmlns:a16="http://schemas.microsoft.com/office/drawing/2014/main" id="{6094A505-70CC-0CE4-EC46-83CF42FA124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95" name="261 CuadroTexto">
              <a:extLst>
                <a:ext uri="{FF2B5EF4-FFF2-40B4-BE49-F238E27FC236}">
                  <a16:creationId xmlns:a16="http://schemas.microsoft.com/office/drawing/2014/main" id="{5F299100-4B0B-0665-0609-18D9380BD979}"/>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906</a:t>
              </a:r>
            </a:p>
            <a:p>
              <a:pPr algn="ctr"/>
              <a:endParaRPr lang="es-AR" sz="1400" dirty="0"/>
            </a:p>
          </p:txBody>
        </p:sp>
      </p:grpSp>
      <p:grpSp>
        <p:nvGrpSpPr>
          <p:cNvPr id="296" name="276 Grupo">
            <a:extLst>
              <a:ext uri="{FF2B5EF4-FFF2-40B4-BE49-F238E27FC236}">
                <a16:creationId xmlns:a16="http://schemas.microsoft.com/office/drawing/2014/main" id="{350561EF-6176-4BB1-F8AB-D917251D0027}"/>
              </a:ext>
            </a:extLst>
          </p:cNvPr>
          <p:cNvGrpSpPr/>
          <p:nvPr/>
        </p:nvGrpSpPr>
        <p:grpSpPr>
          <a:xfrm>
            <a:off x="6294798" y="5075921"/>
            <a:ext cx="500062" cy="565589"/>
            <a:chOff x="1350640" y="1547749"/>
            <a:chExt cx="500062" cy="565589"/>
          </a:xfrm>
        </p:grpSpPr>
        <p:sp>
          <p:nvSpPr>
            <p:cNvPr id="297" name="Elipse 296">
              <a:extLst>
                <a:ext uri="{FF2B5EF4-FFF2-40B4-BE49-F238E27FC236}">
                  <a16:creationId xmlns:a16="http://schemas.microsoft.com/office/drawing/2014/main" id="{D0D1D81F-93C3-6115-1745-E6E9580E4696}"/>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298" name="261 CuadroTexto">
              <a:extLst>
                <a:ext uri="{FF2B5EF4-FFF2-40B4-BE49-F238E27FC236}">
                  <a16:creationId xmlns:a16="http://schemas.microsoft.com/office/drawing/2014/main" id="{1BC1A5A9-5B93-48C6-571C-840DE8854911}"/>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905</a:t>
              </a:r>
            </a:p>
            <a:p>
              <a:pPr algn="ctr"/>
              <a:endParaRPr lang="es-AR" sz="1400" dirty="0"/>
            </a:p>
          </p:txBody>
        </p:sp>
      </p:grpSp>
      <p:grpSp>
        <p:nvGrpSpPr>
          <p:cNvPr id="299" name="276 Grupo">
            <a:extLst>
              <a:ext uri="{FF2B5EF4-FFF2-40B4-BE49-F238E27FC236}">
                <a16:creationId xmlns:a16="http://schemas.microsoft.com/office/drawing/2014/main" id="{DFF7EC5F-9A7C-D384-96D6-ED4568F6A2F7}"/>
              </a:ext>
            </a:extLst>
          </p:cNvPr>
          <p:cNvGrpSpPr/>
          <p:nvPr/>
        </p:nvGrpSpPr>
        <p:grpSpPr>
          <a:xfrm>
            <a:off x="6277154" y="4746149"/>
            <a:ext cx="500062" cy="565589"/>
            <a:chOff x="1350640" y="1547749"/>
            <a:chExt cx="500062" cy="565589"/>
          </a:xfrm>
        </p:grpSpPr>
        <p:sp>
          <p:nvSpPr>
            <p:cNvPr id="300" name="Elipse 299">
              <a:extLst>
                <a:ext uri="{FF2B5EF4-FFF2-40B4-BE49-F238E27FC236}">
                  <a16:creationId xmlns:a16="http://schemas.microsoft.com/office/drawing/2014/main" id="{F9DF5D00-9ED1-24A8-1A59-394906360C1E}"/>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01" name="261 CuadroTexto">
              <a:extLst>
                <a:ext uri="{FF2B5EF4-FFF2-40B4-BE49-F238E27FC236}">
                  <a16:creationId xmlns:a16="http://schemas.microsoft.com/office/drawing/2014/main" id="{4ED30C8F-DCD8-5FAE-0E2F-77CDCC9987DD}"/>
                </a:ext>
              </a:extLst>
            </p:cNvPr>
            <p:cNvSpPr txBox="1"/>
            <p:nvPr/>
          </p:nvSpPr>
          <p:spPr>
            <a:xfrm>
              <a:off x="1356987" y="1590118"/>
              <a:ext cx="487368" cy="523220"/>
            </a:xfrm>
            <a:prstGeom prst="rect">
              <a:avLst/>
            </a:prstGeom>
            <a:noFill/>
          </p:spPr>
          <p:txBody>
            <a:bodyPr wrap="square" rtlCol="0">
              <a:spAutoFit/>
            </a:bodyPr>
            <a:lstStyle/>
            <a:p>
              <a:pPr algn="ctr"/>
              <a:r>
                <a:rPr lang="es-AR" sz="1400" dirty="0"/>
                <a:t>904</a:t>
              </a:r>
            </a:p>
            <a:p>
              <a:pPr algn="ctr"/>
              <a:endParaRPr lang="es-AR" sz="1400" dirty="0"/>
            </a:p>
          </p:txBody>
        </p:sp>
      </p:grpSp>
      <p:grpSp>
        <p:nvGrpSpPr>
          <p:cNvPr id="302" name="276 Grupo">
            <a:extLst>
              <a:ext uri="{FF2B5EF4-FFF2-40B4-BE49-F238E27FC236}">
                <a16:creationId xmlns:a16="http://schemas.microsoft.com/office/drawing/2014/main" id="{611C6D4F-E1DE-3B44-ABFE-49418C5F8CF1}"/>
              </a:ext>
            </a:extLst>
          </p:cNvPr>
          <p:cNvGrpSpPr/>
          <p:nvPr/>
        </p:nvGrpSpPr>
        <p:grpSpPr>
          <a:xfrm>
            <a:off x="7174222" y="5726218"/>
            <a:ext cx="500062" cy="565589"/>
            <a:chOff x="1350640" y="1547749"/>
            <a:chExt cx="500062" cy="565589"/>
          </a:xfrm>
        </p:grpSpPr>
        <p:sp>
          <p:nvSpPr>
            <p:cNvPr id="303" name="Elipse 302">
              <a:extLst>
                <a:ext uri="{FF2B5EF4-FFF2-40B4-BE49-F238E27FC236}">
                  <a16:creationId xmlns:a16="http://schemas.microsoft.com/office/drawing/2014/main" id="{D9CEE947-2F79-EB39-B9A8-AA517F16AC7F}"/>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04" name="261 CuadroTexto">
              <a:extLst>
                <a:ext uri="{FF2B5EF4-FFF2-40B4-BE49-F238E27FC236}">
                  <a16:creationId xmlns:a16="http://schemas.microsoft.com/office/drawing/2014/main" id="{E0D192E1-F721-28E5-583B-87B868BB79E1}"/>
                </a:ext>
              </a:extLst>
            </p:cNvPr>
            <p:cNvSpPr txBox="1"/>
            <p:nvPr/>
          </p:nvSpPr>
          <p:spPr>
            <a:xfrm>
              <a:off x="1356987" y="1590118"/>
              <a:ext cx="487368" cy="523220"/>
            </a:xfrm>
            <a:prstGeom prst="rect">
              <a:avLst/>
            </a:prstGeom>
            <a:noFill/>
          </p:spPr>
          <p:txBody>
            <a:bodyPr wrap="square" rtlCol="0">
              <a:spAutoFit/>
            </a:bodyPr>
            <a:lstStyle/>
            <a:p>
              <a:pPr algn="ctr"/>
              <a:r>
                <a:rPr lang="es-AR" sz="1400" dirty="0"/>
                <a:t>910</a:t>
              </a:r>
            </a:p>
            <a:p>
              <a:pPr algn="ctr"/>
              <a:endParaRPr lang="es-AR" sz="1400" dirty="0"/>
            </a:p>
          </p:txBody>
        </p:sp>
      </p:grpSp>
      <p:grpSp>
        <p:nvGrpSpPr>
          <p:cNvPr id="305" name="276 Grupo">
            <a:extLst>
              <a:ext uri="{FF2B5EF4-FFF2-40B4-BE49-F238E27FC236}">
                <a16:creationId xmlns:a16="http://schemas.microsoft.com/office/drawing/2014/main" id="{928BCDA3-A14E-ED01-C338-D0C3DC5D204D}"/>
              </a:ext>
            </a:extLst>
          </p:cNvPr>
          <p:cNvGrpSpPr/>
          <p:nvPr/>
        </p:nvGrpSpPr>
        <p:grpSpPr>
          <a:xfrm>
            <a:off x="8000277" y="5704869"/>
            <a:ext cx="500062" cy="565589"/>
            <a:chOff x="1350640" y="1547749"/>
            <a:chExt cx="500062" cy="565589"/>
          </a:xfrm>
        </p:grpSpPr>
        <p:sp>
          <p:nvSpPr>
            <p:cNvPr id="306" name="Elipse 305">
              <a:extLst>
                <a:ext uri="{FF2B5EF4-FFF2-40B4-BE49-F238E27FC236}">
                  <a16:creationId xmlns:a16="http://schemas.microsoft.com/office/drawing/2014/main" id="{EF918BF9-90FD-C6D5-50B8-BDD03B913E7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07" name="261 CuadroTexto">
              <a:extLst>
                <a:ext uri="{FF2B5EF4-FFF2-40B4-BE49-F238E27FC236}">
                  <a16:creationId xmlns:a16="http://schemas.microsoft.com/office/drawing/2014/main" id="{A72CC259-AB1C-5BF1-3B9F-84D24D6D0ADE}"/>
                </a:ext>
              </a:extLst>
            </p:cNvPr>
            <p:cNvSpPr txBox="1"/>
            <p:nvPr/>
          </p:nvSpPr>
          <p:spPr>
            <a:xfrm>
              <a:off x="1356987" y="1590118"/>
              <a:ext cx="487368" cy="523220"/>
            </a:xfrm>
            <a:prstGeom prst="rect">
              <a:avLst/>
            </a:prstGeom>
            <a:noFill/>
          </p:spPr>
          <p:txBody>
            <a:bodyPr wrap="square" rtlCol="0">
              <a:spAutoFit/>
            </a:bodyPr>
            <a:lstStyle/>
            <a:p>
              <a:pPr algn="ctr"/>
              <a:r>
                <a:rPr lang="es-AR" sz="1400" dirty="0"/>
                <a:t>915</a:t>
              </a:r>
            </a:p>
            <a:p>
              <a:pPr algn="ctr"/>
              <a:endParaRPr lang="es-AR" sz="1400" dirty="0"/>
            </a:p>
          </p:txBody>
        </p:sp>
      </p:grpSp>
      <p:grpSp>
        <p:nvGrpSpPr>
          <p:cNvPr id="308" name="276 Grupo">
            <a:extLst>
              <a:ext uri="{FF2B5EF4-FFF2-40B4-BE49-F238E27FC236}">
                <a16:creationId xmlns:a16="http://schemas.microsoft.com/office/drawing/2014/main" id="{7FD23FCC-4FC9-0A44-CE0D-4D32EE63D4C2}"/>
              </a:ext>
            </a:extLst>
          </p:cNvPr>
          <p:cNvGrpSpPr/>
          <p:nvPr/>
        </p:nvGrpSpPr>
        <p:grpSpPr>
          <a:xfrm>
            <a:off x="8871613" y="5502476"/>
            <a:ext cx="500062" cy="565589"/>
            <a:chOff x="1350640" y="1547749"/>
            <a:chExt cx="500062" cy="565589"/>
          </a:xfrm>
        </p:grpSpPr>
        <p:sp>
          <p:nvSpPr>
            <p:cNvPr id="309" name="Elipse 308">
              <a:extLst>
                <a:ext uri="{FF2B5EF4-FFF2-40B4-BE49-F238E27FC236}">
                  <a16:creationId xmlns:a16="http://schemas.microsoft.com/office/drawing/2014/main" id="{F3278D2D-5B55-A607-8F13-71522473DFD4}"/>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0" name="261 CuadroTexto">
              <a:extLst>
                <a:ext uri="{FF2B5EF4-FFF2-40B4-BE49-F238E27FC236}">
                  <a16:creationId xmlns:a16="http://schemas.microsoft.com/office/drawing/2014/main" id="{9590E955-3196-31CD-1EA6-8031321097F4}"/>
                </a:ext>
              </a:extLst>
            </p:cNvPr>
            <p:cNvSpPr txBox="1"/>
            <p:nvPr/>
          </p:nvSpPr>
          <p:spPr>
            <a:xfrm>
              <a:off x="1356987" y="1590118"/>
              <a:ext cx="487368" cy="523220"/>
            </a:xfrm>
            <a:prstGeom prst="rect">
              <a:avLst/>
            </a:prstGeom>
            <a:noFill/>
          </p:spPr>
          <p:txBody>
            <a:bodyPr wrap="square" rtlCol="0">
              <a:spAutoFit/>
            </a:bodyPr>
            <a:lstStyle/>
            <a:p>
              <a:pPr algn="ctr"/>
              <a:r>
                <a:rPr lang="es-AR" sz="1400" dirty="0"/>
                <a:t>101</a:t>
              </a:r>
            </a:p>
            <a:p>
              <a:pPr algn="ctr"/>
              <a:endParaRPr lang="es-AR" sz="1400" dirty="0"/>
            </a:p>
          </p:txBody>
        </p:sp>
      </p:grpSp>
      <p:grpSp>
        <p:nvGrpSpPr>
          <p:cNvPr id="311" name="276 Grupo">
            <a:extLst>
              <a:ext uri="{FF2B5EF4-FFF2-40B4-BE49-F238E27FC236}">
                <a16:creationId xmlns:a16="http://schemas.microsoft.com/office/drawing/2014/main" id="{67AD1F5D-142F-E5A6-FB37-327576421DD5}"/>
              </a:ext>
            </a:extLst>
          </p:cNvPr>
          <p:cNvGrpSpPr/>
          <p:nvPr/>
        </p:nvGrpSpPr>
        <p:grpSpPr>
          <a:xfrm>
            <a:off x="8906981" y="5792293"/>
            <a:ext cx="500062" cy="565589"/>
            <a:chOff x="1350640" y="1547749"/>
            <a:chExt cx="500062" cy="565589"/>
          </a:xfrm>
        </p:grpSpPr>
        <p:sp>
          <p:nvSpPr>
            <p:cNvPr id="312" name="Elipse 311">
              <a:extLst>
                <a:ext uri="{FF2B5EF4-FFF2-40B4-BE49-F238E27FC236}">
                  <a16:creationId xmlns:a16="http://schemas.microsoft.com/office/drawing/2014/main" id="{CAD5B397-1C46-6A09-8BAB-E04B79927E2C}"/>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3" name="261 CuadroTexto">
              <a:extLst>
                <a:ext uri="{FF2B5EF4-FFF2-40B4-BE49-F238E27FC236}">
                  <a16:creationId xmlns:a16="http://schemas.microsoft.com/office/drawing/2014/main" id="{AC1A7402-43AC-4349-AC0B-19B020BDEC88}"/>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113</a:t>
              </a:r>
            </a:p>
            <a:p>
              <a:pPr algn="ctr"/>
              <a:endParaRPr lang="es-AR" sz="1400" dirty="0"/>
            </a:p>
          </p:txBody>
        </p:sp>
      </p:grpSp>
      <p:grpSp>
        <p:nvGrpSpPr>
          <p:cNvPr id="314" name="276 Grupo">
            <a:extLst>
              <a:ext uri="{FF2B5EF4-FFF2-40B4-BE49-F238E27FC236}">
                <a16:creationId xmlns:a16="http://schemas.microsoft.com/office/drawing/2014/main" id="{3B8D01EC-7C07-C931-6687-CDAF31D6898C}"/>
              </a:ext>
            </a:extLst>
          </p:cNvPr>
          <p:cNvGrpSpPr/>
          <p:nvPr/>
        </p:nvGrpSpPr>
        <p:grpSpPr>
          <a:xfrm>
            <a:off x="9357851" y="5792293"/>
            <a:ext cx="500062" cy="565589"/>
            <a:chOff x="1350640" y="1547749"/>
            <a:chExt cx="500062" cy="565589"/>
          </a:xfrm>
        </p:grpSpPr>
        <p:sp>
          <p:nvSpPr>
            <p:cNvPr id="315" name="Elipse 314">
              <a:extLst>
                <a:ext uri="{FF2B5EF4-FFF2-40B4-BE49-F238E27FC236}">
                  <a16:creationId xmlns:a16="http://schemas.microsoft.com/office/drawing/2014/main" id="{DEDDBED6-419F-959A-0481-B40ECF3FE8AE}"/>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6" name="261 CuadroTexto">
              <a:extLst>
                <a:ext uri="{FF2B5EF4-FFF2-40B4-BE49-F238E27FC236}">
                  <a16:creationId xmlns:a16="http://schemas.microsoft.com/office/drawing/2014/main" id="{C21AB3F8-CEF8-B6E0-AFBC-240C18B78633}"/>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114</a:t>
              </a:r>
            </a:p>
            <a:p>
              <a:pPr algn="ctr"/>
              <a:endParaRPr lang="es-AR" sz="1400" dirty="0"/>
            </a:p>
          </p:txBody>
        </p:sp>
      </p:grpSp>
      <p:grpSp>
        <p:nvGrpSpPr>
          <p:cNvPr id="317" name="276 Grupo">
            <a:extLst>
              <a:ext uri="{FF2B5EF4-FFF2-40B4-BE49-F238E27FC236}">
                <a16:creationId xmlns:a16="http://schemas.microsoft.com/office/drawing/2014/main" id="{04384CD3-B53E-1984-AD28-7F5EDEC728CC}"/>
              </a:ext>
            </a:extLst>
          </p:cNvPr>
          <p:cNvGrpSpPr/>
          <p:nvPr/>
        </p:nvGrpSpPr>
        <p:grpSpPr>
          <a:xfrm>
            <a:off x="9708906" y="5779349"/>
            <a:ext cx="500062" cy="565589"/>
            <a:chOff x="1350640" y="1547749"/>
            <a:chExt cx="500062" cy="565589"/>
          </a:xfrm>
        </p:grpSpPr>
        <p:sp>
          <p:nvSpPr>
            <p:cNvPr id="318" name="Elipse 317">
              <a:extLst>
                <a:ext uri="{FF2B5EF4-FFF2-40B4-BE49-F238E27FC236}">
                  <a16:creationId xmlns:a16="http://schemas.microsoft.com/office/drawing/2014/main" id="{04ACAB0C-B9C0-5C3A-0420-02EB4A32B52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19" name="261 CuadroTexto">
              <a:extLst>
                <a:ext uri="{FF2B5EF4-FFF2-40B4-BE49-F238E27FC236}">
                  <a16:creationId xmlns:a16="http://schemas.microsoft.com/office/drawing/2014/main" id="{15C36DE8-74E8-9434-A914-37AFC3A294C0}"/>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116</a:t>
              </a:r>
            </a:p>
            <a:p>
              <a:pPr algn="ctr"/>
              <a:endParaRPr lang="es-AR" sz="1400" dirty="0"/>
            </a:p>
          </p:txBody>
        </p:sp>
      </p:grpSp>
      <p:grpSp>
        <p:nvGrpSpPr>
          <p:cNvPr id="320" name="276 Grupo">
            <a:extLst>
              <a:ext uri="{FF2B5EF4-FFF2-40B4-BE49-F238E27FC236}">
                <a16:creationId xmlns:a16="http://schemas.microsoft.com/office/drawing/2014/main" id="{DB76BA8B-FD20-9435-C924-CBE03AD42E1E}"/>
              </a:ext>
            </a:extLst>
          </p:cNvPr>
          <p:cNvGrpSpPr/>
          <p:nvPr/>
        </p:nvGrpSpPr>
        <p:grpSpPr>
          <a:xfrm>
            <a:off x="10094895" y="5779349"/>
            <a:ext cx="500062" cy="565589"/>
            <a:chOff x="1350640" y="1547749"/>
            <a:chExt cx="500062" cy="565589"/>
          </a:xfrm>
        </p:grpSpPr>
        <p:sp>
          <p:nvSpPr>
            <p:cNvPr id="321" name="Elipse 320">
              <a:extLst>
                <a:ext uri="{FF2B5EF4-FFF2-40B4-BE49-F238E27FC236}">
                  <a16:creationId xmlns:a16="http://schemas.microsoft.com/office/drawing/2014/main" id="{83D21119-E5C2-C27B-DBB5-F22B3FC60CD5}"/>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22" name="261 CuadroTexto">
              <a:extLst>
                <a:ext uri="{FF2B5EF4-FFF2-40B4-BE49-F238E27FC236}">
                  <a16:creationId xmlns:a16="http://schemas.microsoft.com/office/drawing/2014/main" id="{26B8D9A3-9682-2BC2-87A1-A801B2059A34}"/>
                </a:ext>
              </a:extLst>
            </p:cNvPr>
            <p:cNvSpPr txBox="1"/>
            <p:nvPr/>
          </p:nvSpPr>
          <p:spPr>
            <a:xfrm>
              <a:off x="1356987" y="1590118"/>
              <a:ext cx="487368" cy="523220"/>
            </a:xfrm>
            <a:prstGeom prst="rect">
              <a:avLst/>
            </a:prstGeom>
            <a:noFill/>
          </p:spPr>
          <p:txBody>
            <a:bodyPr wrap="square" rtlCol="0">
              <a:spAutoFit/>
            </a:bodyPr>
            <a:lstStyle/>
            <a:p>
              <a:pPr algn="ctr"/>
              <a:r>
                <a:rPr lang="es-AR" sz="1400" dirty="0"/>
                <a:t>117</a:t>
              </a:r>
            </a:p>
            <a:p>
              <a:pPr algn="ctr"/>
              <a:endParaRPr lang="es-AR" sz="1400" dirty="0"/>
            </a:p>
          </p:txBody>
        </p:sp>
      </p:grpSp>
      <p:grpSp>
        <p:nvGrpSpPr>
          <p:cNvPr id="323" name="276 Grupo">
            <a:extLst>
              <a:ext uri="{FF2B5EF4-FFF2-40B4-BE49-F238E27FC236}">
                <a16:creationId xmlns:a16="http://schemas.microsoft.com/office/drawing/2014/main" id="{230BBD12-832D-EEC3-5152-AC1106C1252F}"/>
              </a:ext>
            </a:extLst>
          </p:cNvPr>
          <p:cNvGrpSpPr/>
          <p:nvPr/>
        </p:nvGrpSpPr>
        <p:grpSpPr>
          <a:xfrm>
            <a:off x="10467664" y="5785271"/>
            <a:ext cx="500062" cy="565589"/>
            <a:chOff x="1350640" y="1547749"/>
            <a:chExt cx="500062" cy="565589"/>
          </a:xfrm>
        </p:grpSpPr>
        <p:sp>
          <p:nvSpPr>
            <p:cNvPr id="324" name="Elipse 323">
              <a:extLst>
                <a:ext uri="{FF2B5EF4-FFF2-40B4-BE49-F238E27FC236}">
                  <a16:creationId xmlns:a16="http://schemas.microsoft.com/office/drawing/2014/main" id="{0E9D1230-DEA5-E503-B6DC-32C2008C5902}"/>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25" name="261 CuadroTexto">
              <a:extLst>
                <a:ext uri="{FF2B5EF4-FFF2-40B4-BE49-F238E27FC236}">
                  <a16:creationId xmlns:a16="http://schemas.microsoft.com/office/drawing/2014/main" id="{72514D29-5CA4-1BF7-2BF2-5114FFCA63EB}"/>
                </a:ext>
              </a:extLst>
            </p:cNvPr>
            <p:cNvSpPr txBox="1"/>
            <p:nvPr/>
          </p:nvSpPr>
          <p:spPr>
            <a:xfrm>
              <a:off x="1356987" y="1590118"/>
              <a:ext cx="487368" cy="523220"/>
            </a:xfrm>
            <a:prstGeom prst="rect">
              <a:avLst/>
            </a:prstGeom>
            <a:noFill/>
          </p:spPr>
          <p:txBody>
            <a:bodyPr wrap="square" rtlCol="0">
              <a:spAutoFit/>
            </a:bodyPr>
            <a:lstStyle/>
            <a:p>
              <a:pPr algn="ctr"/>
              <a:r>
                <a:rPr lang="es-AR" sz="1400" dirty="0"/>
                <a:t>802</a:t>
              </a:r>
            </a:p>
            <a:p>
              <a:pPr algn="ctr"/>
              <a:endParaRPr lang="es-AR" sz="1400" dirty="0"/>
            </a:p>
          </p:txBody>
        </p:sp>
      </p:grpSp>
      <p:grpSp>
        <p:nvGrpSpPr>
          <p:cNvPr id="329" name="276 Grupo">
            <a:extLst>
              <a:ext uri="{FF2B5EF4-FFF2-40B4-BE49-F238E27FC236}">
                <a16:creationId xmlns:a16="http://schemas.microsoft.com/office/drawing/2014/main" id="{5FAD1F37-263C-0EAD-65B0-941740BCF668}"/>
              </a:ext>
            </a:extLst>
          </p:cNvPr>
          <p:cNvGrpSpPr/>
          <p:nvPr/>
        </p:nvGrpSpPr>
        <p:grpSpPr>
          <a:xfrm>
            <a:off x="10758620" y="5586055"/>
            <a:ext cx="500062" cy="565589"/>
            <a:chOff x="1350640" y="1547749"/>
            <a:chExt cx="500062" cy="565589"/>
          </a:xfrm>
        </p:grpSpPr>
        <p:sp>
          <p:nvSpPr>
            <p:cNvPr id="330" name="Elipse 329">
              <a:extLst>
                <a:ext uri="{FF2B5EF4-FFF2-40B4-BE49-F238E27FC236}">
                  <a16:creationId xmlns:a16="http://schemas.microsoft.com/office/drawing/2014/main" id="{4F917737-84E2-E1BB-1B28-3EAF3E4FA768}"/>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31" name="261 CuadroTexto">
              <a:extLst>
                <a:ext uri="{FF2B5EF4-FFF2-40B4-BE49-F238E27FC236}">
                  <a16:creationId xmlns:a16="http://schemas.microsoft.com/office/drawing/2014/main" id="{7F093DA5-571E-B32C-25D6-E86E5CA29C01}"/>
                </a:ext>
              </a:extLst>
            </p:cNvPr>
            <p:cNvSpPr txBox="1"/>
            <p:nvPr/>
          </p:nvSpPr>
          <p:spPr>
            <a:xfrm>
              <a:off x="1356987" y="1590118"/>
              <a:ext cx="487368" cy="523220"/>
            </a:xfrm>
            <a:prstGeom prst="rect">
              <a:avLst/>
            </a:prstGeom>
            <a:noFill/>
          </p:spPr>
          <p:txBody>
            <a:bodyPr wrap="square" rtlCol="0">
              <a:spAutoFit/>
            </a:bodyPr>
            <a:lstStyle/>
            <a:p>
              <a:pPr algn="ctr"/>
              <a:r>
                <a:rPr lang="es-AR" sz="1400" dirty="0"/>
                <a:t>804</a:t>
              </a:r>
            </a:p>
            <a:p>
              <a:pPr algn="ctr"/>
              <a:endParaRPr lang="es-AR" sz="1400" dirty="0"/>
            </a:p>
          </p:txBody>
        </p:sp>
      </p:grpSp>
      <p:grpSp>
        <p:nvGrpSpPr>
          <p:cNvPr id="332" name="276 Grupo">
            <a:extLst>
              <a:ext uri="{FF2B5EF4-FFF2-40B4-BE49-F238E27FC236}">
                <a16:creationId xmlns:a16="http://schemas.microsoft.com/office/drawing/2014/main" id="{37799724-E0D8-4265-6827-23EF89437CE9}"/>
              </a:ext>
            </a:extLst>
          </p:cNvPr>
          <p:cNvGrpSpPr/>
          <p:nvPr/>
        </p:nvGrpSpPr>
        <p:grpSpPr>
          <a:xfrm>
            <a:off x="10850538" y="5012350"/>
            <a:ext cx="500062" cy="565589"/>
            <a:chOff x="1350640" y="1547749"/>
            <a:chExt cx="500062" cy="565589"/>
          </a:xfrm>
        </p:grpSpPr>
        <p:sp>
          <p:nvSpPr>
            <p:cNvPr id="333" name="Elipse 332">
              <a:extLst>
                <a:ext uri="{FF2B5EF4-FFF2-40B4-BE49-F238E27FC236}">
                  <a16:creationId xmlns:a16="http://schemas.microsoft.com/office/drawing/2014/main" id="{606A7A08-D1F5-45C2-30BD-21B271BCEEA0}"/>
                </a:ext>
              </a:extLst>
            </p:cNvPr>
            <p:cNvSpPr/>
            <p:nvPr/>
          </p:nvSpPr>
          <p:spPr>
            <a:xfrm>
              <a:off x="1350640" y="1547749"/>
              <a:ext cx="500062" cy="41433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AR" sz="800" b="1" dirty="0">
                <a:solidFill>
                  <a:schemeClr val="tx1"/>
                </a:solidFill>
              </a:endParaRPr>
            </a:p>
          </p:txBody>
        </p:sp>
        <p:sp>
          <p:nvSpPr>
            <p:cNvPr id="334" name="261 CuadroTexto">
              <a:extLst>
                <a:ext uri="{FF2B5EF4-FFF2-40B4-BE49-F238E27FC236}">
                  <a16:creationId xmlns:a16="http://schemas.microsoft.com/office/drawing/2014/main" id="{1BD11262-3A4D-67F4-1AD4-7D7416776147}"/>
                </a:ext>
              </a:extLst>
            </p:cNvPr>
            <p:cNvSpPr txBox="1"/>
            <p:nvPr/>
          </p:nvSpPr>
          <p:spPr>
            <a:xfrm>
              <a:off x="1356987" y="1590118"/>
              <a:ext cx="487368" cy="523220"/>
            </a:xfrm>
            <a:prstGeom prst="rect">
              <a:avLst/>
            </a:prstGeom>
            <a:noFill/>
          </p:spPr>
          <p:txBody>
            <a:bodyPr wrap="square" rtlCol="0">
              <a:spAutoFit/>
            </a:bodyPr>
            <a:lstStyle/>
            <a:p>
              <a:pPr algn="ctr"/>
              <a:r>
                <a:rPr lang="es-AR" sz="1400" dirty="0"/>
                <a:t>852</a:t>
              </a:r>
            </a:p>
            <a:p>
              <a:pPr algn="ctr"/>
              <a:endParaRPr lang="es-AR" sz="1400" dirty="0"/>
            </a:p>
          </p:txBody>
        </p:sp>
      </p:grpSp>
      <p:grpSp>
        <p:nvGrpSpPr>
          <p:cNvPr id="200" name="320 Grupo">
            <a:extLst>
              <a:ext uri="{FF2B5EF4-FFF2-40B4-BE49-F238E27FC236}">
                <a16:creationId xmlns:a16="http://schemas.microsoft.com/office/drawing/2014/main" id="{A39D0618-F099-5A7A-D137-63929250B0A0}"/>
              </a:ext>
            </a:extLst>
          </p:cNvPr>
          <p:cNvGrpSpPr/>
          <p:nvPr/>
        </p:nvGrpSpPr>
        <p:grpSpPr>
          <a:xfrm>
            <a:off x="1596102" y="1709309"/>
            <a:ext cx="500062" cy="414337"/>
            <a:chOff x="4354979" y="3633242"/>
            <a:chExt cx="500062" cy="414337"/>
          </a:xfrm>
        </p:grpSpPr>
        <p:sp>
          <p:nvSpPr>
            <p:cNvPr id="201" name="Elipse 200">
              <a:extLst>
                <a:ext uri="{FF2B5EF4-FFF2-40B4-BE49-F238E27FC236}">
                  <a16:creationId xmlns:a16="http://schemas.microsoft.com/office/drawing/2014/main" id="{74572560-DE24-6D7C-5BAA-B6707F8ADD29}"/>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202" name="207 CuadroTexto">
              <a:extLst>
                <a:ext uri="{FF2B5EF4-FFF2-40B4-BE49-F238E27FC236}">
                  <a16:creationId xmlns:a16="http://schemas.microsoft.com/office/drawing/2014/main" id="{F8D3CFCC-7E5F-CD94-F914-F09A06B55D6E}"/>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35" name="320 Grupo">
            <a:extLst>
              <a:ext uri="{FF2B5EF4-FFF2-40B4-BE49-F238E27FC236}">
                <a16:creationId xmlns:a16="http://schemas.microsoft.com/office/drawing/2014/main" id="{0A88373A-A4E7-F180-7EBC-6A1AD68190D8}"/>
              </a:ext>
            </a:extLst>
          </p:cNvPr>
          <p:cNvGrpSpPr/>
          <p:nvPr/>
        </p:nvGrpSpPr>
        <p:grpSpPr>
          <a:xfrm>
            <a:off x="5327406" y="1712913"/>
            <a:ext cx="500062" cy="414337"/>
            <a:chOff x="4354979" y="3633242"/>
            <a:chExt cx="500062" cy="414337"/>
          </a:xfrm>
        </p:grpSpPr>
        <p:sp>
          <p:nvSpPr>
            <p:cNvPr id="336" name="Elipse 335">
              <a:extLst>
                <a:ext uri="{FF2B5EF4-FFF2-40B4-BE49-F238E27FC236}">
                  <a16:creationId xmlns:a16="http://schemas.microsoft.com/office/drawing/2014/main" id="{D929CDCE-CC34-1A61-13C7-1F90B94A053B}"/>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337" name="207 CuadroTexto">
              <a:extLst>
                <a:ext uri="{FF2B5EF4-FFF2-40B4-BE49-F238E27FC236}">
                  <a16:creationId xmlns:a16="http://schemas.microsoft.com/office/drawing/2014/main" id="{FE6C439F-06C3-64EF-42F1-5B97BAC81121}"/>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38" name="320 Grupo">
            <a:extLst>
              <a:ext uri="{FF2B5EF4-FFF2-40B4-BE49-F238E27FC236}">
                <a16:creationId xmlns:a16="http://schemas.microsoft.com/office/drawing/2014/main" id="{0FB07402-43FE-AABA-43B8-4008384B4703}"/>
              </a:ext>
            </a:extLst>
          </p:cNvPr>
          <p:cNvGrpSpPr/>
          <p:nvPr/>
        </p:nvGrpSpPr>
        <p:grpSpPr>
          <a:xfrm>
            <a:off x="6836753" y="1752978"/>
            <a:ext cx="500062" cy="414337"/>
            <a:chOff x="4354979" y="3633242"/>
            <a:chExt cx="500062" cy="414337"/>
          </a:xfrm>
        </p:grpSpPr>
        <p:sp>
          <p:nvSpPr>
            <p:cNvPr id="339" name="Elipse 338">
              <a:extLst>
                <a:ext uri="{FF2B5EF4-FFF2-40B4-BE49-F238E27FC236}">
                  <a16:creationId xmlns:a16="http://schemas.microsoft.com/office/drawing/2014/main" id="{66E85D54-7330-A091-F21A-47E9DC8EC533}"/>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340" name="207 CuadroTexto">
              <a:extLst>
                <a:ext uri="{FF2B5EF4-FFF2-40B4-BE49-F238E27FC236}">
                  <a16:creationId xmlns:a16="http://schemas.microsoft.com/office/drawing/2014/main" id="{A9B37AD6-A864-A598-9741-28B2FE70D4F8}"/>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41" name="320 Grupo">
            <a:extLst>
              <a:ext uri="{FF2B5EF4-FFF2-40B4-BE49-F238E27FC236}">
                <a16:creationId xmlns:a16="http://schemas.microsoft.com/office/drawing/2014/main" id="{67F34528-26A0-165A-463F-19437D35589C}"/>
              </a:ext>
            </a:extLst>
          </p:cNvPr>
          <p:cNvGrpSpPr/>
          <p:nvPr/>
        </p:nvGrpSpPr>
        <p:grpSpPr>
          <a:xfrm>
            <a:off x="7651798" y="3734257"/>
            <a:ext cx="500062" cy="414337"/>
            <a:chOff x="4354979" y="3633242"/>
            <a:chExt cx="500062" cy="414337"/>
          </a:xfrm>
        </p:grpSpPr>
        <p:sp>
          <p:nvSpPr>
            <p:cNvPr id="342" name="Elipse 341">
              <a:extLst>
                <a:ext uri="{FF2B5EF4-FFF2-40B4-BE49-F238E27FC236}">
                  <a16:creationId xmlns:a16="http://schemas.microsoft.com/office/drawing/2014/main" id="{C13B0B5F-EFF7-BD3B-50A5-9CFF8313F892}"/>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343" name="207 CuadroTexto">
              <a:extLst>
                <a:ext uri="{FF2B5EF4-FFF2-40B4-BE49-F238E27FC236}">
                  <a16:creationId xmlns:a16="http://schemas.microsoft.com/office/drawing/2014/main" id="{B8311329-3191-3ACB-2C0D-56F3BA3F3993}"/>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44" name="320 Grupo">
            <a:extLst>
              <a:ext uri="{FF2B5EF4-FFF2-40B4-BE49-F238E27FC236}">
                <a16:creationId xmlns:a16="http://schemas.microsoft.com/office/drawing/2014/main" id="{4C00E1D0-105F-38CE-C952-0E90398F9373}"/>
              </a:ext>
            </a:extLst>
          </p:cNvPr>
          <p:cNvGrpSpPr/>
          <p:nvPr/>
        </p:nvGrpSpPr>
        <p:grpSpPr>
          <a:xfrm>
            <a:off x="10214954" y="3819911"/>
            <a:ext cx="500062" cy="414337"/>
            <a:chOff x="4354979" y="3633242"/>
            <a:chExt cx="500062" cy="414337"/>
          </a:xfrm>
        </p:grpSpPr>
        <p:sp>
          <p:nvSpPr>
            <p:cNvPr id="345" name="Elipse 344">
              <a:extLst>
                <a:ext uri="{FF2B5EF4-FFF2-40B4-BE49-F238E27FC236}">
                  <a16:creationId xmlns:a16="http://schemas.microsoft.com/office/drawing/2014/main" id="{70E68044-DFBB-DBE6-AF16-3E75797ED140}"/>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346" name="207 CuadroTexto">
              <a:extLst>
                <a:ext uri="{FF2B5EF4-FFF2-40B4-BE49-F238E27FC236}">
                  <a16:creationId xmlns:a16="http://schemas.microsoft.com/office/drawing/2014/main" id="{5BB60E94-57EF-9DDF-6275-4B3375E4D0EE}"/>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47" name="320 Grupo">
            <a:extLst>
              <a:ext uri="{FF2B5EF4-FFF2-40B4-BE49-F238E27FC236}">
                <a16:creationId xmlns:a16="http://schemas.microsoft.com/office/drawing/2014/main" id="{E7ADC1F5-7EF3-2227-3218-52C807EB2330}"/>
              </a:ext>
            </a:extLst>
          </p:cNvPr>
          <p:cNvGrpSpPr/>
          <p:nvPr/>
        </p:nvGrpSpPr>
        <p:grpSpPr>
          <a:xfrm>
            <a:off x="2853613" y="5359970"/>
            <a:ext cx="500062" cy="414337"/>
            <a:chOff x="4354979" y="3633242"/>
            <a:chExt cx="500062" cy="414337"/>
          </a:xfrm>
        </p:grpSpPr>
        <p:sp>
          <p:nvSpPr>
            <p:cNvPr id="348" name="Elipse 347">
              <a:extLst>
                <a:ext uri="{FF2B5EF4-FFF2-40B4-BE49-F238E27FC236}">
                  <a16:creationId xmlns:a16="http://schemas.microsoft.com/office/drawing/2014/main" id="{24A8313E-3493-139B-EDDF-BACE19748B61}"/>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349" name="207 CuadroTexto">
              <a:extLst>
                <a:ext uri="{FF2B5EF4-FFF2-40B4-BE49-F238E27FC236}">
                  <a16:creationId xmlns:a16="http://schemas.microsoft.com/office/drawing/2014/main" id="{B6CB928B-341C-CCE0-D2D5-DADBB0EA2290}"/>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50" name="320 Grupo">
            <a:extLst>
              <a:ext uri="{FF2B5EF4-FFF2-40B4-BE49-F238E27FC236}">
                <a16:creationId xmlns:a16="http://schemas.microsoft.com/office/drawing/2014/main" id="{8F83EAC8-7ADF-1954-88E6-62F6AAF9E3D6}"/>
              </a:ext>
            </a:extLst>
          </p:cNvPr>
          <p:cNvGrpSpPr/>
          <p:nvPr/>
        </p:nvGrpSpPr>
        <p:grpSpPr>
          <a:xfrm>
            <a:off x="5370194" y="5012350"/>
            <a:ext cx="500062" cy="414337"/>
            <a:chOff x="4354979" y="3633242"/>
            <a:chExt cx="500062" cy="414337"/>
          </a:xfrm>
        </p:grpSpPr>
        <p:sp>
          <p:nvSpPr>
            <p:cNvPr id="351" name="Elipse 350">
              <a:extLst>
                <a:ext uri="{FF2B5EF4-FFF2-40B4-BE49-F238E27FC236}">
                  <a16:creationId xmlns:a16="http://schemas.microsoft.com/office/drawing/2014/main" id="{9121B035-29B3-7958-E2C0-BC3CBB36A0C8}"/>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352" name="207 CuadroTexto">
              <a:extLst>
                <a:ext uri="{FF2B5EF4-FFF2-40B4-BE49-F238E27FC236}">
                  <a16:creationId xmlns:a16="http://schemas.microsoft.com/office/drawing/2014/main" id="{53543C9A-91F7-EB48-10E3-9A5CA2FC1209}"/>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53" name="320 Grupo">
            <a:extLst>
              <a:ext uri="{FF2B5EF4-FFF2-40B4-BE49-F238E27FC236}">
                <a16:creationId xmlns:a16="http://schemas.microsoft.com/office/drawing/2014/main" id="{C08D397A-6A7C-38ED-30B1-B1ABB80544A4}"/>
              </a:ext>
            </a:extLst>
          </p:cNvPr>
          <p:cNvGrpSpPr/>
          <p:nvPr/>
        </p:nvGrpSpPr>
        <p:grpSpPr>
          <a:xfrm>
            <a:off x="10981212" y="4733454"/>
            <a:ext cx="500062" cy="414337"/>
            <a:chOff x="4354979" y="3633242"/>
            <a:chExt cx="500062" cy="414337"/>
          </a:xfrm>
        </p:grpSpPr>
        <p:sp>
          <p:nvSpPr>
            <p:cNvPr id="354" name="Elipse 353">
              <a:extLst>
                <a:ext uri="{FF2B5EF4-FFF2-40B4-BE49-F238E27FC236}">
                  <a16:creationId xmlns:a16="http://schemas.microsoft.com/office/drawing/2014/main" id="{BCE1D978-60E0-2F32-AB36-FB7DC8B4C98C}"/>
                </a:ext>
              </a:extLst>
            </p:cNvPr>
            <p:cNvSpPr/>
            <p:nvPr/>
          </p:nvSpPr>
          <p:spPr>
            <a:xfrm>
              <a:off x="4354979" y="3633242"/>
              <a:ext cx="500062" cy="41433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AR" sz="800" b="1" dirty="0">
                <a:solidFill>
                  <a:schemeClr val="tx1"/>
                </a:solidFill>
              </a:endParaRPr>
            </a:p>
          </p:txBody>
        </p:sp>
        <p:sp>
          <p:nvSpPr>
            <p:cNvPr id="355" name="207 CuadroTexto">
              <a:extLst>
                <a:ext uri="{FF2B5EF4-FFF2-40B4-BE49-F238E27FC236}">
                  <a16:creationId xmlns:a16="http://schemas.microsoft.com/office/drawing/2014/main" id="{721F0C83-E066-19CE-0853-54D36EFDAE98}"/>
                </a:ext>
              </a:extLst>
            </p:cNvPr>
            <p:cNvSpPr txBox="1"/>
            <p:nvPr/>
          </p:nvSpPr>
          <p:spPr>
            <a:xfrm>
              <a:off x="4361326" y="3686522"/>
              <a:ext cx="487368" cy="307777"/>
            </a:xfrm>
            <a:prstGeom prst="rect">
              <a:avLst/>
            </a:prstGeom>
            <a:noFill/>
          </p:spPr>
          <p:txBody>
            <a:bodyPr wrap="square" rtlCol="0">
              <a:spAutoFit/>
            </a:bodyPr>
            <a:lstStyle/>
            <a:p>
              <a:pPr algn="ctr"/>
              <a:r>
                <a:rPr lang="es-AR" sz="1400" dirty="0"/>
                <a:t>J91</a:t>
              </a:r>
            </a:p>
          </p:txBody>
        </p:sp>
      </p:grpSp>
      <p:grpSp>
        <p:nvGrpSpPr>
          <p:cNvPr id="356" name="351 Grupo">
            <a:extLst>
              <a:ext uri="{FF2B5EF4-FFF2-40B4-BE49-F238E27FC236}">
                <a16:creationId xmlns:a16="http://schemas.microsoft.com/office/drawing/2014/main" id="{E35B4875-BE66-21E9-CF52-1CF8811C26F6}"/>
              </a:ext>
            </a:extLst>
          </p:cNvPr>
          <p:cNvGrpSpPr/>
          <p:nvPr/>
        </p:nvGrpSpPr>
        <p:grpSpPr>
          <a:xfrm>
            <a:off x="10766028" y="5329732"/>
            <a:ext cx="500062" cy="414337"/>
            <a:chOff x="8900931" y="5418245"/>
            <a:chExt cx="500062" cy="414337"/>
          </a:xfrm>
        </p:grpSpPr>
        <p:sp>
          <p:nvSpPr>
            <p:cNvPr id="357" name="Elipse 356">
              <a:extLst>
                <a:ext uri="{FF2B5EF4-FFF2-40B4-BE49-F238E27FC236}">
                  <a16:creationId xmlns:a16="http://schemas.microsoft.com/office/drawing/2014/main" id="{B3401469-A6F1-CB06-64BB-C6712B0FDA03}"/>
                </a:ext>
              </a:extLst>
            </p:cNvPr>
            <p:cNvSpPr/>
            <p:nvPr/>
          </p:nvSpPr>
          <p:spPr>
            <a:xfrm>
              <a:off x="8900931" y="5418245"/>
              <a:ext cx="500062" cy="414337"/>
            </a:xfrm>
            <a:prstGeom prst="ellipse">
              <a:avLst/>
            </a:prstGeom>
            <a:solidFill>
              <a:schemeClr val="accent5">
                <a:lumMod val="60000"/>
                <a:lumOff val="40000"/>
              </a:schemeClr>
            </a:solidFill>
            <a:ln>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AR" sz="800" b="1" dirty="0">
                <a:solidFill>
                  <a:schemeClr val="tx1"/>
                </a:solidFill>
              </a:endParaRPr>
            </a:p>
          </p:txBody>
        </p:sp>
        <p:sp>
          <p:nvSpPr>
            <p:cNvPr id="358" name="169 CuadroTexto">
              <a:extLst>
                <a:ext uri="{FF2B5EF4-FFF2-40B4-BE49-F238E27FC236}">
                  <a16:creationId xmlns:a16="http://schemas.microsoft.com/office/drawing/2014/main" id="{24E606DB-1EDF-7A71-499E-C39DBB869C71}"/>
                </a:ext>
              </a:extLst>
            </p:cNvPr>
            <p:cNvSpPr txBox="1"/>
            <p:nvPr/>
          </p:nvSpPr>
          <p:spPr>
            <a:xfrm>
              <a:off x="8907278" y="5471525"/>
              <a:ext cx="487368" cy="307777"/>
            </a:xfrm>
            <a:prstGeom prst="rect">
              <a:avLst/>
            </a:prstGeom>
            <a:noFill/>
          </p:spPr>
          <p:txBody>
            <a:bodyPr wrap="square" rtlCol="0">
              <a:spAutoFit/>
            </a:bodyPr>
            <a:lstStyle/>
            <a:p>
              <a:pPr algn="ctr"/>
              <a:r>
                <a:rPr lang="es-AR" sz="1400" dirty="0"/>
                <a:t>850</a:t>
              </a:r>
            </a:p>
          </p:txBody>
        </p:sp>
      </p:grpSp>
      <p:sp>
        <p:nvSpPr>
          <p:cNvPr id="326" name="CuadroTexto 325">
            <a:extLst>
              <a:ext uri="{FF2B5EF4-FFF2-40B4-BE49-F238E27FC236}">
                <a16:creationId xmlns:a16="http://schemas.microsoft.com/office/drawing/2014/main" id="{1AD20ADC-AA90-2A1B-B40D-8E3A3B93F1B5}"/>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Financiera </a:t>
            </a:r>
          </a:p>
        </p:txBody>
      </p:sp>
      <p:sp>
        <p:nvSpPr>
          <p:cNvPr id="328" name="CuadroTexto 327">
            <a:extLst>
              <a:ext uri="{FF2B5EF4-FFF2-40B4-BE49-F238E27FC236}">
                <a16:creationId xmlns:a16="http://schemas.microsoft.com/office/drawing/2014/main" id="{EB4B3547-8BC6-C6A3-EC80-B254A671F427}"/>
              </a:ext>
            </a:extLst>
          </p:cNvPr>
          <p:cNvSpPr txBox="1"/>
          <p:nvPr/>
        </p:nvSpPr>
        <p:spPr>
          <a:xfrm>
            <a:off x="285849" y="369195"/>
            <a:ext cx="72293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Agrupamiento institucional</a:t>
            </a:r>
          </a:p>
        </p:txBody>
      </p:sp>
      <p:pic>
        <p:nvPicPr>
          <p:cNvPr id="359" name="Imagen 358">
            <a:extLst>
              <a:ext uri="{FF2B5EF4-FFF2-40B4-BE49-F238E27FC236}">
                <a16:creationId xmlns:a16="http://schemas.microsoft.com/office/drawing/2014/main" id="{1376A7C0-0C78-9A9A-42EF-3E2C5D8DAA3B}"/>
              </a:ext>
            </a:extLst>
          </p:cNvPr>
          <p:cNvPicPr>
            <a:picLocks noChangeAspect="1"/>
          </p:cNvPicPr>
          <p:nvPr/>
        </p:nvPicPr>
        <p:blipFill>
          <a:blip r:embed="rId2"/>
          <a:stretch>
            <a:fillRect/>
          </a:stretch>
        </p:blipFill>
        <p:spPr>
          <a:xfrm>
            <a:off x="140429" y="104242"/>
            <a:ext cx="245403" cy="257651"/>
          </a:xfrm>
          <a:prstGeom prst="rect">
            <a:avLst/>
          </a:prstGeom>
        </p:spPr>
      </p:pic>
    </p:spTree>
    <p:extLst>
      <p:ext uri="{BB962C8B-B14F-4D97-AF65-F5344CB8AC3E}">
        <p14:creationId xmlns:p14="http://schemas.microsoft.com/office/powerpoint/2010/main" val="253799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2985F1-C0FD-8796-5DA5-5A8AE797C73A}"/>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2324099" y="2684462"/>
            <a:ext cx="402907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sz="7200" dirty="0">
                <a:solidFill>
                  <a:srgbClr val="6500FF"/>
                </a:solidFill>
                <a:latin typeface="Barlow SemiBold" panose="00000700000000000000" pitchFamily="2" charset="0"/>
              </a:rPr>
              <a:t>¡Muchas </a:t>
            </a:r>
          </a:p>
          <a:p>
            <a:r>
              <a:rPr lang="es-AR" sz="7200" dirty="0">
                <a:solidFill>
                  <a:srgbClr val="6500FF"/>
                </a:solidFill>
                <a:latin typeface="Barlow SemiBold" panose="00000700000000000000" pitchFamily="2" charset="0"/>
              </a:rPr>
              <a:t>gracias!</a:t>
            </a:r>
          </a:p>
        </p:txBody>
      </p:sp>
    </p:spTree>
    <p:extLst>
      <p:ext uri="{BB962C8B-B14F-4D97-AF65-F5344CB8AC3E}">
        <p14:creationId xmlns:p14="http://schemas.microsoft.com/office/powerpoint/2010/main" val="157736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FD7775-4366-1078-F54A-5769C17B57F7}"/>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340001">
            <a:off x="2052526" y="-1445463"/>
            <a:ext cx="10179214" cy="13311807"/>
          </a:xfrm>
          <a:prstGeom prst="rect">
            <a:avLst/>
          </a:prstGeom>
        </p:spPr>
      </p:pic>
      <p:sp>
        <p:nvSpPr>
          <p:cNvPr id="2" name="Título 1">
            <a:extLst>
              <a:ext uri="{FF2B5EF4-FFF2-40B4-BE49-F238E27FC236}">
                <a16:creationId xmlns:a16="http://schemas.microsoft.com/office/drawing/2014/main" id="{B5B48EA8-5B4A-99ED-E640-59730762545B}"/>
              </a:ext>
            </a:extLst>
          </p:cNvPr>
          <p:cNvSpPr>
            <a:spLocks noGrp="1"/>
          </p:cNvSpPr>
          <p:nvPr>
            <p:ph type="title"/>
          </p:nvPr>
        </p:nvSpPr>
        <p:spPr>
          <a:xfrm>
            <a:off x="894315" y="1991613"/>
            <a:ext cx="5916061" cy="1325563"/>
          </a:xfrm>
        </p:spPr>
        <p:txBody>
          <a:bodyPr>
            <a:normAutofit fontScale="90000"/>
          </a:bodyPr>
          <a:lstStyle/>
          <a:p>
            <a:r>
              <a:rPr lang="es-AR" dirty="0">
                <a:solidFill>
                  <a:srgbClr val="6500FF"/>
                </a:solidFill>
                <a:latin typeface="Barlow SemiBold" panose="00000700000000000000" pitchFamily="2" charset="0"/>
              </a:rPr>
              <a:t>Programación de Pagos</a:t>
            </a:r>
            <a:br>
              <a:rPr lang="es-AR" dirty="0">
                <a:solidFill>
                  <a:srgbClr val="6500FF"/>
                </a:solidFill>
                <a:latin typeface="Barlow SemiBold" panose="00000700000000000000" pitchFamily="2" charset="0"/>
              </a:rPr>
            </a:br>
            <a:r>
              <a:rPr lang="es-ES" sz="2200" dirty="0">
                <a:solidFill>
                  <a:srgbClr val="6500FF"/>
                </a:solidFill>
                <a:latin typeface="Barlow SemiBold" panose="00000700000000000000" pitchFamily="2" charset="0"/>
              </a:rPr>
              <a:t>Buenas prácticas en elaboración de</a:t>
            </a:r>
            <a:br>
              <a:rPr lang="es-ES" sz="2200" dirty="0">
                <a:solidFill>
                  <a:srgbClr val="6500FF"/>
                </a:solidFill>
                <a:latin typeface="Barlow SemiBold" panose="00000700000000000000" pitchFamily="2" charset="0"/>
              </a:rPr>
            </a:br>
            <a:r>
              <a:rPr lang="es-ES" sz="2200" dirty="0">
                <a:solidFill>
                  <a:srgbClr val="6500FF"/>
                </a:solidFill>
                <a:latin typeface="Barlow SemiBold" panose="00000700000000000000" pitchFamily="2" charset="0"/>
              </a:rPr>
              <a:t>requerimientos de pronto pago</a:t>
            </a:r>
            <a:endParaRPr lang="es-AR" sz="2200" dirty="0">
              <a:solidFill>
                <a:srgbClr val="6500FF"/>
              </a:solidFill>
              <a:latin typeface="Barlow SemiBold" panose="00000700000000000000" pitchFamily="2" charset="0"/>
            </a:endParaRPr>
          </a:p>
        </p:txBody>
      </p:sp>
      <p:sp>
        <p:nvSpPr>
          <p:cNvPr id="4" name="CuadroTexto 3">
            <a:extLst>
              <a:ext uri="{FF2B5EF4-FFF2-40B4-BE49-F238E27FC236}">
                <a16:creationId xmlns:a16="http://schemas.microsoft.com/office/drawing/2014/main" id="{914D9D5B-8007-8945-0D29-2E46CD9E70FF}"/>
              </a:ext>
            </a:extLst>
          </p:cNvPr>
          <p:cNvSpPr txBox="1"/>
          <p:nvPr/>
        </p:nvSpPr>
        <p:spPr>
          <a:xfrm>
            <a:off x="894315" y="3171372"/>
            <a:ext cx="3783563" cy="450123"/>
          </a:xfrm>
          <a:prstGeom prst="rect">
            <a:avLst/>
          </a:prstGeom>
          <a:noFill/>
        </p:spPr>
        <p:txBody>
          <a:bodyPr wrap="square">
            <a:spAutoFit/>
          </a:bodyPr>
          <a:lstStyle/>
          <a:p>
            <a:pPr>
              <a:lnSpc>
                <a:spcPct val="150000"/>
              </a:lnSpc>
            </a:pPr>
            <a:r>
              <a:rPr lang="es-ES" dirty="0" err="1">
                <a:solidFill>
                  <a:srgbClr val="361090"/>
                </a:solidFill>
                <a:latin typeface="Barlow" panose="00000500000000000000" pitchFamily="2" charset="0"/>
              </a:rPr>
              <a:t>Cdor</a:t>
            </a:r>
            <a:r>
              <a:rPr lang="es-ES" dirty="0">
                <a:solidFill>
                  <a:srgbClr val="361090"/>
                </a:solidFill>
                <a:latin typeface="Barlow" panose="00000500000000000000" pitchFamily="2" charset="0"/>
              </a:rPr>
              <a:t>. Hernán </a:t>
            </a:r>
            <a:r>
              <a:rPr lang="es-ES" dirty="0" err="1">
                <a:solidFill>
                  <a:srgbClr val="361090"/>
                </a:solidFill>
                <a:latin typeface="Barlow" panose="00000500000000000000" pitchFamily="2" charset="0"/>
              </a:rPr>
              <a:t>Rabach</a:t>
            </a:r>
            <a:r>
              <a:rPr lang="es-ES" dirty="0">
                <a:solidFill>
                  <a:srgbClr val="361090"/>
                </a:solidFill>
                <a:latin typeface="Barlow" panose="00000500000000000000" pitchFamily="2" charset="0"/>
              </a:rPr>
              <a:t>  </a:t>
            </a:r>
          </a:p>
        </p:txBody>
      </p:sp>
      <p:pic>
        <p:nvPicPr>
          <p:cNvPr id="9" name="Imagen 8">
            <a:extLst>
              <a:ext uri="{FF2B5EF4-FFF2-40B4-BE49-F238E27FC236}">
                <a16:creationId xmlns:a16="http://schemas.microsoft.com/office/drawing/2014/main" id="{CB92CD65-670A-618F-5A34-AFF20005BD1E}"/>
              </a:ext>
            </a:extLst>
          </p:cNvPr>
          <p:cNvPicPr>
            <a:picLocks noChangeAspect="1"/>
          </p:cNvPicPr>
          <p:nvPr/>
        </p:nvPicPr>
        <p:blipFill>
          <a:blip r:embed="rId3"/>
          <a:stretch>
            <a:fillRect/>
          </a:stretch>
        </p:blipFill>
        <p:spPr>
          <a:xfrm>
            <a:off x="6223097" y="2304316"/>
            <a:ext cx="4647474" cy="3705959"/>
          </a:xfrm>
          <a:prstGeom prst="rect">
            <a:avLst/>
          </a:prstGeom>
        </p:spPr>
      </p:pic>
      <p:pic>
        <p:nvPicPr>
          <p:cNvPr id="6" name="Imagen 5">
            <a:extLst>
              <a:ext uri="{FF2B5EF4-FFF2-40B4-BE49-F238E27FC236}">
                <a16:creationId xmlns:a16="http://schemas.microsoft.com/office/drawing/2014/main" id="{AC7309FA-1AFF-DCA4-5BB4-761474F82C48}"/>
              </a:ext>
            </a:extLst>
          </p:cNvPr>
          <p:cNvPicPr>
            <a:picLocks noChangeAspect="1"/>
          </p:cNvPicPr>
          <p:nvPr/>
        </p:nvPicPr>
        <p:blipFill>
          <a:blip r:embed="rId4"/>
          <a:stretch>
            <a:fillRect/>
          </a:stretch>
        </p:blipFill>
        <p:spPr>
          <a:xfrm>
            <a:off x="964350" y="1271613"/>
            <a:ext cx="720000" cy="720000"/>
          </a:xfrm>
          <a:prstGeom prst="rect">
            <a:avLst/>
          </a:prstGeom>
        </p:spPr>
      </p:pic>
    </p:spTree>
    <p:extLst>
      <p:ext uri="{BB962C8B-B14F-4D97-AF65-F5344CB8AC3E}">
        <p14:creationId xmlns:p14="http://schemas.microsoft.com/office/powerpoint/2010/main" val="278078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o 53">
            <a:extLst>
              <a:ext uri="{FF2B5EF4-FFF2-40B4-BE49-F238E27FC236}">
                <a16:creationId xmlns:a16="http://schemas.microsoft.com/office/drawing/2014/main" id="{E9EA855B-2AED-BEEC-2349-5B91760E877B}"/>
              </a:ext>
            </a:extLst>
          </p:cNvPr>
          <p:cNvGrpSpPr/>
          <p:nvPr/>
        </p:nvGrpSpPr>
        <p:grpSpPr>
          <a:xfrm>
            <a:off x="1904428" y="-1301214"/>
            <a:ext cx="11093614" cy="14934125"/>
            <a:chOff x="1904428" y="-1301214"/>
            <a:chExt cx="11093614" cy="14934125"/>
          </a:xfrm>
        </p:grpSpPr>
        <p:pic>
          <p:nvPicPr>
            <p:cNvPr id="55" name="Imagen 54">
              <a:extLst>
                <a:ext uri="{FF2B5EF4-FFF2-40B4-BE49-F238E27FC236}">
                  <a16:creationId xmlns:a16="http://schemas.microsoft.com/office/drawing/2014/main" id="{30D182E0-6187-A085-BB6A-53C7C145F42E}"/>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56" name="Imagen 55">
              <a:extLst>
                <a:ext uri="{FF2B5EF4-FFF2-40B4-BE49-F238E27FC236}">
                  <a16:creationId xmlns:a16="http://schemas.microsoft.com/office/drawing/2014/main" id="{15C6025B-A4CD-CC0F-C796-6F0196F166B0}"/>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57" name="Imagen 56">
              <a:extLst>
                <a:ext uri="{FF2B5EF4-FFF2-40B4-BE49-F238E27FC236}">
                  <a16:creationId xmlns:a16="http://schemas.microsoft.com/office/drawing/2014/main" id="{63672472-A686-1217-EB74-95F8986364B4}"/>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graphicFrame>
        <p:nvGraphicFramePr>
          <p:cNvPr id="8" name="2 Tabla">
            <a:extLst>
              <a:ext uri="{FF2B5EF4-FFF2-40B4-BE49-F238E27FC236}">
                <a16:creationId xmlns:a16="http://schemas.microsoft.com/office/drawing/2014/main" id="{34016093-7E86-131B-34C2-0FB8006B124C}"/>
              </a:ext>
            </a:extLst>
          </p:cNvPr>
          <p:cNvGraphicFramePr>
            <a:graphicFrameLocks noGrp="1"/>
          </p:cNvGraphicFramePr>
          <p:nvPr>
            <p:extLst>
              <p:ext uri="{D42A27DB-BD31-4B8C-83A1-F6EECF244321}">
                <p14:modId xmlns:p14="http://schemas.microsoft.com/office/powerpoint/2010/main" val="3030886425"/>
              </p:ext>
            </p:extLst>
          </p:nvPr>
        </p:nvGraphicFramePr>
        <p:xfrm>
          <a:off x="1212535" y="1877226"/>
          <a:ext cx="4911787" cy="3966073"/>
        </p:xfrm>
        <a:graphic>
          <a:graphicData uri="http://schemas.openxmlformats.org/drawingml/2006/table">
            <a:tbl>
              <a:tblPr firstRow="1" bandRow="1">
                <a:tableStyleId>{5C22544A-7EE6-4342-B048-85BDC9FD1C3A}</a:tableStyleId>
              </a:tblPr>
              <a:tblGrid>
                <a:gridCol w="2442907">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402022">
                <a:tc>
                  <a:txBody>
                    <a:bodyPr/>
                    <a:lstStyle/>
                    <a:p>
                      <a:pPr algn="ctr"/>
                      <a:r>
                        <a:rPr lang="es-AR" sz="1600" b="0" kern="1200" dirty="0">
                          <a:solidFill>
                            <a:schemeClr val="bg1"/>
                          </a:solidFill>
                          <a:latin typeface="Encode Sans ExtraBold" pitchFamily="2" charset="0"/>
                          <a:ea typeface="+mn-ea"/>
                          <a:cs typeface="+mn-cs"/>
                        </a:rPr>
                        <a:t>CONCEPTO</a:t>
                      </a:r>
                    </a:p>
                  </a:txBody>
                  <a:tcPr>
                    <a:solidFill>
                      <a:srgbClr val="007893"/>
                    </a:solidFill>
                  </a:tcPr>
                </a:tc>
                <a:tc>
                  <a:txBody>
                    <a:bodyPr/>
                    <a:lstStyle/>
                    <a:p>
                      <a:pPr marL="0" algn="ctr" defTabSz="914400" rtl="0" eaLnBrk="1" latinLnBrk="0" hangingPunct="1"/>
                      <a:r>
                        <a:rPr lang="es-AR" sz="1600" b="0" kern="1200" dirty="0">
                          <a:solidFill>
                            <a:schemeClr val="bg1"/>
                          </a:solidFill>
                          <a:latin typeface="Encode Sans ExtraBold" pitchFamily="2" charset="0"/>
                          <a:ea typeface="+mn-ea"/>
                          <a:cs typeface="+mn-cs"/>
                        </a:rPr>
                        <a:t>DÍA DE PAGO</a:t>
                      </a:r>
                    </a:p>
                  </a:txBody>
                  <a:tcPr>
                    <a:solidFill>
                      <a:srgbClr val="007893"/>
                    </a:solidFill>
                  </a:tcPr>
                </a:tc>
                <a:extLst>
                  <a:ext uri="{0D108BD9-81ED-4DB2-BD59-A6C34878D82A}">
                    <a16:rowId xmlns:a16="http://schemas.microsoft.com/office/drawing/2014/main" val="10000"/>
                  </a:ext>
                </a:extLst>
              </a:tr>
              <a:tr h="1321157">
                <a:tc>
                  <a:txBody>
                    <a:bodyPr/>
                    <a:lstStyle/>
                    <a:p>
                      <a:pPr marL="0" algn="l" defTabSz="761970" rtl="0" eaLnBrk="1" latinLnBrk="0" hangingPunct="1"/>
                      <a:r>
                        <a:rPr lang="es-AR" sz="1600" b="0" kern="1200" dirty="0">
                          <a:solidFill>
                            <a:schemeClr val="tx1"/>
                          </a:solidFill>
                          <a:latin typeface="Encode Sans ExtraBold" pitchFamily="2" charset="0"/>
                          <a:ea typeface="+mn-ea"/>
                          <a:cs typeface="+mn-cs"/>
                        </a:rPr>
                        <a:t>HABERES:</a:t>
                      </a:r>
                    </a:p>
                    <a:p>
                      <a:r>
                        <a:rPr lang="es-AR" sz="1600" kern="1200" dirty="0" err="1">
                          <a:solidFill>
                            <a:schemeClr val="tx1"/>
                          </a:solidFill>
                          <a:latin typeface="Encode Sans SemiBold" pitchFamily="2" charset="0"/>
                          <a:ea typeface="+mn-ea"/>
                          <a:cs typeface="+mn-cs"/>
                        </a:rPr>
                        <a:t>Adm</a:t>
                      </a:r>
                      <a:r>
                        <a:rPr lang="es-AR" sz="1600" kern="1200" dirty="0">
                          <a:solidFill>
                            <a:schemeClr val="tx1"/>
                          </a:solidFill>
                          <a:latin typeface="Encode Sans SemiBold" pitchFamily="2" charset="0"/>
                          <a:ea typeface="+mn-ea"/>
                          <a:cs typeface="+mn-cs"/>
                        </a:rPr>
                        <a:t>. Central </a:t>
                      </a:r>
                    </a:p>
                    <a:p>
                      <a:r>
                        <a:rPr lang="es-AR" sz="1600" kern="1200" dirty="0" err="1">
                          <a:solidFill>
                            <a:schemeClr val="tx1"/>
                          </a:solidFill>
                          <a:latin typeface="Encode Sans SemiBold" pitchFamily="2" charset="0"/>
                          <a:ea typeface="+mn-ea"/>
                          <a:cs typeface="+mn-cs"/>
                        </a:rPr>
                        <a:t>Org</a:t>
                      </a:r>
                      <a:r>
                        <a:rPr lang="es-AR" sz="1600" kern="1200" dirty="0">
                          <a:solidFill>
                            <a:schemeClr val="tx1"/>
                          </a:solidFill>
                          <a:latin typeface="Encode Sans SemiBold" pitchFamily="2" charset="0"/>
                          <a:ea typeface="+mn-ea"/>
                          <a:cs typeface="+mn-cs"/>
                        </a:rPr>
                        <a:t>. Descentralizados</a:t>
                      </a:r>
                    </a:p>
                    <a:p>
                      <a:r>
                        <a:rPr lang="es-AR" sz="1600" kern="1200" dirty="0">
                          <a:solidFill>
                            <a:schemeClr val="tx1"/>
                          </a:solidFill>
                          <a:latin typeface="Encode Sans SemiBold" pitchFamily="2" charset="0"/>
                          <a:ea typeface="+mn-ea"/>
                          <a:cs typeface="+mn-cs"/>
                        </a:rPr>
                        <a:t>Empresas y UUNN</a:t>
                      </a:r>
                    </a:p>
                  </a:txBody>
                  <a:tcPr>
                    <a:solidFill>
                      <a:schemeClr val="bg1"/>
                    </a:solidFill>
                  </a:tcPr>
                </a:tc>
                <a:tc>
                  <a:txBody>
                    <a:bodyPr/>
                    <a:lstStyle/>
                    <a:p>
                      <a:pPr marL="0" algn="l" defTabSz="761970" rtl="0" eaLnBrk="1" latinLnBrk="0" hangingPunct="1"/>
                      <a:endParaRPr lang="es-AR" sz="1600" kern="1200" dirty="0">
                        <a:solidFill>
                          <a:schemeClr val="tx1"/>
                        </a:solidFill>
                        <a:latin typeface="Encode Sans SemiBold" pitchFamily="2" charset="0"/>
                        <a:ea typeface="+mn-ea"/>
                        <a:cs typeface="+mn-cs"/>
                      </a:endParaRPr>
                    </a:p>
                    <a:p>
                      <a:pPr marL="0" algn="l" defTabSz="761970" rtl="0" eaLnBrk="1" latinLnBrk="0" hangingPunct="1"/>
                      <a:r>
                        <a:rPr lang="es-AR" sz="1600" kern="1200" dirty="0">
                          <a:solidFill>
                            <a:schemeClr val="tx1"/>
                          </a:solidFill>
                          <a:latin typeface="Encode Sans SemiBold" pitchFamily="2" charset="0"/>
                          <a:ea typeface="+mn-ea"/>
                          <a:cs typeface="+mn-cs"/>
                        </a:rPr>
                        <a:t>Último día hábil.</a:t>
                      </a:r>
                    </a:p>
                    <a:p>
                      <a:pPr marL="0" marR="0" lvl="0" indent="0" algn="l" defTabSz="761970" rtl="0" eaLnBrk="1" fontAlgn="auto" latinLnBrk="0" hangingPunct="1">
                        <a:lnSpc>
                          <a:spcPct val="100000"/>
                        </a:lnSpc>
                        <a:spcBef>
                          <a:spcPts val="0"/>
                        </a:spcBef>
                        <a:spcAft>
                          <a:spcPts val="0"/>
                        </a:spcAft>
                        <a:buClrTx/>
                        <a:buSzTx/>
                        <a:buFontTx/>
                        <a:buNone/>
                        <a:tabLst/>
                        <a:defRPr/>
                      </a:pPr>
                      <a:r>
                        <a:rPr lang="es-AR" sz="1600" kern="1200" dirty="0">
                          <a:solidFill>
                            <a:schemeClr val="tx1"/>
                          </a:solidFill>
                          <a:latin typeface="Encode Sans SemiBold" pitchFamily="2" charset="0"/>
                          <a:ea typeface="+mn-ea"/>
                          <a:cs typeface="+mn-cs"/>
                        </a:rPr>
                        <a:t>1er. día hábil.</a:t>
                      </a:r>
                    </a:p>
                    <a:p>
                      <a:pPr marL="0" marR="0" lvl="0" indent="0" algn="l" defTabSz="761970" rtl="0" eaLnBrk="1" fontAlgn="auto" latinLnBrk="0" hangingPunct="1">
                        <a:lnSpc>
                          <a:spcPct val="100000"/>
                        </a:lnSpc>
                        <a:spcBef>
                          <a:spcPts val="0"/>
                        </a:spcBef>
                        <a:spcAft>
                          <a:spcPts val="0"/>
                        </a:spcAft>
                        <a:buClrTx/>
                        <a:buSzTx/>
                        <a:buFontTx/>
                        <a:buNone/>
                        <a:tabLst/>
                        <a:defRPr/>
                      </a:pPr>
                      <a:r>
                        <a:rPr lang="es-AR" sz="1600" kern="1200" dirty="0">
                          <a:solidFill>
                            <a:schemeClr val="tx1"/>
                          </a:solidFill>
                          <a:latin typeface="Encode Sans SemiBold" pitchFamily="2" charset="0"/>
                          <a:ea typeface="+mn-ea"/>
                          <a:cs typeface="+mn-cs"/>
                        </a:rPr>
                        <a:t>2do. día hábil.</a:t>
                      </a:r>
                    </a:p>
                    <a:p>
                      <a:pPr marL="0" algn="l" defTabSz="761970" rtl="0" eaLnBrk="1" latinLnBrk="0" hangingPunct="1"/>
                      <a:r>
                        <a:rPr lang="es-AR" sz="1600" kern="1200" dirty="0">
                          <a:solidFill>
                            <a:schemeClr val="tx1"/>
                          </a:solidFill>
                          <a:latin typeface="Encode Sans SemiBold" pitchFamily="2" charset="0"/>
                          <a:ea typeface="+mn-ea"/>
                          <a:cs typeface="+mn-cs"/>
                        </a:rPr>
                        <a:t> </a:t>
                      </a:r>
                    </a:p>
                  </a:txBody>
                  <a:tcPr>
                    <a:solidFill>
                      <a:schemeClr val="bg1"/>
                    </a:solidFill>
                  </a:tcPr>
                </a:tc>
                <a:extLst>
                  <a:ext uri="{0D108BD9-81ED-4DB2-BD59-A6C34878D82A}">
                    <a16:rowId xmlns:a16="http://schemas.microsoft.com/office/drawing/2014/main" val="10001"/>
                  </a:ext>
                </a:extLst>
              </a:tr>
              <a:tr h="337970">
                <a:tc>
                  <a:txBody>
                    <a:bodyPr/>
                    <a:lstStyle/>
                    <a:p>
                      <a:pPr marL="0" algn="l" defTabSz="761970" rtl="0" eaLnBrk="1" latinLnBrk="0" hangingPunct="1"/>
                      <a:r>
                        <a:rPr lang="es-AR" sz="1600" b="0" kern="1200" dirty="0">
                          <a:solidFill>
                            <a:schemeClr val="tx1"/>
                          </a:solidFill>
                          <a:latin typeface="Encode Sans ExtraBold" pitchFamily="2" charset="0"/>
                          <a:ea typeface="+mn-ea"/>
                          <a:cs typeface="+mn-cs"/>
                        </a:rPr>
                        <a:t>COMPLEM. HABERES</a:t>
                      </a:r>
                    </a:p>
                  </a:txBody>
                  <a:tcPr>
                    <a:solidFill>
                      <a:schemeClr val="bg1"/>
                    </a:solidFill>
                  </a:tcPr>
                </a:tc>
                <a:tc>
                  <a:txBody>
                    <a:bodyPr/>
                    <a:lstStyle/>
                    <a:p>
                      <a:pPr marL="0" algn="l" defTabSz="761970" rtl="0" eaLnBrk="1" latinLnBrk="0" hangingPunct="1"/>
                      <a:r>
                        <a:rPr lang="es-AR" sz="1600" kern="1200" dirty="0">
                          <a:solidFill>
                            <a:schemeClr val="tx1"/>
                          </a:solidFill>
                          <a:latin typeface="Encode Sans SemiBold" pitchFamily="2" charset="0"/>
                          <a:ea typeface="+mn-ea"/>
                          <a:cs typeface="+mn-cs"/>
                        </a:rPr>
                        <a:t>VIERNES</a:t>
                      </a:r>
                    </a:p>
                  </a:txBody>
                  <a:tcPr>
                    <a:solidFill>
                      <a:schemeClr val="bg1"/>
                    </a:solidFill>
                  </a:tcPr>
                </a:tc>
                <a:extLst>
                  <a:ext uri="{0D108BD9-81ED-4DB2-BD59-A6C34878D82A}">
                    <a16:rowId xmlns:a16="http://schemas.microsoft.com/office/drawing/2014/main" val="10002"/>
                  </a:ext>
                </a:extLst>
              </a:tr>
              <a:tr h="829564">
                <a:tc>
                  <a:txBody>
                    <a:bodyPr/>
                    <a:lstStyle/>
                    <a:p>
                      <a:pPr marL="0" algn="l" defTabSz="761970" rtl="0" eaLnBrk="1" latinLnBrk="0" hangingPunct="1"/>
                      <a:r>
                        <a:rPr lang="es-AR" sz="1600" b="0" kern="1200" dirty="0">
                          <a:solidFill>
                            <a:schemeClr val="tx1"/>
                          </a:solidFill>
                          <a:latin typeface="Encode Sans ExtraBold" pitchFamily="2" charset="0"/>
                          <a:ea typeface="+mn-ea"/>
                          <a:cs typeface="+mn-cs"/>
                        </a:rPr>
                        <a:t>SERV. BÁSICOS</a:t>
                      </a:r>
                    </a:p>
                    <a:p>
                      <a:pPr marL="0" algn="l" defTabSz="761970" rtl="0" eaLnBrk="1" latinLnBrk="0" hangingPunct="1"/>
                      <a:r>
                        <a:rPr lang="es-AR" sz="1600" b="0" kern="1200" dirty="0">
                          <a:solidFill>
                            <a:schemeClr val="tx1"/>
                          </a:solidFill>
                          <a:latin typeface="Encode Sans ExtraBold" pitchFamily="2" charset="0"/>
                          <a:ea typeface="+mn-ea"/>
                          <a:cs typeface="+mn-cs"/>
                        </a:rPr>
                        <a:t>DEUDA PÚBLICA</a:t>
                      </a:r>
                    </a:p>
                    <a:p>
                      <a:pPr marL="0" algn="l" defTabSz="761970" rtl="0" eaLnBrk="1" latinLnBrk="0" hangingPunct="1"/>
                      <a:r>
                        <a:rPr lang="es-AR" sz="1600" b="0" kern="1200" dirty="0">
                          <a:solidFill>
                            <a:schemeClr val="tx1"/>
                          </a:solidFill>
                          <a:latin typeface="Encode Sans ExtraBold" pitchFamily="2" charset="0"/>
                          <a:ea typeface="+mn-ea"/>
                          <a:cs typeface="+mn-cs"/>
                        </a:rPr>
                        <a:t>AFIP</a:t>
                      </a:r>
                    </a:p>
                  </a:txBody>
                  <a:tcPr>
                    <a:solidFill>
                      <a:schemeClr val="bg1"/>
                    </a:solidFill>
                  </a:tcPr>
                </a:tc>
                <a:tc>
                  <a:txBody>
                    <a:bodyPr/>
                    <a:lstStyle/>
                    <a:p>
                      <a:pPr marL="0" algn="l" defTabSz="761970" rtl="0" eaLnBrk="1" latinLnBrk="0" hangingPunct="1"/>
                      <a:endParaRPr lang="es-AR" sz="1600" kern="1200" dirty="0">
                        <a:solidFill>
                          <a:schemeClr val="tx1"/>
                        </a:solidFill>
                        <a:latin typeface="Encode Sans SemiBold" pitchFamily="2" charset="0"/>
                        <a:ea typeface="+mn-ea"/>
                        <a:cs typeface="+mn-cs"/>
                      </a:endParaRPr>
                    </a:p>
                    <a:p>
                      <a:pPr marL="0" algn="l" defTabSz="761970" rtl="0" eaLnBrk="1" latinLnBrk="0" hangingPunct="1"/>
                      <a:r>
                        <a:rPr lang="es-AR" sz="1600" kern="1200" dirty="0">
                          <a:solidFill>
                            <a:schemeClr val="tx1"/>
                          </a:solidFill>
                          <a:latin typeface="Encode Sans SemiBold" pitchFamily="2" charset="0"/>
                          <a:ea typeface="+mn-ea"/>
                          <a:cs typeface="+mn-cs"/>
                        </a:rPr>
                        <a:t>LUNES A VIERNES</a:t>
                      </a:r>
                    </a:p>
                  </a:txBody>
                  <a:tcPr>
                    <a:solidFill>
                      <a:schemeClr val="bg1"/>
                    </a:solidFill>
                  </a:tcPr>
                </a:tc>
                <a:extLst>
                  <a:ext uri="{0D108BD9-81ED-4DB2-BD59-A6C34878D82A}">
                    <a16:rowId xmlns:a16="http://schemas.microsoft.com/office/drawing/2014/main" val="10003"/>
                  </a:ext>
                </a:extLst>
              </a:tr>
              <a:tr h="1075360">
                <a:tc>
                  <a:txBody>
                    <a:bodyPr/>
                    <a:lstStyle/>
                    <a:p>
                      <a:pPr marL="0" algn="l" defTabSz="761970" rtl="0" eaLnBrk="1" latinLnBrk="0" hangingPunct="1"/>
                      <a:r>
                        <a:rPr lang="es-AR" sz="1600" b="0" kern="1200" dirty="0">
                          <a:solidFill>
                            <a:schemeClr val="tx1"/>
                          </a:solidFill>
                          <a:latin typeface="Encode Sans ExtraBold" pitchFamily="2" charset="0"/>
                          <a:ea typeface="+mn-ea"/>
                          <a:cs typeface="+mn-cs"/>
                        </a:rPr>
                        <a:t>FONDOS ROTATORIOS</a:t>
                      </a:r>
                    </a:p>
                    <a:p>
                      <a:pPr marL="0" algn="l" defTabSz="761970" rtl="0" eaLnBrk="1" latinLnBrk="0" hangingPunct="1"/>
                      <a:endParaRPr lang="es-AR" sz="1600" b="0" kern="1200" dirty="0">
                        <a:solidFill>
                          <a:schemeClr val="tx1"/>
                        </a:solidFill>
                        <a:latin typeface="Encode Sans ExtraBold" pitchFamily="2" charset="0"/>
                        <a:ea typeface="+mn-ea"/>
                        <a:cs typeface="+mn-cs"/>
                      </a:endParaRPr>
                    </a:p>
                    <a:p>
                      <a:pPr marL="0" algn="l" defTabSz="761970" rtl="0" eaLnBrk="1" latinLnBrk="0" hangingPunct="1"/>
                      <a:r>
                        <a:rPr lang="es-AR" sz="1600" b="0" kern="1200" dirty="0">
                          <a:solidFill>
                            <a:schemeClr val="tx1"/>
                          </a:solidFill>
                          <a:latin typeface="Encode Sans ExtraBold" pitchFamily="2" charset="0"/>
                          <a:ea typeface="+mn-ea"/>
                          <a:cs typeface="+mn-cs"/>
                        </a:rPr>
                        <a:t>OBLIG. JUDICIALES </a:t>
                      </a:r>
                    </a:p>
                  </a:txBody>
                  <a:tcPr>
                    <a:solidFill>
                      <a:schemeClr val="bg1"/>
                    </a:solidFill>
                  </a:tcPr>
                </a:tc>
                <a:tc>
                  <a:txBody>
                    <a:bodyPr/>
                    <a:lstStyle/>
                    <a:p>
                      <a:pPr marL="0" algn="l" defTabSz="761970" rtl="0" eaLnBrk="1" latinLnBrk="0" hangingPunct="1"/>
                      <a:r>
                        <a:rPr lang="es-AR" sz="1600" kern="1200" dirty="0">
                          <a:solidFill>
                            <a:schemeClr val="tx1"/>
                          </a:solidFill>
                          <a:latin typeface="Encode Sans SemiBold" pitchFamily="2" charset="0"/>
                          <a:ea typeface="+mn-ea"/>
                          <a:cs typeface="+mn-cs"/>
                        </a:rPr>
                        <a:t>JUEVES</a:t>
                      </a:r>
                    </a:p>
                    <a:p>
                      <a:pPr marL="0" algn="l" defTabSz="761970" rtl="0" eaLnBrk="1" latinLnBrk="0" hangingPunct="1"/>
                      <a:endParaRPr lang="es-AR" sz="1600" kern="1200" dirty="0">
                        <a:solidFill>
                          <a:schemeClr val="tx1"/>
                        </a:solidFill>
                        <a:latin typeface="Encode Sans SemiBold" pitchFamily="2" charset="0"/>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kern="1200" dirty="0">
                        <a:solidFill>
                          <a:schemeClr val="tx1"/>
                        </a:solidFill>
                        <a:latin typeface="Encode Sans SemiBold" pitchFamily="2" charset="0"/>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r>
                        <a:rPr lang="es-AR" sz="1600" kern="1200" dirty="0">
                          <a:solidFill>
                            <a:schemeClr val="tx1"/>
                          </a:solidFill>
                          <a:latin typeface="Encode Sans SemiBold" pitchFamily="2" charset="0"/>
                          <a:ea typeface="+mn-ea"/>
                          <a:cs typeface="+mn-cs"/>
                        </a:rPr>
                        <a:t>LUNES A VIERNES</a:t>
                      </a:r>
                    </a:p>
                  </a:txBody>
                  <a:tcPr>
                    <a:solidFill>
                      <a:schemeClr val="bg1"/>
                    </a:solidFill>
                  </a:tcPr>
                </a:tc>
                <a:extLst>
                  <a:ext uri="{0D108BD9-81ED-4DB2-BD59-A6C34878D82A}">
                    <a16:rowId xmlns:a16="http://schemas.microsoft.com/office/drawing/2014/main" val="10006"/>
                  </a:ext>
                </a:extLst>
              </a:tr>
            </a:tbl>
          </a:graphicData>
        </a:graphic>
      </p:graphicFrame>
      <p:sp>
        <p:nvSpPr>
          <p:cNvPr id="29" name="Rectángulo 28">
            <a:extLst>
              <a:ext uri="{FF2B5EF4-FFF2-40B4-BE49-F238E27FC236}">
                <a16:creationId xmlns:a16="http://schemas.microsoft.com/office/drawing/2014/main" id="{C7112F78-C3B9-C37E-0457-5918B1736874}"/>
              </a:ext>
            </a:extLst>
          </p:cNvPr>
          <p:cNvSpPr/>
          <p:nvPr/>
        </p:nvSpPr>
        <p:spPr>
          <a:xfrm>
            <a:off x="1219205" y="2267906"/>
            <a:ext cx="4892400" cy="3575393"/>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3046412" cy="335156"/>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de Pagos</a:t>
            </a:r>
          </a:p>
        </p:txBody>
      </p:sp>
      <p:sp>
        <p:nvSpPr>
          <p:cNvPr id="4" name="CuadroTexto 3">
            <a:extLst>
              <a:ext uri="{FF2B5EF4-FFF2-40B4-BE49-F238E27FC236}">
                <a16:creationId xmlns:a16="http://schemas.microsoft.com/office/drawing/2014/main" id="{9535D31A-9565-8618-F318-D6E695F67592}"/>
              </a:ext>
            </a:extLst>
          </p:cNvPr>
          <p:cNvSpPr txBox="1"/>
          <p:nvPr/>
        </p:nvSpPr>
        <p:spPr>
          <a:xfrm>
            <a:off x="285849" y="369195"/>
            <a:ext cx="116489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spc="-10" dirty="0">
                <a:solidFill>
                  <a:srgbClr val="6500FF"/>
                </a:solidFill>
              </a:rPr>
              <a:t>A partir del Techo de Caja Jurisdiccional Mensual se ejecutan los Pagos</a:t>
            </a:r>
          </a:p>
        </p:txBody>
      </p:sp>
      <p:sp>
        <p:nvSpPr>
          <p:cNvPr id="18" name="Rectángulo: esquinas redondeadas 17">
            <a:extLst>
              <a:ext uri="{FF2B5EF4-FFF2-40B4-BE49-F238E27FC236}">
                <a16:creationId xmlns:a16="http://schemas.microsoft.com/office/drawing/2014/main" id="{763C8643-9300-8EAC-E468-10FC51AE122A}"/>
              </a:ext>
            </a:extLst>
          </p:cNvPr>
          <p:cNvSpPr/>
          <p:nvPr/>
        </p:nvSpPr>
        <p:spPr>
          <a:xfrm>
            <a:off x="1203009" y="1075485"/>
            <a:ext cx="4911787" cy="796053"/>
          </a:xfrm>
          <a:prstGeom prst="roundRect">
            <a:avLst>
              <a:gd name="adj" fmla="val 10747"/>
            </a:avLst>
          </a:prstGeom>
          <a:solidFill>
            <a:srgbClr val="007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CuadroTexto 19">
            <a:extLst>
              <a:ext uri="{FF2B5EF4-FFF2-40B4-BE49-F238E27FC236}">
                <a16:creationId xmlns:a16="http://schemas.microsoft.com/office/drawing/2014/main" id="{23F1FF3C-C3DD-FCD3-382B-7B2A67536777}"/>
              </a:ext>
            </a:extLst>
          </p:cNvPr>
          <p:cNvSpPr txBox="1"/>
          <p:nvPr/>
        </p:nvSpPr>
        <p:spPr>
          <a:xfrm>
            <a:off x="2030432" y="1162450"/>
            <a:ext cx="3859302" cy="584775"/>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es-ES" sz="1600" dirty="0">
                <a:solidFill>
                  <a:schemeClr val="bg1"/>
                </a:solidFill>
                <a:latin typeface="Encode Sans SemiBold" pitchFamily="2" charset="0"/>
              </a:rPr>
              <a:t>Programación propia del Tesoro</a:t>
            </a:r>
          </a:p>
          <a:p>
            <a:r>
              <a:rPr lang="es-ES" sz="1600" dirty="0">
                <a:solidFill>
                  <a:schemeClr val="bg1"/>
                </a:solidFill>
                <a:latin typeface="Encode Sans SemiBold" pitchFamily="2" charset="0"/>
              </a:rPr>
              <a:t>Resolución 205/2015 SH (Art. 1ro)</a:t>
            </a:r>
          </a:p>
        </p:txBody>
      </p:sp>
      <p:pic>
        <p:nvPicPr>
          <p:cNvPr id="2052" name="Picture 4" descr="Payment day - Free time and date icons">
            <a:extLst>
              <a:ext uri="{FF2B5EF4-FFF2-40B4-BE49-F238E27FC236}">
                <a16:creationId xmlns:a16="http://schemas.microsoft.com/office/drawing/2014/main" id="{9AF56C88-92C3-6FC4-02AB-114FCC348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139" y="1014700"/>
            <a:ext cx="990548" cy="99054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A1253601-2C0A-3609-3DAA-BBAF4FAB468B}"/>
              </a:ext>
            </a:extLst>
          </p:cNvPr>
          <p:cNvGrpSpPr/>
          <p:nvPr/>
        </p:nvGrpSpPr>
        <p:grpSpPr>
          <a:xfrm>
            <a:off x="-457507" y="4412600"/>
            <a:ext cx="10085832" cy="2434000"/>
            <a:chOff x="-457507" y="4412600"/>
            <a:chExt cx="10085832" cy="2434000"/>
          </a:xfrm>
        </p:grpSpPr>
        <p:grpSp>
          <p:nvGrpSpPr>
            <p:cNvPr id="48" name="Grupo 47">
              <a:extLst>
                <a:ext uri="{FF2B5EF4-FFF2-40B4-BE49-F238E27FC236}">
                  <a16:creationId xmlns:a16="http://schemas.microsoft.com/office/drawing/2014/main" id="{14A4C43B-0DC8-F6C1-3919-FB5CE6C91C8E}"/>
                </a:ext>
              </a:extLst>
            </p:cNvPr>
            <p:cNvGrpSpPr/>
            <p:nvPr/>
          </p:nvGrpSpPr>
          <p:grpSpPr>
            <a:xfrm>
              <a:off x="1545014" y="5953038"/>
              <a:ext cx="8083311" cy="796053"/>
              <a:chOff x="2497238" y="5914172"/>
              <a:chExt cx="8083311" cy="796053"/>
            </a:xfrm>
          </p:grpSpPr>
          <p:sp>
            <p:nvSpPr>
              <p:cNvPr id="32" name="Rectángulo: esquinas redondeadas 31">
                <a:extLst>
                  <a:ext uri="{FF2B5EF4-FFF2-40B4-BE49-F238E27FC236}">
                    <a16:creationId xmlns:a16="http://schemas.microsoft.com/office/drawing/2014/main" id="{E9E2F3AE-E06E-E562-00F6-F83DD69B57A4}"/>
                  </a:ext>
                </a:extLst>
              </p:cNvPr>
              <p:cNvSpPr/>
              <p:nvPr/>
            </p:nvSpPr>
            <p:spPr>
              <a:xfrm>
                <a:off x="2497238" y="5914172"/>
                <a:ext cx="8015285" cy="79605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3" name="CuadroTexto 32">
                <a:extLst>
                  <a:ext uri="{FF2B5EF4-FFF2-40B4-BE49-F238E27FC236}">
                    <a16:creationId xmlns:a16="http://schemas.microsoft.com/office/drawing/2014/main" id="{8F789E1F-7EFF-3773-9662-7F439AB0DAAB}"/>
                  </a:ext>
                </a:extLst>
              </p:cNvPr>
              <p:cNvSpPr txBox="1"/>
              <p:nvPr/>
            </p:nvSpPr>
            <p:spPr>
              <a:xfrm>
                <a:off x="2835614" y="6019681"/>
                <a:ext cx="7744935" cy="584775"/>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es-ES" sz="1600" dirty="0">
                    <a:solidFill>
                      <a:srgbClr val="335BA3"/>
                    </a:solidFill>
                    <a:latin typeface="Encode Sans Medium" pitchFamily="2" charset="0"/>
                  </a:rPr>
                  <a:t>Aquellos conceptos que </a:t>
                </a:r>
                <a:r>
                  <a:rPr lang="es-ES" sz="1600" dirty="0">
                    <a:solidFill>
                      <a:srgbClr val="335BA3"/>
                    </a:solidFill>
                  </a:rPr>
                  <a:t>NO</a:t>
                </a:r>
                <a:r>
                  <a:rPr lang="es-ES" sz="1600" dirty="0">
                    <a:solidFill>
                      <a:srgbClr val="335BA3"/>
                    </a:solidFill>
                    <a:latin typeface="Encode Sans Medium" pitchFamily="2" charset="0"/>
                  </a:rPr>
                  <a:t> sean haberes, Servicios Básicos, AFIP y Obligaciones Judiciales, se atienden </a:t>
                </a:r>
                <a:r>
                  <a:rPr lang="es-ES" sz="1600" dirty="0">
                    <a:solidFill>
                      <a:srgbClr val="335BA3"/>
                    </a:solidFill>
                    <a:highlight>
                      <a:srgbClr val="FFFF00"/>
                    </a:highlight>
                    <a:latin typeface="Encode Sans Medium" pitchFamily="2" charset="0"/>
                  </a:rPr>
                  <a:t>exclusivamente a requerimiento de pronto pago</a:t>
                </a:r>
                <a:r>
                  <a:rPr lang="es-ES" sz="1600" dirty="0">
                    <a:solidFill>
                      <a:srgbClr val="335BA3"/>
                    </a:solidFill>
                    <a:latin typeface="Encode Sans Medium" pitchFamily="2" charset="0"/>
                  </a:rPr>
                  <a:t>. </a:t>
                </a:r>
                <a:endParaRPr lang="it-IT" sz="1600" dirty="0">
                  <a:solidFill>
                    <a:srgbClr val="335BA3"/>
                  </a:solidFill>
                  <a:latin typeface="Encode Sans Medium" pitchFamily="2" charset="0"/>
                </a:endParaRPr>
              </a:p>
            </p:txBody>
          </p:sp>
        </p:grpSp>
        <p:pic>
          <p:nvPicPr>
            <p:cNvPr id="41" name="Imagen 40">
              <a:extLst>
                <a:ext uri="{FF2B5EF4-FFF2-40B4-BE49-F238E27FC236}">
                  <a16:creationId xmlns:a16="http://schemas.microsoft.com/office/drawing/2014/main" id="{7EA1018C-682E-ED42-CE07-12E8B9EE35DC}"/>
                </a:ext>
              </a:extLst>
            </p:cNvPr>
            <p:cNvPicPr>
              <a:picLocks noChangeAspect="1"/>
            </p:cNvPicPr>
            <p:nvPr/>
          </p:nvPicPr>
          <p:blipFill>
            <a:blip r:embed="rId5"/>
            <a:stretch>
              <a:fillRect/>
            </a:stretch>
          </p:blipFill>
          <p:spPr>
            <a:xfrm>
              <a:off x="-457507" y="4412600"/>
              <a:ext cx="1652664" cy="2056775"/>
            </a:xfrm>
            <a:prstGeom prst="rect">
              <a:avLst/>
            </a:prstGeom>
          </p:spPr>
        </p:pic>
        <p:grpSp>
          <p:nvGrpSpPr>
            <p:cNvPr id="47" name="Grupo 46">
              <a:extLst>
                <a:ext uri="{FF2B5EF4-FFF2-40B4-BE49-F238E27FC236}">
                  <a16:creationId xmlns:a16="http://schemas.microsoft.com/office/drawing/2014/main" id="{6298CF3F-24F7-90E9-DF14-37A91AF07A24}"/>
                </a:ext>
              </a:extLst>
            </p:cNvPr>
            <p:cNvGrpSpPr/>
            <p:nvPr/>
          </p:nvGrpSpPr>
          <p:grpSpPr>
            <a:xfrm rot="21355036">
              <a:off x="24487" y="6092150"/>
              <a:ext cx="1867915" cy="754450"/>
              <a:chOff x="2989854" y="3289432"/>
              <a:chExt cx="1940458" cy="851818"/>
            </a:xfrm>
          </p:grpSpPr>
          <p:pic>
            <p:nvPicPr>
              <p:cNvPr id="44" name="Imagen 43">
                <a:extLst>
                  <a:ext uri="{FF2B5EF4-FFF2-40B4-BE49-F238E27FC236}">
                    <a16:creationId xmlns:a16="http://schemas.microsoft.com/office/drawing/2014/main" id="{7A997F33-52B0-5AF2-2459-D9579F9BB607}"/>
                  </a:ext>
                </a:extLst>
              </p:cNvPr>
              <p:cNvPicPr>
                <a:picLocks noChangeAspect="1"/>
              </p:cNvPicPr>
              <p:nvPr/>
            </p:nvPicPr>
            <p:blipFill>
              <a:blip r:embed="rId6"/>
              <a:stretch>
                <a:fillRect/>
              </a:stretch>
            </p:blipFill>
            <p:spPr>
              <a:xfrm>
                <a:off x="2989854" y="3289432"/>
                <a:ext cx="1940458" cy="851818"/>
              </a:xfrm>
              <a:prstGeom prst="rect">
                <a:avLst/>
              </a:prstGeom>
            </p:spPr>
          </p:pic>
          <p:sp>
            <p:nvSpPr>
              <p:cNvPr id="46" name="CuadroTexto 45">
                <a:extLst>
                  <a:ext uri="{FF2B5EF4-FFF2-40B4-BE49-F238E27FC236}">
                    <a16:creationId xmlns:a16="http://schemas.microsoft.com/office/drawing/2014/main" id="{1D4812FC-C8EF-085B-A580-56B3FBF83A5F}"/>
                  </a:ext>
                </a:extLst>
              </p:cNvPr>
              <p:cNvSpPr txBox="1"/>
              <p:nvPr/>
            </p:nvSpPr>
            <p:spPr>
              <a:xfrm rot="21393794">
                <a:off x="3119546" y="3469469"/>
                <a:ext cx="1681073" cy="338554"/>
              </a:xfrm>
              <a:prstGeom prst="rect">
                <a:avLst/>
              </a:prstGeom>
              <a:noFill/>
            </p:spPr>
            <p:txBody>
              <a:bodyPr wrap="square">
                <a:spAutoFit/>
              </a:bodyPr>
              <a:lstStyle/>
              <a:p>
                <a:r>
                  <a:rPr lang="es-AR" sz="1600" kern="1200" dirty="0">
                    <a:solidFill>
                      <a:schemeClr val="tx1"/>
                    </a:solidFill>
                    <a:latin typeface="Encode Sans ExtraBold" pitchFamily="2" charset="0"/>
                  </a:rPr>
                  <a:t>CONCLUSIÓN</a:t>
                </a:r>
                <a:endParaRPr lang="es-AR" sz="1600" dirty="0">
                  <a:latin typeface="Encode Sans ExtraBold" pitchFamily="2" charset="0"/>
                </a:endParaRPr>
              </a:p>
            </p:txBody>
          </p:sp>
        </p:grpSp>
      </p:grpSp>
      <p:sp>
        <p:nvSpPr>
          <p:cNvPr id="60" name="Rectángulo 59">
            <a:extLst>
              <a:ext uri="{FF2B5EF4-FFF2-40B4-BE49-F238E27FC236}">
                <a16:creationId xmlns:a16="http://schemas.microsoft.com/office/drawing/2014/main" id="{BCD963B6-7C4F-FCE4-24F2-E9C607CFFFCC}"/>
              </a:ext>
            </a:extLst>
          </p:cNvPr>
          <p:cNvSpPr/>
          <p:nvPr/>
        </p:nvSpPr>
        <p:spPr>
          <a:xfrm>
            <a:off x="1222938" y="3390112"/>
            <a:ext cx="4881600" cy="51443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sz="1600" dirty="0">
                <a:solidFill>
                  <a:schemeClr val="tx1"/>
                </a:solidFill>
                <a:latin typeface="Encode Sans ExtraBold" pitchFamily="2" charset="0"/>
              </a:rPr>
              <a:t>COMPLEM. HABERES      </a:t>
            </a:r>
            <a:r>
              <a:rPr lang="es-AR" sz="1600" dirty="0">
                <a:solidFill>
                  <a:schemeClr val="tx1"/>
                </a:solidFill>
                <a:latin typeface="Encode Sans SemiBold" pitchFamily="2" charset="0"/>
              </a:rPr>
              <a:t>VIERNES</a:t>
            </a:r>
          </a:p>
        </p:txBody>
      </p:sp>
      <p:sp>
        <p:nvSpPr>
          <p:cNvPr id="61" name="Rectángulo 60">
            <a:extLst>
              <a:ext uri="{FF2B5EF4-FFF2-40B4-BE49-F238E27FC236}">
                <a16:creationId xmlns:a16="http://schemas.microsoft.com/office/drawing/2014/main" id="{1833D026-25A5-BC64-3A9C-C1EE8D4CF0B9}"/>
              </a:ext>
            </a:extLst>
          </p:cNvPr>
          <p:cNvSpPr/>
          <p:nvPr/>
        </p:nvSpPr>
        <p:spPr>
          <a:xfrm>
            <a:off x="1229465" y="4793016"/>
            <a:ext cx="4881600" cy="63679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AR" sz="1600" dirty="0">
                <a:solidFill>
                  <a:schemeClr val="tx1"/>
                </a:solidFill>
                <a:latin typeface="Encode Sans ExtraBold" pitchFamily="2" charset="0"/>
              </a:rPr>
              <a:t>FONDOS                             </a:t>
            </a:r>
            <a:r>
              <a:rPr lang="es-AR" sz="1600" dirty="0">
                <a:solidFill>
                  <a:schemeClr val="tx1"/>
                </a:solidFill>
                <a:latin typeface="Encode Sans SemiBold" pitchFamily="2" charset="0"/>
              </a:rPr>
              <a:t>JUEVES</a:t>
            </a:r>
            <a:endParaRPr lang="es-AR" sz="1600" dirty="0">
              <a:solidFill>
                <a:schemeClr val="tx1"/>
              </a:solidFill>
              <a:latin typeface="Encode Sans ExtraBold" pitchFamily="2" charset="0"/>
            </a:endParaRPr>
          </a:p>
          <a:p>
            <a:r>
              <a:rPr lang="es-AR" sz="1600" dirty="0">
                <a:solidFill>
                  <a:schemeClr val="tx1"/>
                </a:solidFill>
                <a:latin typeface="Encode Sans ExtraBold" pitchFamily="2" charset="0"/>
              </a:rPr>
              <a:t>ROTATORIOS</a:t>
            </a:r>
            <a:endParaRPr lang="es-AR" sz="1600" dirty="0">
              <a:solidFill>
                <a:schemeClr val="tx1"/>
              </a:solidFill>
              <a:latin typeface="Encode Sans SemiBold" pitchFamily="2" charset="0"/>
            </a:endParaRPr>
          </a:p>
        </p:txBody>
      </p:sp>
      <p:grpSp>
        <p:nvGrpSpPr>
          <p:cNvPr id="10" name="Grupo 9">
            <a:extLst>
              <a:ext uri="{FF2B5EF4-FFF2-40B4-BE49-F238E27FC236}">
                <a16:creationId xmlns:a16="http://schemas.microsoft.com/office/drawing/2014/main" id="{DE2DF1FF-E129-1C70-A0D3-2F6804A9B06F}"/>
              </a:ext>
            </a:extLst>
          </p:cNvPr>
          <p:cNvGrpSpPr/>
          <p:nvPr/>
        </p:nvGrpSpPr>
        <p:grpSpPr>
          <a:xfrm>
            <a:off x="6339154" y="1014605"/>
            <a:ext cx="5005283" cy="4813407"/>
            <a:chOff x="6339154" y="1014605"/>
            <a:chExt cx="5005283" cy="4813407"/>
          </a:xfrm>
        </p:grpSpPr>
        <p:sp>
          <p:nvSpPr>
            <p:cNvPr id="24" name="Rectángulo: esquinas redondeadas 23">
              <a:extLst>
                <a:ext uri="{FF2B5EF4-FFF2-40B4-BE49-F238E27FC236}">
                  <a16:creationId xmlns:a16="http://schemas.microsoft.com/office/drawing/2014/main" id="{08D24722-0608-48B5-E0F1-96776461F4A6}"/>
                </a:ext>
              </a:extLst>
            </p:cNvPr>
            <p:cNvSpPr/>
            <p:nvPr/>
          </p:nvSpPr>
          <p:spPr>
            <a:xfrm>
              <a:off x="6441644" y="1098345"/>
              <a:ext cx="4898136" cy="796053"/>
            </a:xfrm>
            <a:prstGeom prst="roundRect">
              <a:avLst>
                <a:gd name="adj" fmla="val 10747"/>
              </a:avLst>
            </a:prstGeom>
            <a:solidFill>
              <a:srgbClr val="00B1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CuadroTexto 14">
              <a:extLst>
                <a:ext uri="{FF2B5EF4-FFF2-40B4-BE49-F238E27FC236}">
                  <a16:creationId xmlns:a16="http://schemas.microsoft.com/office/drawing/2014/main" id="{C21C95DA-1DA4-23A1-1AD1-E66E6D46B333}"/>
                </a:ext>
              </a:extLst>
            </p:cNvPr>
            <p:cNvSpPr txBox="1"/>
            <p:nvPr/>
          </p:nvSpPr>
          <p:spPr>
            <a:xfrm>
              <a:off x="7192237" y="1184597"/>
              <a:ext cx="4138018" cy="584775"/>
            </a:xfrm>
            <a:prstGeom prst="rect">
              <a:avLst/>
            </a:prstGeom>
            <a:noFill/>
          </p:spPr>
          <p:txBody>
            <a:bodyPr wrap="square" rtlCol="0">
              <a:spAutoFit/>
            </a:bodyPr>
            <a:lstStyle>
              <a:defPPr>
                <a:defRPr lang="es-AR"/>
              </a:defPPr>
              <a:lvl1pPr algn="ctr">
                <a:defRPr>
                  <a:solidFill>
                    <a:schemeClr val="bg1"/>
                  </a:solidFill>
                  <a:latin typeface="Encode Sans SemiBold" pitchFamily="2" charset="0"/>
                </a:defRPr>
              </a:lvl1pPr>
            </a:lstStyle>
            <a:p>
              <a:r>
                <a:rPr lang="es-AR" sz="1600" dirty="0"/>
                <a:t>Programación a Requerimiento de Pronto Pago  Resolución 205/2015 SH (Art. 2do)</a:t>
              </a:r>
            </a:p>
          </p:txBody>
        </p:sp>
        <p:sp>
          <p:nvSpPr>
            <p:cNvPr id="58" name="Rectángulo 57">
              <a:extLst>
                <a:ext uri="{FF2B5EF4-FFF2-40B4-BE49-F238E27FC236}">
                  <a16:creationId xmlns:a16="http://schemas.microsoft.com/office/drawing/2014/main" id="{EAC038AC-3838-BC6F-F8DC-1D23D5E639AC}"/>
                </a:ext>
              </a:extLst>
            </p:cNvPr>
            <p:cNvSpPr/>
            <p:nvPr/>
          </p:nvSpPr>
          <p:spPr>
            <a:xfrm>
              <a:off x="6449740" y="1906301"/>
              <a:ext cx="2720453" cy="364150"/>
            </a:xfrm>
            <a:prstGeom prst="rect">
              <a:avLst/>
            </a:prstGeom>
            <a:solidFill>
              <a:srgbClr val="00B1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1600" b="1" dirty="0">
                  <a:solidFill>
                    <a:schemeClr val="bg1">
                      <a:lumMod val="95000"/>
                    </a:schemeClr>
                  </a:solidFill>
                  <a:latin typeface="Encode Sans ExtraBold" pitchFamily="2" charset="0"/>
                </a:rPr>
                <a:t>CONCEPTO</a:t>
              </a:r>
            </a:p>
          </p:txBody>
        </p:sp>
        <p:pic>
          <p:nvPicPr>
            <p:cNvPr id="12" name="Picture 4" descr="Payment day - Free time and date icons">
              <a:extLst>
                <a:ext uri="{FF2B5EF4-FFF2-40B4-BE49-F238E27FC236}">
                  <a16:creationId xmlns:a16="http://schemas.microsoft.com/office/drawing/2014/main" id="{57197E68-FB5C-CC74-6A5E-75B4028E5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154" y="1014605"/>
              <a:ext cx="990548" cy="99054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3BB3C342-4E96-2EB6-984E-5D1A06FAD97B}"/>
                </a:ext>
              </a:extLst>
            </p:cNvPr>
            <p:cNvSpPr txBox="1"/>
            <p:nvPr/>
          </p:nvSpPr>
          <p:spPr>
            <a:xfrm>
              <a:off x="6449740" y="2279518"/>
              <a:ext cx="2729302" cy="3539430"/>
            </a:xfrm>
            <a:prstGeom prst="rect">
              <a:avLst/>
            </a:prstGeom>
            <a:solidFill>
              <a:schemeClr val="bg1"/>
            </a:solidFill>
          </p:spPr>
          <p:txBody>
            <a:bodyPr wrap="square" rtlCol="0">
              <a:spAutoFit/>
            </a:bodyPr>
            <a:lstStyle/>
            <a:p>
              <a:pPr marL="0" algn="l" defTabSz="761970" rtl="0" eaLnBrk="1" latinLnBrk="0" hangingPunct="1"/>
              <a:r>
                <a:rPr lang="es-AR" sz="1600" b="0" kern="1200" dirty="0">
                  <a:solidFill>
                    <a:schemeClr val="tx1"/>
                  </a:solidFill>
                  <a:latin typeface="Encode Sans ExtraBold" pitchFamily="2" charset="0"/>
                  <a:ea typeface="+mn-ea"/>
                  <a:cs typeface="+mn-cs"/>
                </a:rPr>
                <a:t>BIENES Y SERVICIOS</a:t>
              </a:r>
            </a:p>
            <a:p>
              <a:pPr marL="0" algn="l" defTabSz="761970" rtl="0" eaLnBrk="1" latinLnBrk="0" hangingPunct="1"/>
              <a:endParaRPr lang="es-AR" sz="1600" b="0" kern="1200" dirty="0">
                <a:solidFill>
                  <a:schemeClr val="tx1"/>
                </a:solidFill>
                <a:latin typeface="Encode Sans ExtraBold" pitchFamily="2" charset="0"/>
                <a:ea typeface="+mn-ea"/>
                <a:cs typeface="+mn-cs"/>
              </a:endParaRPr>
            </a:p>
            <a:p>
              <a:pPr marL="0" algn="l" defTabSz="761970" rtl="0" eaLnBrk="1" latinLnBrk="0" hangingPunct="1"/>
              <a:r>
                <a:rPr lang="es-AR" sz="1600" b="0" kern="1200" dirty="0">
                  <a:solidFill>
                    <a:schemeClr val="tx1"/>
                  </a:solidFill>
                  <a:latin typeface="Encode Sans ExtraBold" pitchFamily="2" charset="0"/>
                  <a:ea typeface="+mn-ea"/>
                  <a:cs typeface="+mn-cs"/>
                </a:rPr>
                <a:t>TRANSFERENCIAS</a:t>
              </a:r>
            </a:p>
            <a:p>
              <a:pPr marL="0" algn="l" defTabSz="761970" rtl="0" eaLnBrk="1" latinLnBrk="0" hangingPunct="1"/>
              <a:endParaRPr lang="es-AR" sz="1600" b="0" kern="1200" dirty="0">
                <a:solidFill>
                  <a:schemeClr val="tx1"/>
                </a:solidFill>
                <a:latin typeface="Encode Sans ExtraBold" pitchFamily="2" charset="0"/>
                <a:ea typeface="+mn-ea"/>
                <a:cs typeface="+mn-cs"/>
              </a:endParaRPr>
            </a:p>
            <a:p>
              <a:pPr marL="0" algn="l" defTabSz="761970" rtl="0" eaLnBrk="1" latinLnBrk="0" hangingPunct="1"/>
              <a:r>
                <a:rPr lang="es-AR" sz="1600" b="0" kern="1200" dirty="0">
                  <a:solidFill>
                    <a:schemeClr val="tx1"/>
                  </a:solidFill>
                  <a:latin typeface="Encode Sans ExtraBold" pitchFamily="2" charset="0"/>
                  <a:ea typeface="+mn-ea"/>
                  <a:cs typeface="+mn-cs"/>
                </a:rPr>
                <a:t>GASTOS FIGURATIVOS</a:t>
              </a:r>
            </a:p>
            <a:p>
              <a:pPr marL="0" algn="l" defTabSz="761970" rtl="0" eaLnBrk="1" latinLnBrk="0" hangingPunct="1"/>
              <a:endParaRPr lang="es-AR" sz="1600" b="0" kern="1200" dirty="0">
                <a:solidFill>
                  <a:schemeClr val="tx1"/>
                </a:solidFill>
                <a:latin typeface="Encode Sans ExtraBold" pitchFamily="2" charset="0"/>
                <a:ea typeface="+mn-ea"/>
                <a:cs typeface="+mn-cs"/>
              </a:endParaRPr>
            </a:p>
            <a:p>
              <a:pPr marL="0" algn="l" defTabSz="761970" rtl="0" eaLnBrk="1" latinLnBrk="0" hangingPunct="1"/>
              <a:r>
                <a:rPr lang="es-AR" sz="1600" b="0" kern="1200" dirty="0">
                  <a:solidFill>
                    <a:schemeClr val="tx1"/>
                  </a:solidFill>
                  <a:latin typeface="Encode Sans ExtraBold" pitchFamily="2" charset="0"/>
                  <a:ea typeface="+mn-ea"/>
                  <a:cs typeface="+mn-cs"/>
                </a:rPr>
                <a:t>EMBARGOS</a:t>
              </a:r>
            </a:p>
            <a:p>
              <a:pPr marL="0" algn="l" defTabSz="761970" rtl="0" eaLnBrk="1" latinLnBrk="0" hangingPunct="1"/>
              <a:endParaRPr lang="es-AR" sz="1600" b="0" kern="1200" dirty="0">
                <a:solidFill>
                  <a:schemeClr val="tx1"/>
                </a:solidFill>
                <a:latin typeface="Encode Sans ExtraBold" pitchFamily="2" charset="0"/>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r>
                <a:rPr lang="es-AR" sz="1600" b="0" kern="1200" dirty="0">
                  <a:solidFill>
                    <a:schemeClr val="tx1"/>
                  </a:solidFill>
                  <a:latin typeface="Encode Sans ExtraBold" pitchFamily="2" charset="0"/>
                  <a:ea typeface="+mn-ea"/>
                  <a:cs typeface="+mn-cs"/>
                </a:rPr>
                <a:t>FONDOS ROTATORIOS</a:t>
              </a: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dirty="0">
                <a:latin typeface="Encode Sans ExtraBold" pitchFamily="2" charset="0"/>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b="0" kern="1200" dirty="0">
                <a:solidFill>
                  <a:schemeClr val="tx1"/>
                </a:solidFill>
                <a:latin typeface="Encode Sans ExtraBold" pitchFamily="2" charset="0"/>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dirty="0">
                <a:latin typeface="Encode Sans ExtraBold" pitchFamily="2" charset="0"/>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b="0" kern="1200" dirty="0">
                <a:solidFill>
                  <a:schemeClr val="tx1"/>
                </a:solidFill>
                <a:latin typeface="Encode Sans ExtraBold" pitchFamily="2" charset="0"/>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b="0" kern="1200" dirty="0">
                <a:solidFill>
                  <a:schemeClr val="tx1"/>
                </a:solidFill>
                <a:latin typeface="Encode Sans ExtraBold" pitchFamily="2" charset="0"/>
                <a:ea typeface="+mn-ea"/>
                <a:cs typeface="+mn-cs"/>
              </a:endParaRPr>
            </a:p>
          </p:txBody>
        </p:sp>
        <p:sp>
          <p:nvSpPr>
            <p:cNvPr id="9" name="CuadroTexto 8">
              <a:extLst>
                <a:ext uri="{FF2B5EF4-FFF2-40B4-BE49-F238E27FC236}">
                  <a16:creationId xmlns:a16="http://schemas.microsoft.com/office/drawing/2014/main" id="{0489027A-C4A0-D831-2E04-3EDD0B9D8FAD}"/>
                </a:ext>
              </a:extLst>
            </p:cNvPr>
            <p:cNvSpPr txBox="1"/>
            <p:nvPr/>
          </p:nvSpPr>
          <p:spPr>
            <a:xfrm>
              <a:off x="9179819" y="2279761"/>
              <a:ext cx="2160062" cy="3539430"/>
            </a:xfrm>
            <a:prstGeom prst="rect">
              <a:avLst/>
            </a:prstGeom>
            <a:solidFill>
              <a:schemeClr val="bg1"/>
            </a:solidFill>
          </p:spPr>
          <p:txBody>
            <a:bodyPr wrap="square" rtlCol="0">
              <a:spAutoFit/>
            </a:bodyPr>
            <a:lstStyle/>
            <a:p>
              <a:pPr marL="0" algn="l" defTabSz="761970" rtl="0" eaLnBrk="1" latinLnBrk="0" hangingPunct="1">
                <a:lnSpc>
                  <a:spcPct val="150000"/>
                </a:lnSpc>
              </a:pPr>
              <a:r>
                <a:rPr lang="es-AR" sz="1600" kern="1200" dirty="0">
                  <a:solidFill>
                    <a:schemeClr val="tx1"/>
                  </a:solidFill>
                  <a:latin typeface="Encode Sans SemiBold" pitchFamily="2" charset="0"/>
                  <a:ea typeface="+mn-ea"/>
                  <a:cs typeface="+mn-cs"/>
                </a:rPr>
                <a:t>A las 72hs de ingresado en TGN el requerimiento firmado por Ministro, Secretarios o Subsecretarios de Coordinación Administrativa.</a:t>
              </a:r>
              <a:endParaRPr lang="es-AR" sz="1600" dirty="0">
                <a:latin typeface="Encode Sans ExtraBold" pitchFamily="2" charset="0"/>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b="0" kern="1200" dirty="0">
                <a:solidFill>
                  <a:schemeClr val="tx1"/>
                </a:solidFill>
                <a:latin typeface="Encode Sans ExtraBold" pitchFamily="2" charset="0"/>
                <a:ea typeface="+mn-ea"/>
                <a:cs typeface="+mn-cs"/>
              </a:endParaRPr>
            </a:p>
            <a:p>
              <a:pPr marL="0" marR="0" lvl="0" indent="0" algn="l" defTabSz="761970" rtl="0" eaLnBrk="1" fontAlgn="auto" latinLnBrk="0" hangingPunct="1">
                <a:lnSpc>
                  <a:spcPct val="100000"/>
                </a:lnSpc>
                <a:spcBef>
                  <a:spcPts val="0"/>
                </a:spcBef>
                <a:spcAft>
                  <a:spcPts val="0"/>
                </a:spcAft>
                <a:buClrTx/>
                <a:buSzTx/>
                <a:buFontTx/>
                <a:buNone/>
                <a:tabLst/>
                <a:defRPr/>
              </a:pPr>
              <a:endParaRPr lang="es-AR" sz="1600" b="0" kern="1200" dirty="0">
                <a:solidFill>
                  <a:schemeClr val="tx1"/>
                </a:solidFill>
                <a:latin typeface="Encode Sans ExtraBold" pitchFamily="2" charset="0"/>
                <a:ea typeface="+mn-ea"/>
                <a:cs typeface="+mn-cs"/>
              </a:endParaRPr>
            </a:p>
          </p:txBody>
        </p:sp>
        <p:sp>
          <p:nvSpPr>
            <p:cNvPr id="59" name="Rectángulo 58">
              <a:extLst>
                <a:ext uri="{FF2B5EF4-FFF2-40B4-BE49-F238E27FC236}">
                  <a16:creationId xmlns:a16="http://schemas.microsoft.com/office/drawing/2014/main" id="{64750250-132E-24C4-6A58-7B9ED478F9DD}"/>
                </a:ext>
              </a:extLst>
            </p:cNvPr>
            <p:cNvSpPr/>
            <p:nvPr/>
          </p:nvSpPr>
          <p:spPr>
            <a:xfrm>
              <a:off x="9181047" y="1906300"/>
              <a:ext cx="2156400" cy="364151"/>
            </a:xfrm>
            <a:prstGeom prst="rect">
              <a:avLst/>
            </a:prstGeom>
            <a:solidFill>
              <a:srgbClr val="00B1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1600" b="1" dirty="0">
                  <a:solidFill>
                    <a:schemeClr val="bg1">
                      <a:lumMod val="95000"/>
                    </a:schemeClr>
                  </a:solidFill>
                  <a:latin typeface="Encode Sans ExtraBold" pitchFamily="2" charset="0"/>
                </a:rPr>
                <a:t>DÍA DE PAGO</a:t>
              </a:r>
            </a:p>
          </p:txBody>
        </p:sp>
        <p:sp>
          <p:nvSpPr>
            <p:cNvPr id="30" name="Rectángulo 29">
              <a:extLst>
                <a:ext uri="{FF2B5EF4-FFF2-40B4-BE49-F238E27FC236}">
                  <a16:creationId xmlns:a16="http://schemas.microsoft.com/office/drawing/2014/main" id="{E10373D1-DC0E-09D2-F07A-A8555AB431AD}"/>
                </a:ext>
              </a:extLst>
            </p:cNvPr>
            <p:cNvSpPr/>
            <p:nvPr/>
          </p:nvSpPr>
          <p:spPr>
            <a:xfrm>
              <a:off x="6444837" y="2276016"/>
              <a:ext cx="4899600" cy="3551996"/>
            </a:xfrm>
            <a:prstGeom prst="rect">
              <a:avLst/>
            </a:prstGeom>
            <a:no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grpSp>
      <p:pic>
        <p:nvPicPr>
          <p:cNvPr id="6" name="Imagen 5">
            <a:extLst>
              <a:ext uri="{FF2B5EF4-FFF2-40B4-BE49-F238E27FC236}">
                <a16:creationId xmlns:a16="http://schemas.microsoft.com/office/drawing/2014/main" id="{B90CC3D9-9B92-CF24-C108-B2D817B5D6E7}"/>
              </a:ext>
            </a:extLst>
          </p:cNvPr>
          <p:cNvPicPr>
            <a:picLocks noChangeAspect="1"/>
          </p:cNvPicPr>
          <p:nvPr/>
        </p:nvPicPr>
        <p:blipFill>
          <a:blip r:embed="rId7"/>
          <a:stretch>
            <a:fillRect/>
          </a:stretch>
        </p:blipFill>
        <p:spPr>
          <a:xfrm>
            <a:off x="141011" y="148297"/>
            <a:ext cx="256073" cy="256073"/>
          </a:xfrm>
          <a:prstGeom prst="rect">
            <a:avLst/>
          </a:prstGeom>
        </p:spPr>
      </p:pic>
    </p:spTree>
    <p:extLst>
      <p:ext uri="{BB962C8B-B14F-4D97-AF65-F5344CB8AC3E}">
        <p14:creationId xmlns:p14="http://schemas.microsoft.com/office/powerpoint/2010/main" val="302179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upo 120">
            <a:extLst>
              <a:ext uri="{FF2B5EF4-FFF2-40B4-BE49-F238E27FC236}">
                <a16:creationId xmlns:a16="http://schemas.microsoft.com/office/drawing/2014/main" id="{986260AF-1ED4-035B-5C43-81829E5BADCC}"/>
              </a:ext>
            </a:extLst>
          </p:cNvPr>
          <p:cNvGrpSpPr/>
          <p:nvPr/>
        </p:nvGrpSpPr>
        <p:grpSpPr>
          <a:xfrm>
            <a:off x="1904428" y="-1301214"/>
            <a:ext cx="11093614" cy="14934125"/>
            <a:chOff x="1904428" y="-1301214"/>
            <a:chExt cx="11093614" cy="14934125"/>
          </a:xfrm>
        </p:grpSpPr>
        <p:pic>
          <p:nvPicPr>
            <p:cNvPr id="122" name="Imagen 121">
              <a:extLst>
                <a:ext uri="{FF2B5EF4-FFF2-40B4-BE49-F238E27FC236}">
                  <a16:creationId xmlns:a16="http://schemas.microsoft.com/office/drawing/2014/main" id="{37588C08-54A2-5904-C703-6E950E0CCFC5}"/>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123" name="Imagen 122">
              <a:extLst>
                <a:ext uri="{FF2B5EF4-FFF2-40B4-BE49-F238E27FC236}">
                  <a16:creationId xmlns:a16="http://schemas.microsoft.com/office/drawing/2014/main" id="{1F63648B-D464-1ECA-3C4F-1A403B2CD3B6}"/>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24" name="Imagen 123">
              <a:extLst>
                <a:ext uri="{FF2B5EF4-FFF2-40B4-BE49-F238E27FC236}">
                  <a16:creationId xmlns:a16="http://schemas.microsoft.com/office/drawing/2014/main" id="{158EE6FB-D1D3-37BB-9D2E-DCA642B53A54}"/>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grpSp>
        <p:nvGrpSpPr>
          <p:cNvPr id="91" name="Grupo 90">
            <a:extLst>
              <a:ext uri="{FF2B5EF4-FFF2-40B4-BE49-F238E27FC236}">
                <a16:creationId xmlns:a16="http://schemas.microsoft.com/office/drawing/2014/main" id="{1D29E67A-D454-89FC-687E-CD744CFDB22F}"/>
              </a:ext>
            </a:extLst>
          </p:cNvPr>
          <p:cNvGrpSpPr/>
          <p:nvPr/>
        </p:nvGrpSpPr>
        <p:grpSpPr>
          <a:xfrm>
            <a:off x="790575" y="2207457"/>
            <a:ext cx="1307073" cy="1310400"/>
            <a:chOff x="-974705" y="2637263"/>
            <a:chExt cx="1307073" cy="1310400"/>
          </a:xfrm>
        </p:grpSpPr>
        <p:sp>
          <p:nvSpPr>
            <p:cNvPr id="84" name="Elipse 83">
              <a:extLst>
                <a:ext uri="{FF2B5EF4-FFF2-40B4-BE49-F238E27FC236}">
                  <a16:creationId xmlns:a16="http://schemas.microsoft.com/office/drawing/2014/main" id="{475E1074-0B00-5E2F-1973-5EBC838694B1}"/>
                </a:ext>
              </a:extLst>
            </p:cNvPr>
            <p:cNvSpPr/>
            <p:nvPr/>
          </p:nvSpPr>
          <p:spPr>
            <a:xfrm>
              <a:off x="-974705" y="2637263"/>
              <a:ext cx="1307073" cy="1310400"/>
            </a:xfrm>
            <a:prstGeom prst="ellipse">
              <a:avLst/>
            </a:prstGeom>
            <a:solidFill>
              <a:srgbClr val="848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pic>
          <p:nvPicPr>
            <p:cNvPr id="86" name="Imagen 85">
              <a:extLst>
                <a:ext uri="{FF2B5EF4-FFF2-40B4-BE49-F238E27FC236}">
                  <a16:creationId xmlns:a16="http://schemas.microsoft.com/office/drawing/2014/main" id="{F6F5C2D9-3217-B421-DB55-46F610A3C9B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45870" y="2877631"/>
              <a:ext cx="833937" cy="819029"/>
            </a:xfrm>
            <a:prstGeom prst="rect">
              <a:avLst/>
            </a:prstGeom>
          </p:spPr>
        </p:pic>
        <p:sp>
          <p:nvSpPr>
            <p:cNvPr id="87" name="Elipse 86">
              <a:extLst>
                <a:ext uri="{FF2B5EF4-FFF2-40B4-BE49-F238E27FC236}">
                  <a16:creationId xmlns:a16="http://schemas.microsoft.com/office/drawing/2014/main" id="{14940914-3F28-CAF8-AA76-5B362FED0C8F}"/>
                </a:ext>
              </a:extLst>
            </p:cNvPr>
            <p:cNvSpPr/>
            <p:nvPr/>
          </p:nvSpPr>
          <p:spPr>
            <a:xfrm>
              <a:off x="-476982" y="2983129"/>
              <a:ext cx="221942" cy="210437"/>
            </a:xfrm>
            <a:prstGeom prst="ellipse">
              <a:avLst/>
            </a:prstGeom>
            <a:solidFill>
              <a:srgbClr val="848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8" name="Elipse 87">
              <a:extLst>
                <a:ext uri="{FF2B5EF4-FFF2-40B4-BE49-F238E27FC236}">
                  <a16:creationId xmlns:a16="http://schemas.microsoft.com/office/drawing/2014/main" id="{819EE61E-DD18-FEA3-305F-845738F6CE4A}"/>
                </a:ext>
              </a:extLst>
            </p:cNvPr>
            <p:cNvSpPr/>
            <p:nvPr/>
          </p:nvSpPr>
          <p:spPr>
            <a:xfrm>
              <a:off x="-248151" y="2997848"/>
              <a:ext cx="221942" cy="210437"/>
            </a:xfrm>
            <a:prstGeom prst="ellipse">
              <a:avLst/>
            </a:prstGeom>
            <a:solidFill>
              <a:srgbClr val="848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9" name="CuadroTexto 88">
              <a:extLst>
                <a:ext uri="{FF2B5EF4-FFF2-40B4-BE49-F238E27FC236}">
                  <a16:creationId xmlns:a16="http://schemas.microsoft.com/office/drawing/2014/main" id="{1D5AA4FE-B6B1-8D10-4F55-1C75C8FB9E70}"/>
                </a:ext>
              </a:extLst>
            </p:cNvPr>
            <p:cNvSpPr txBox="1"/>
            <p:nvPr/>
          </p:nvSpPr>
          <p:spPr>
            <a:xfrm>
              <a:off x="-613611" y="2922492"/>
              <a:ext cx="717143" cy="289155"/>
            </a:xfrm>
            <a:prstGeom prst="rect">
              <a:avLst/>
            </a:prstGeom>
            <a:noFill/>
          </p:spPr>
          <p:txBody>
            <a:bodyPr wrap="none" rtlCol="0">
              <a:spAutoFit/>
            </a:bodyPr>
            <a:lstStyle/>
            <a:p>
              <a:r>
                <a:rPr lang="es-AR" sz="1000" dirty="0">
                  <a:solidFill>
                    <a:schemeClr val="bg1"/>
                  </a:solidFill>
                </a:rPr>
                <a:t>123456</a:t>
              </a:r>
            </a:p>
          </p:txBody>
        </p:sp>
      </p:grpSp>
      <p:sp>
        <p:nvSpPr>
          <p:cNvPr id="20" name="Rectángulo: esquinas redondeadas 19">
            <a:extLst>
              <a:ext uri="{FF2B5EF4-FFF2-40B4-BE49-F238E27FC236}">
                <a16:creationId xmlns:a16="http://schemas.microsoft.com/office/drawing/2014/main" id="{CBC17B3F-B53B-155F-B6F2-0A079A0584C9}"/>
              </a:ext>
            </a:extLst>
          </p:cNvPr>
          <p:cNvSpPr/>
          <p:nvPr/>
        </p:nvSpPr>
        <p:spPr>
          <a:xfrm>
            <a:off x="790575" y="1221314"/>
            <a:ext cx="10461159" cy="795216"/>
          </a:xfrm>
          <a:prstGeom prst="roundRect">
            <a:avLst>
              <a:gd name="adj" fmla="val 50000"/>
            </a:avLst>
          </a:prstGeom>
          <a:solidFill>
            <a:srgbClr val="1771B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Rectángulo 14">
            <a:extLst>
              <a:ext uri="{FF2B5EF4-FFF2-40B4-BE49-F238E27FC236}">
                <a16:creationId xmlns:a16="http://schemas.microsoft.com/office/drawing/2014/main" id="{8B293F3D-117F-FC9C-EBAF-2A7FDC76A132}"/>
              </a:ext>
            </a:extLst>
          </p:cNvPr>
          <p:cNvSpPr/>
          <p:nvPr/>
        </p:nvSpPr>
        <p:spPr>
          <a:xfrm>
            <a:off x="1879918" y="1338778"/>
            <a:ext cx="8674900" cy="523220"/>
          </a:xfrm>
          <a:prstGeom prst="rect">
            <a:avLst/>
          </a:prstGeom>
          <a:noFill/>
        </p:spPr>
        <p:txBody>
          <a:bodyPr wrap="square" rtlCol="0">
            <a:spAutoFit/>
          </a:bodyPr>
          <a:lstStyle/>
          <a:p>
            <a:pPr algn="ctr"/>
            <a:r>
              <a:rPr lang="es-ES" sz="2800" dirty="0" err="1">
                <a:solidFill>
                  <a:schemeClr val="bg1"/>
                </a:solidFill>
                <a:latin typeface="Encode Sans ExtraBold" pitchFamily="2" charset="0"/>
              </a:rPr>
              <a:t>OPs</a:t>
            </a:r>
            <a:r>
              <a:rPr lang="es-ES" sz="2800" dirty="0">
                <a:solidFill>
                  <a:schemeClr val="bg1"/>
                </a:solidFill>
                <a:latin typeface="Encode Sans ExtraBold" pitchFamily="2" charset="0"/>
              </a:rPr>
              <a:t> aceptadas en TGN y vencidas</a:t>
            </a:r>
          </a:p>
        </p:txBody>
      </p:sp>
      <p:sp>
        <p:nvSpPr>
          <p:cNvPr id="4" name="CuadroTexto 3">
            <a:extLst>
              <a:ext uri="{FF2B5EF4-FFF2-40B4-BE49-F238E27FC236}">
                <a16:creationId xmlns:a16="http://schemas.microsoft.com/office/drawing/2014/main" id="{C6B78FE6-BF81-D5CD-12DA-1764A1330E62}"/>
              </a:ext>
            </a:extLst>
          </p:cNvPr>
          <p:cNvSpPr txBox="1"/>
          <p:nvPr/>
        </p:nvSpPr>
        <p:spPr>
          <a:xfrm>
            <a:off x="285849" y="369195"/>
            <a:ext cx="116489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spc="-10" dirty="0">
                <a:solidFill>
                  <a:srgbClr val="6500FF"/>
                </a:solidFill>
              </a:rPr>
              <a:t>Programación Por Requerimiento de Pronto Pago | Buenas Prácticas</a:t>
            </a:r>
          </a:p>
        </p:txBody>
      </p:sp>
      <p:sp>
        <p:nvSpPr>
          <p:cNvPr id="8" name="CuadroTexto 7">
            <a:extLst>
              <a:ext uri="{FF2B5EF4-FFF2-40B4-BE49-F238E27FC236}">
                <a16:creationId xmlns:a16="http://schemas.microsoft.com/office/drawing/2014/main" id="{1E027C54-0AE5-7015-42F8-A9471916CF98}"/>
              </a:ext>
            </a:extLst>
          </p:cNvPr>
          <p:cNvSpPr txBox="1"/>
          <p:nvPr/>
        </p:nvSpPr>
        <p:spPr>
          <a:xfrm>
            <a:off x="428309" y="83869"/>
            <a:ext cx="3046412" cy="335156"/>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de Pagos</a:t>
            </a:r>
          </a:p>
        </p:txBody>
      </p:sp>
      <p:grpSp>
        <p:nvGrpSpPr>
          <p:cNvPr id="92" name="Grupo 91">
            <a:extLst>
              <a:ext uri="{FF2B5EF4-FFF2-40B4-BE49-F238E27FC236}">
                <a16:creationId xmlns:a16="http://schemas.microsoft.com/office/drawing/2014/main" id="{6C8757CF-213B-E811-D111-720DBB7A3AC6}"/>
              </a:ext>
            </a:extLst>
          </p:cNvPr>
          <p:cNvGrpSpPr/>
          <p:nvPr/>
        </p:nvGrpSpPr>
        <p:grpSpPr>
          <a:xfrm>
            <a:off x="790575" y="2207351"/>
            <a:ext cx="4884976" cy="1310613"/>
            <a:chOff x="790575" y="2207351"/>
            <a:chExt cx="4884976" cy="1310613"/>
          </a:xfrm>
        </p:grpSpPr>
        <p:sp>
          <p:nvSpPr>
            <p:cNvPr id="25" name="Rectángulo: esquinas redondeadas 24">
              <a:extLst>
                <a:ext uri="{FF2B5EF4-FFF2-40B4-BE49-F238E27FC236}">
                  <a16:creationId xmlns:a16="http://schemas.microsoft.com/office/drawing/2014/main" id="{8F84CB6D-9440-7EAF-7750-6EE12475DFF5}"/>
                </a:ext>
              </a:extLst>
            </p:cNvPr>
            <p:cNvSpPr/>
            <p:nvPr/>
          </p:nvSpPr>
          <p:spPr>
            <a:xfrm>
              <a:off x="833136" y="2207351"/>
              <a:ext cx="4842413" cy="1310613"/>
            </a:xfrm>
            <a:prstGeom prst="roundRect">
              <a:avLst>
                <a:gd name="adj" fmla="val 50000"/>
              </a:avLst>
            </a:prstGeom>
            <a:solidFill>
              <a:srgbClr val="57A4FE"/>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Rectángulo 11">
              <a:extLst>
                <a:ext uri="{FF2B5EF4-FFF2-40B4-BE49-F238E27FC236}">
                  <a16:creationId xmlns:a16="http://schemas.microsoft.com/office/drawing/2014/main" id="{E9DD521B-9290-CA0E-629F-6C8A80F5D554}"/>
                </a:ext>
              </a:extLst>
            </p:cNvPr>
            <p:cNvSpPr/>
            <p:nvPr/>
          </p:nvSpPr>
          <p:spPr>
            <a:xfrm>
              <a:off x="2140211" y="2620094"/>
              <a:ext cx="3535340" cy="400110"/>
            </a:xfrm>
            <a:prstGeom prst="rect">
              <a:avLst/>
            </a:prstGeom>
            <a:noFill/>
          </p:spPr>
          <p:txBody>
            <a:bodyPr wrap="square" rtlCol="0">
              <a:spAutoFit/>
            </a:bodyPr>
            <a:lstStyle/>
            <a:p>
              <a:r>
                <a:rPr lang="es-ES" sz="2000" dirty="0">
                  <a:solidFill>
                    <a:schemeClr val="bg1"/>
                  </a:solidFill>
                  <a:latin typeface="Encode Sans SemiBold" pitchFamily="2" charset="0"/>
                </a:rPr>
                <a:t>Nro. SIDIF de las OPS</a:t>
              </a:r>
            </a:p>
          </p:txBody>
        </p:sp>
        <p:grpSp>
          <p:nvGrpSpPr>
            <p:cNvPr id="82" name="Grupo 81">
              <a:extLst>
                <a:ext uri="{FF2B5EF4-FFF2-40B4-BE49-F238E27FC236}">
                  <a16:creationId xmlns:a16="http://schemas.microsoft.com/office/drawing/2014/main" id="{90784743-0724-94E9-12FE-3BFB849507A2}"/>
                </a:ext>
              </a:extLst>
            </p:cNvPr>
            <p:cNvGrpSpPr/>
            <p:nvPr/>
          </p:nvGrpSpPr>
          <p:grpSpPr>
            <a:xfrm>
              <a:off x="790575" y="2207457"/>
              <a:ext cx="1307073" cy="1310400"/>
              <a:chOff x="790575" y="2207457"/>
              <a:chExt cx="1307073" cy="1310400"/>
            </a:xfrm>
          </p:grpSpPr>
          <p:sp>
            <p:nvSpPr>
              <p:cNvPr id="39" name="Elipse 38">
                <a:extLst>
                  <a:ext uri="{FF2B5EF4-FFF2-40B4-BE49-F238E27FC236}">
                    <a16:creationId xmlns:a16="http://schemas.microsoft.com/office/drawing/2014/main" id="{638B52B5-6E05-DDD2-E829-FA0D72209CE3}"/>
                  </a:ext>
                </a:extLst>
              </p:cNvPr>
              <p:cNvSpPr/>
              <p:nvPr/>
            </p:nvSpPr>
            <p:spPr>
              <a:xfrm>
                <a:off x="790575" y="2207457"/>
                <a:ext cx="1307073" cy="1310400"/>
              </a:xfrm>
              <a:prstGeom prst="ellipse">
                <a:avLst/>
              </a:prstGeom>
              <a:solidFill>
                <a:srgbClr val="496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grpSp>
            <p:nvGrpSpPr>
              <p:cNvPr id="45" name="Grupo 44">
                <a:extLst>
                  <a:ext uri="{FF2B5EF4-FFF2-40B4-BE49-F238E27FC236}">
                    <a16:creationId xmlns:a16="http://schemas.microsoft.com/office/drawing/2014/main" id="{115063C8-A53C-D397-684B-74E12E496E70}"/>
                  </a:ext>
                </a:extLst>
              </p:cNvPr>
              <p:cNvGrpSpPr/>
              <p:nvPr/>
            </p:nvGrpSpPr>
            <p:grpSpPr>
              <a:xfrm>
                <a:off x="1019410" y="2447825"/>
                <a:ext cx="849402" cy="819029"/>
                <a:chOff x="1451838" y="2592726"/>
                <a:chExt cx="685788" cy="697420"/>
              </a:xfrm>
            </p:grpSpPr>
            <p:pic>
              <p:nvPicPr>
                <p:cNvPr id="37" name="Imagen 36">
                  <a:extLst>
                    <a:ext uri="{FF2B5EF4-FFF2-40B4-BE49-F238E27FC236}">
                      <a16:creationId xmlns:a16="http://schemas.microsoft.com/office/drawing/2014/main" id="{52FCDA04-AB18-0061-032B-B3E54C196C05}"/>
                    </a:ext>
                  </a:extLst>
                </p:cNvPr>
                <p:cNvPicPr>
                  <a:picLocks noChangeAspect="1"/>
                </p:cNvPicPr>
                <p:nvPr/>
              </p:nvPicPr>
              <p:blipFill>
                <a:blip r:embed="rId6"/>
                <a:stretch>
                  <a:fillRect/>
                </a:stretch>
              </p:blipFill>
              <p:spPr>
                <a:xfrm>
                  <a:off x="1451838" y="2592726"/>
                  <a:ext cx="673302" cy="697420"/>
                </a:xfrm>
                <a:prstGeom prst="rect">
                  <a:avLst/>
                </a:prstGeom>
              </p:spPr>
            </p:pic>
            <p:sp>
              <p:nvSpPr>
                <p:cNvPr id="43" name="Elipse 42">
                  <a:extLst>
                    <a:ext uri="{FF2B5EF4-FFF2-40B4-BE49-F238E27FC236}">
                      <a16:creationId xmlns:a16="http://schemas.microsoft.com/office/drawing/2014/main" id="{EA56DD9C-FDE1-5961-F993-EA132F9D3E33}"/>
                    </a:ext>
                  </a:extLst>
                </p:cNvPr>
                <p:cNvSpPr/>
                <p:nvPr/>
              </p:nvSpPr>
              <p:spPr>
                <a:xfrm>
                  <a:off x="1668932" y="2682560"/>
                  <a:ext cx="179191" cy="179191"/>
                </a:xfrm>
                <a:prstGeom prst="ellipse">
                  <a:avLst/>
                </a:prstGeom>
                <a:solidFill>
                  <a:srgbClr val="496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4" name="Elipse 43">
                  <a:extLst>
                    <a:ext uri="{FF2B5EF4-FFF2-40B4-BE49-F238E27FC236}">
                      <a16:creationId xmlns:a16="http://schemas.microsoft.com/office/drawing/2014/main" id="{775F95C5-8CAB-3F99-6720-EA99343ABFC6}"/>
                    </a:ext>
                  </a:extLst>
                </p:cNvPr>
                <p:cNvSpPr/>
                <p:nvPr/>
              </p:nvSpPr>
              <p:spPr>
                <a:xfrm>
                  <a:off x="1853685" y="2695093"/>
                  <a:ext cx="179191" cy="179191"/>
                </a:xfrm>
                <a:prstGeom prst="ellipse">
                  <a:avLst/>
                </a:prstGeom>
                <a:solidFill>
                  <a:srgbClr val="496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2" name="CuadroTexto 41">
                  <a:extLst>
                    <a:ext uri="{FF2B5EF4-FFF2-40B4-BE49-F238E27FC236}">
                      <a16:creationId xmlns:a16="http://schemas.microsoft.com/office/drawing/2014/main" id="{6E470D79-C97A-9CD6-D766-4026475BEAE7}"/>
                    </a:ext>
                  </a:extLst>
                </p:cNvPr>
                <p:cNvSpPr txBox="1"/>
                <p:nvPr/>
              </p:nvSpPr>
              <p:spPr>
                <a:xfrm>
                  <a:off x="1558621" y="2630926"/>
                  <a:ext cx="579005" cy="246221"/>
                </a:xfrm>
                <a:prstGeom prst="rect">
                  <a:avLst/>
                </a:prstGeom>
                <a:noFill/>
              </p:spPr>
              <p:txBody>
                <a:bodyPr wrap="none" rtlCol="0">
                  <a:spAutoFit/>
                </a:bodyPr>
                <a:lstStyle/>
                <a:p>
                  <a:r>
                    <a:rPr lang="es-AR" sz="1000" dirty="0">
                      <a:solidFill>
                        <a:schemeClr val="bg1"/>
                      </a:solidFill>
                    </a:rPr>
                    <a:t>123456</a:t>
                  </a:r>
                </a:p>
              </p:txBody>
            </p:sp>
          </p:grpSp>
        </p:grpSp>
      </p:grpSp>
      <p:grpSp>
        <p:nvGrpSpPr>
          <p:cNvPr id="96" name="Grupo 95">
            <a:extLst>
              <a:ext uri="{FF2B5EF4-FFF2-40B4-BE49-F238E27FC236}">
                <a16:creationId xmlns:a16="http://schemas.microsoft.com/office/drawing/2014/main" id="{BAE73B0E-D9CE-19E7-4231-46D0B615F2DE}"/>
              </a:ext>
            </a:extLst>
          </p:cNvPr>
          <p:cNvGrpSpPr/>
          <p:nvPr/>
        </p:nvGrpSpPr>
        <p:grpSpPr>
          <a:xfrm>
            <a:off x="790575" y="3729233"/>
            <a:ext cx="1307073" cy="1310400"/>
            <a:chOff x="-1264024" y="2683859"/>
            <a:chExt cx="1307073" cy="1310400"/>
          </a:xfrm>
        </p:grpSpPr>
        <p:sp>
          <p:nvSpPr>
            <p:cNvPr id="93" name="Elipse 92">
              <a:extLst>
                <a:ext uri="{FF2B5EF4-FFF2-40B4-BE49-F238E27FC236}">
                  <a16:creationId xmlns:a16="http://schemas.microsoft.com/office/drawing/2014/main" id="{8CB115AB-16D4-7180-3F37-9C3CA8C2235A}"/>
                </a:ext>
              </a:extLst>
            </p:cNvPr>
            <p:cNvSpPr/>
            <p:nvPr/>
          </p:nvSpPr>
          <p:spPr>
            <a:xfrm>
              <a:off x="-1264024" y="2683859"/>
              <a:ext cx="1307073" cy="1310400"/>
            </a:xfrm>
            <a:prstGeom prst="ellipse">
              <a:avLst/>
            </a:prstGeom>
            <a:solidFill>
              <a:srgbClr val="848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a:p>
          </p:txBody>
        </p:sp>
        <p:pic>
          <p:nvPicPr>
            <p:cNvPr id="94" name="Imagen 93">
              <a:extLst>
                <a:ext uri="{FF2B5EF4-FFF2-40B4-BE49-F238E27FC236}">
                  <a16:creationId xmlns:a16="http://schemas.microsoft.com/office/drawing/2014/main" id="{5EBDC987-7B39-72D8-3239-6CDDC4087581}"/>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1049773" y="2986749"/>
              <a:ext cx="868729" cy="669783"/>
            </a:xfrm>
            <a:prstGeom prst="rect">
              <a:avLst/>
            </a:prstGeom>
          </p:spPr>
        </p:pic>
      </p:grpSp>
      <p:grpSp>
        <p:nvGrpSpPr>
          <p:cNvPr id="95" name="Grupo 94">
            <a:extLst>
              <a:ext uri="{FF2B5EF4-FFF2-40B4-BE49-F238E27FC236}">
                <a16:creationId xmlns:a16="http://schemas.microsoft.com/office/drawing/2014/main" id="{066D1532-9594-138E-87EF-B748D4DBE96A}"/>
              </a:ext>
            </a:extLst>
          </p:cNvPr>
          <p:cNvGrpSpPr/>
          <p:nvPr/>
        </p:nvGrpSpPr>
        <p:grpSpPr>
          <a:xfrm>
            <a:off x="790575" y="3729233"/>
            <a:ext cx="4884976" cy="1310613"/>
            <a:chOff x="790575" y="3729233"/>
            <a:chExt cx="4884976" cy="1310613"/>
          </a:xfrm>
        </p:grpSpPr>
        <p:sp>
          <p:nvSpPr>
            <p:cNvPr id="26" name="Rectángulo: esquinas redondeadas 25">
              <a:extLst>
                <a:ext uri="{FF2B5EF4-FFF2-40B4-BE49-F238E27FC236}">
                  <a16:creationId xmlns:a16="http://schemas.microsoft.com/office/drawing/2014/main" id="{D99F8B87-470B-B56F-EDF3-0BF611519B35}"/>
                </a:ext>
              </a:extLst>
            </p:cNvPr>
            <p:cNvSpPr/>
            <p:nvPr/>
          </p:nvSpPr>
          <p:spPr>
            <a:xfrm>
              <a:off x="833137" y="3729233"/>
              <a:ext cx="4842414" cy="1310613"/>
            </a:xfrm>
            <a:prstGeom prst="roundRect">
              <a:avLst>
                <a:gd name="adj" fmla="val 50000"/>
              </a:avLst>
            </a:prstGeom>
            <a:solidFill>
              <a:srgbClr val="57A4FE"/>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Rectángulo 12">
              <a:extLst>
                <a:ext uri="{FF2B5EF4-FFF2-40B4-BE49-F238E27FC236}">
                  <a16:creationId xmlns:a16="http://schemas.microsoft.com/office/drawing/2014/main" id="{F56C8EF4-2A74-9702-3561-7A1B813BF0B5}"/>
                </a:ext>
              </a:extLst>
            </p:cNvPr>
            <p:cNvSpPr/>
            <p:nvPr/>
          </p:nvSpPr>
          <p:spPr>
            <a:xfrm>
              <a:off x="2140211" y="4182327"/>
              <a:ext cx="1979929" cy="400110"/>
            </a:xfrm>
            <a:prstGeom prst="rect">
              <a:avLst/>
            </a:prstGeom>
            <a:noFill/>
          </p:spPr>
          <p:txBody>
            <a:bodyPr wrap="square" rtlCol="0">
              <a:spAutoFit/>
            </a:bodyPr>
            <a:lstStyle/>
            <a:p>
              <a:r>
                <a:rPr lang="es-ES" sz="2000" dirty="0">
                  <a:solidFill>
                    <a:schemeClr val="bg1"/>
                  </a:solidFill>
                  <a:latin typeface="Encode Sans SemiBold" pitchFamily="2" charset="0"/>
                </a:rPr>
                <a:t>Importes en $</a:t>
              </a:r>
            </a:p>
          </p:txBody>
        </p:sp>
        <p:sp>
          <p:nvSpPr>
            <p:cNvPr id="38" name="Elipse 37">
              <a:extLst>
                <a:ext uri="{FF2B5EF4-FFF2-40B4-BE49-F238E27FC236}">
                  <a16:creationId xmlns:a16="http://schemas.microsoft.com/office/drawing/2014/main" id="{225B856C-5ACD-FA42-ACEC-2433CC8B1204}"/>
                </a:ext>
              </a:extLst>
            </p:cNvPr>
            <p:cNvSpPr/>
            <p:nvPr/>
          </p:nvSpPr>
          <p:spPr>
            <a:xfrm>
              <a:off x="790575" y="3729339"/>
              <a:ext cx="1307073" cy="1310400"/>
            </a:xfrm>
            <a:prstGeom prst="ellipse">
              <a:avLst/>
            </a:prstGeom>
            <a:solidFill>
              <a:srgbClr val="4F63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a:p>
          </p:txBody>
        </p:sp>
        <p:pic>
          <p:nvPicPr>
            <p:cNvPr id="61" name="Imagen 60">
              <a:extLst>
                <a:ext uri="{FF2B5EF4-FFF2-40B4-BE49-F238E27FC236}">
                  <a16:creationId xmlns:a16="http://schemas.microsoft.com/office/drawing/2014/main" id="{4913C895-60D6-F707-59B4-6C81BB73242D}"/>
                </a:ext>
              </a:extLst>
            </p:cNvPr>
            <p:cNvPicPr>
              <a:picLocks noChangeAspect="1"/>
            </p:cNvPicPr>
            <p:nvPr/>
          </p:nvPicPr>
          <p:blipFill>
            <a:blip r:embed="rId9"/>
            <a:stretch>
              <a:fillRect/>
            </a:stretch>
          </p:blipFill>
          <p:spPr>
            <a:xfrm>
              <a:off x="1004826" y="4032229"/>
              <a:ext cx="868729" cy="669783"/>
            </a:xfrm>
            <a:prstGeom prst="rect">
              <a:avLst/>
            </a:prstGeom>
          </p:spPr>
        </p:pic>
      </p:grpSp>
      <p:grpSp>
        <p:nvGrpSpPr>
          <p:cNvPr id="103" name="Grupo 102">
            <a:extLst>
              <a:ext uri="{FF2B5EF4-FFF2-40B4-BE49-F238E27FC236}">
                <a16:creationId xmlns:a16="http://schemas.microsoft.com/office/drawing/2014/main" id="{958895E2-6BC6-48D5-CEF9-E3C6284D0BB5}"/>
              </a:ext>
            </a:extLst>
          </p:cNvPr>
          <p:cNvGrpSpPr/>
          <p:nvPr/>
        </p:nvGrpSpPr>
        <p:grpSpPr>
          <a:xfrm>
            <a:off x="790575" y="5198788"/>
            <a:ext cx="1307073" cy="1310400"/>
            <a:chOff x="-1494564" y="4153762"/>
            <a:chExt cx="1307073" cy="1310400"/>
          </a:xfrm>
        </p:grpSpPr>
        <p:sp>
          <p:nvSpPr>
            <p:cNvPr id="97" name="Elipse 96">
              <a:extLst>
                <a:ext uri="{FF2B5EF4-FFF2-40B4-BE49-F238E27FC236}">
                  <a16:creationId xmlns:a16="http://schemas.microsoft.com/office/drawing/2014/main" id="{9036D230-3DE0-7F9C-0C18-65798D7AD282}"/>
                </a:ext>
              </a:extLst>
            </p:cNvPr>
            <p:cNvSpPr/>
            <p:nvPr/>
          </p:nvSpPr>
          <p:spPr>
            <a:xfrm>
              <a:off x="-1494564" y="4153762"/>
              <a:ext cx="1307073" cy="1310400"/>
            </a:xfrm>
            <a:prstGeom prst="ellipse">
              <a:avLst/>
            </a:prstGeom>
            <a:solidFill>
              <a:srgbClr val="848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a:p>
          </p:txBody>
        </p:sp>
        <p:pic>
          <p:nvPicPr>
            <p:cNvPr id="98" name="Imagen 97">
              <a:extLst>
                <a:ext uri="{FF2B5EF4-FFF2-40B4-BE49-F238E27FC236}">
                  <a16:creationId xmlns:a16="http://schemas.microsoft.com/office/drawing/2014/main" id="{92D334D8-B9FC-0C92-9EF8-320A3CC05706}"/>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310379" y="4409373"/>
              <a:ext cx="935975" cy="754493"/>
            </a:xfrm>
            <a:prstGeom prst="rect">
              <a:avLst/>
            </a:prstGeom>
          </p:spPr>
        </p:pic>
        <p:sp>
          <p:nvSpPr>
            <p:cNvPr id="99" name="CuadroTexto 98">
              <a:extLst>
                <a:ext uri="{FF2B5EF4-FFF2-40B4-BE49-F238E27FC236}">
                  <a16:creationId xmlns:a16="http://schemas.microsoft.com/office/drawing/2014/main" id="{D3B77A0D-01AF-6FD5-AFF0-6B364A1B2984}"/>
                </a:ext>
              </a:extLst>
            </p:cNvPr>
            <p:cNvSpPr txBox="1"/>
            <p:nvPr/>
          </p:nvSpPr>
          <p:spPr>
            <a:xfrm>
              <a:off x="-1288020" y="4635895"/>
              <a:ext cx="250390" cy="246221"/>
            </a:xfrm>
            <a:prstGeom prst="rect">
              <a:avLst/>
            </a:prstGeom>
            <a:noFill/>
          </p:spPr>
          <p:txBody>
            <a:bodyPr wrap="none" rtlCol="0">
              <a:spAutoFit/>
            </a:bodyPr>
            <a:lstStyle/>
            <a:p>
              <a:r>
                <a:rPr lang="es-AR" sz="1000" dirty="0">
                  <a:solidFill>
                    <a:schemeClr val="bg1"/>
                  </a:solidFill>
                </a:rPr>
                <a:t>$</a:t>
              </a:r>
            </a:p>
          </p:txBody>
        </p:sp>
        <p:sp>
          <p:nvSpPr>
            <p:cNvPr id="100" name="CuadroTexto 99">
              <a:extLst>
                <a:ext uri="{FF2B5EF4-FFF2-40B4-BE49-F238E27FC236}">
                  <a16:creationId xmlns:a16="http://schemas.microsoft.com/office/drawing/2014/main" id="{981B5FA7-42E9-0DB8-1723-598A1483838D}"/>
                </a:ext>
              </a:extLst>
            </p:cNvPr>
            <p:cNvSpPr txBox="1"/>
            <p:nvPr/>
          </p:nvSpPr>
          <p:spPr>
            <a:xfrm>
              <a:off x="-1135620" y="4712095"/>
              <a:ext cx="250390" cy="246221"/>
            </a:xfrm>
            <a:prstGeom prst="rect">
              <a:avLst/>
            </a:prstGeom>
            <a:noFill/>
          </p:spPr>
          <p:txBody>
            <a:bodyPr wrap="none" rtlCol="0">
              <a:spAutoFit/>
            </a:bodyPr>
            <a:lstStyle/>
            <a:p>
              <a:r>
                <a:rPr lang="es-AR" sz="1000" dirty="0">
                  <a:solidFill>
                    <a:schemeClr val="bg1"/>
                  </a:solidFill>
                </a:rPr>
                <a:t>$</a:t>
              </a:r>
            </a:p>
          </p:txBody>
        </p:sp>
        <p:sp>
          <p:nvSpPr>
            <p:cNvPr id="101" name="CuadroTexto 100">
              <a:extLst>
                <a:ext uri="{FF2B5EF4-FFF2-40B4-BE49-F238E27FC236}">
                  <a16:creationId xmlns:a16="http://schemas.microsoft.com/office/drawing/2014/main" id="{0E25C546-7B18-F48E-1763-C3F920BF4D41}"/>
                </a:ext>
              </a:extLst>
            </p:cNvPr>
            <p:cNvSpPr txBox="1"/>
            <p:nvPr/>
          </p:nvSpPr>
          <p:spPr>
            <a:xfrm>
              <a:off x="-1080186" y="4495819"/>
              <a:ext cx="250390" cy="246221"/>
            </a:xfrm>
            <a:prstGeom prst="rect">
              <a:avLst/>
            </a:prstGeom>
            <a:noFill/>
          </p:spPr>
          <p:txBody>
            <a:bodyPr wrap="none" rtlCol="0">
              <a:spAutoFit/>
            </a:bodyPr>
            <a:lstStyle/>
            <a:p>
              <a:r>
                <a:rPr lang="es-AR" sz="1000" dirty="0">
                  <a:solidFill>
                    <a:schemeClr val="bg1"/>
                  </a:solidFill>
                </a:rPr>
                <a:t>$</a:t>
              </a:r>
            </a:p>
          </p:txBody>
        </p:sp>
      </p:grpSp>
      <p:grpSp>
        <p:nvGrpSpPr>
          <p:cNvPr id="102" name="Grupo 101">
            <a:extLst>
              <a:ext uri="{FF2B5EF4-FFF2-40B4-BE49-F238E27FC236}">
                <a16:creationId xmlns:a16="http://schemas.microsoft.com/office/drawing/2014/main" id="{6924FFBE-672A-247F-5DC6-486CE09102D4}"/>
              </a:ext>
            </a:extLst>
          </p:cNvPr>
          <p:cNvGrpSpPr/>
          <p:nvPr/>
        </p:nvGrpSpPr>
        <p:grpSpPr>
          <a:xfrm>
            <a:off x="790575" y="5198788"/>
            <a:ext cx="4955560" cy="1310613"/>
            <a:chOff x="790575" y="5198788"/>
            <a:chExt cx="4955560" cy="1310613"/>
          </a:xfrm>
        </p:grpSpPr>
        <p:sp>
          <p:nvSpPr>
            <p:cNvPr id="27" name="Rectángulo: esquinas redondeadas 26">
              <a:extLst>
                <a:ext uri="{FF2B5EF4-FFF2-40B4-BE49-F238E27FC236}">
                  <a16:creationId xmlns:a16="http://schemas.microsoft.com/office/drawing/2014/main" id="{F804DB2F-6A3B-8336-9204-85B8CB7B8628}"/>
                </a:ext>
              </a:extLst>
            </p:cNvPr>
            <p:cNvSpPr/>
            <p:nvPr/>
          </p:nvSpPr>
          <p:spPr>
            <a:xfrm>
              <a:off x="833137" y="5198788"/>
              <a:ext cx="4912998" cy="1310613"/>
            </a:xfrm>
            <a:prstGeom prst="roundRect">
              <a:avLst>
                <a:gd name="adj" fmla="val 50000"/>
              </a:avLst>
            </a:prstGeom>
            <a:solidFill>
              <a:srgbClr val="57A4FE"/>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Rectángulo 15">
              <a:extLst>
                <a:ext uri="{FF2B5EF4-FFF2-40B4-BE49-F238E27FC236}">
                  <a16:creationId xmlns:a16="http://schemas.microsoft.com/office/drawing/2014/main" id="{958CEDA1-DDD4-B3C7-D391-A3AF184A1301}"/>
                </a:ext>
              </a:extLst>
            </p:cNvPr>
            <p:cNvSpPr/>
            <p:nvPr/>
          </p:nvSpPr>
          <p:spPr>
            <a:xfrm>
              <a:off x="2140211" y="5464162"/>
              <a:ext cx="3373721" cy="707886"/>
            </a:xfrm>
            <a:prstGeom prst="rect">
              <a:avLst/>
            </a:prstGeom>
            <a:noFill/>
          </p:spPr>
          <p:txBody>
            <a:bodyPr wrap="square" rtlCol="0">
              <a:spAutoFit/>
            </a:bodyPr>
            <a:lstStyle/>
            <a:p>
              <a:r>
                <a:rPr lang="es-ES" sz="2000" dirty="0">
                  <a:solidFill>
                    <a:schemeClr val="bg1"/>
                  </a:solidFill>
                  <a:latin typeface="Encode Sans SemiBold" pitchFamily="2" charset="0"/>
                </a:rPr>
                <a:t>Pagos al exterior: </a:t>
              </a:r>
            </a:p>
            <a:p>
              <a:r>
                <a:rPr lang="es-ES" sz="2000" dirty="0">
                  <a:solidFill>
                    <a:schemeClr val="bg1"/>
                  </a:solidFill>
                  <a:latin typeface="Encode Sans SemiBold" pitchFamily="2" charset="0"/>
                </a:rPr>
                <a:t>Monto solicitado = NOTA</a:t>
              </a:r>
            </a:p>
          </p:txBody>
        </p:sp>
        <p:sp>
          <p:nvSpPr>
            <p:cNvPr id="31" name="Elipse 30">
              <a:extLst>
                <a:ext uri="{FF2B5EF4-FFF2-40B4-BE49-F238E27FC236}">
                  <a16:creationId xmlns:a16="http://schemas.microsoft.com/office/drawing/2014/main" id="{5187EBFB-B077-496E-181D-70DA5CF348F2}"/>
                </a:ext>
              </a:extLst>
            </p:cNvPr>
            <p:cNvSpPr/>
            <p:nvPr/>
          </p:nvSpPr>
          <p:spPr>
            <a:xfrm>
              <a:off x="790575" y="5198894"/>
              <a:ext cx="1307073" cy="1310400"/>
            </a:xfrm>
            <a:prstGeom prst="ellipse">
              <a:avLst/>
            </a:prstGeom>
            <a:solidFill>
              <a:srgbClr val="496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a:p>
          </p:txBody>
        </p:sp>
        <p:pic>
          <p:nvPicPr>
            <p:cNvPr id="47" name="Imagen 46">
              <a:extLst>
                <a:ext uri="{FF2B5EF4-FFF2-40B4-BE49-F238E27FC236}">
                  <a16:creationId xmlns:a16="http://schemas.microsoft.com/office/drawing/2014/main" id="{2563B1E6-3A53-ECF9-B675-1DE60EFDE454}"/>
                </a:ext>
              </a:extLst>
            </p:cNvPr>
            <p:cNvPicPr>
              <a:picLocks noChangeAspect="1"/>
            </p:cNvPicPr>
            <p:nvPr/>
          </p:nvPicPr>
          <p:blipFill>
            <a:blip r:embed="rId12"/>
            <a:stretch>
              <a:fillRect/>
            </a:stretch>
          </p:blipFill>
          <p:spPr>
            <a:xfrm>
              <a:off x="974760" y="5454505"/>
              <a:ext cx="935975" cy="754493"/>
            </a:xfrm>
            <a:prstGeom prst="rect">
              <a:avLst/>
            </a:prstGeom>
          </p:spPr>
        </p:pic>
        <p:sp>
          <p:nvSpPr>
            <p:cNvPr id="48" name="CuadroTexto 47">
              <a:extLst>
                <a:ext uri="{FF2B5EF4-FFF2-40B4-BE49-F238E27FC236}">
                  <a16:creationId xmlns:a16="http://schemas.microsoft.com/office/drawing/2014/main" id="{0F1F5BB7-F15F-9B7A-F9AF-28A84CD6A63C}"/>
                </a:ext>
              </a:extLst>
            </p:cNvPr>
            <p:cNvSpPr txBox="1"/>
            <p:nvPr/>
          </p:nvSpPr>
          <p:spPr>
            <a:xfrm>
              <a:off x="997119" y="5681027"/>
              <a:ext cx="250390" cy="246221"/>
            </a:xfrm>
            <a:prstGeom prst="rect">
              <a:avLst/>
            </a:prstGeom>
            <a:noFill/>
          </p:spPr>
          <p:txBody>
            <a:bodyPr wrap="none" rtlCol="0">
              <a:spAutoFit/>
            </a:bodyPr>
            <a:lstStyle/>
            <a:p>
              <a:r>
                <a:rPr lang="es-AR" sz="1000" dirty="0">
                  <a:solidFill>
                    <a:schemeClr val="bg1"/>
                  </a:solidFill>
                </a:rPr>
                <a:t>$</a:t>
              </a:r>
            </a:p>
          </p:txBody>
        </p:sp>
        <p:sp>
          <p:nvSpPr>
            <p:cNvPr id="50" name="CuadroTexto 49">
              <a:extLst>
                <a:ext uri="{FF2B5EF4-FFF2-40B4-BE49-F238E27FC236}">
                  <a16:creationId xmlns:a16="http://schemas.microsoft.com/office/drawing/2014/main" id="{DD862587-4E48-D397-D613-607AD8483D7A}"/>
                </a:ext>
              </a:extLst>
            </p:cNvPr>
            <p:cNvSpPr txBox="1"/>
            <p:nvPr/>
          </p:nvSpPr>
          <p:spPr>
            <a:xfrm>
              <a:off x="1149519" y="5757227"/>
              <a:ext cx="250390" cy="246221"/>
            </a:xfrm>
            <a:prstGeom prst="rect">
              <a:avLst/>
            </a:prstGeom>
            <a:noFill/>
          </p:spPr>
          <p:txBody>
            <a:bodyPr wrap="none" rtlCol="0">
              <a:spAutoFit/>
            </a:bodyPr>
            <a:lstStyle/>
            <a:p>
              <a:r>
                <a:rPr lang="es-AR" sz="1000" dirty="0">
                  <a:solidFill>
                    <a:schemeClr val="bg1"/>
                  </a:solidFill>
                </a:rPr>
                <a:t>$</a:t>
              </a:r>
            </a:p>
          </p:txBody>
        </p:sp>
        <p:sp>
          <p:nvSpPr>
            <p:cNvPr id="51" name="CuadroTexto 50">
              <a:extLst>
                <a:ext uri="{FF2B5EF4-FFF2-40B4-BE49-F238E27FC236}">
                  <a16:creationId xmlns:a16="http://schemas.microsoft.com/office/drawing/2014/main" id="{60E9081D-6283-4705-601D-967D9263503A}"/>
                </a:ext>
              </a:extLst>
            </p:cNvPr>
            <p:cNvSpPr txBox="1"/>
            <p:nvPr/>
          </p:nvSpPr>
          <p:spPr>
            <a:xfrm>
              <a:off x="1204953" y="5540951"/>
              <a:ext cx="250390" cy="246221"/>
            </a:xfrm>
            <a:prstGeom prst="rect">
              <a:avLst/>
            </a:prstGeom>
            <a:noFill/>
          </p:spPr>
          <p:txBody>
            <a:bodyPr wrap="none" rtlCol="0">
              <a:spAutoFit/>
            </a:bodyPr>
            <a:lstStyle/>
            <a:p>
              <a:r>
                <a:rPr lang="es-AR" sz="1000" dirty="0">
                  <a:solidFill>
                    <a:schemeClr val="bg1"/>
                  </a:solidFill>
                </a:rPr>
                <a:t>$</a:t>
              </a:r>
            </a:p>
          </p:txBody>
        </p:sp>
      </p:grpSp>
      <p:grpSp>
        <p:nvGrpSpPr>
          <p:cNvPr id="105" name="Grupo 104">
            <a:extLst>
              <a:ext uri="{FF2B5EF4-FFF2-40B4-BE49-F238E27FC236}">
                <a16:creationId xmlns:a16="http://schemas.microsoft.com/office/drawing/2014/main" id="{ED4F58BF-2B45-6199-BECA-E12A1674E78F}"/>
              </a:ext>
            </a:extLst>
          </p:cNvPr>
          <p:cNvGrpSpPr/>
          <p:nvPr/>
        </p:nvGrpSpPr>
        <p:grpSpPr>
          <a:xfrm>
            <a:off x="6387836" y="2207351"/>
            <a:ext cx="1307073" cy="1310400"/>
            <a:chOff x="6387836" y="2207457"/>
            <a:chExt cx="1307073" cy="1310400"/>
          </a:xfrm>
        </p:grpSpPr>
        <p:sp>
          <p:nvSpPr>
            <p:cNvPr id="106" name="Elipse 105">
              <a:extLst>
                <a:ext uri="{FF2B5EF4-FFF2-40B4-BE49-F238E27FC236}">
                  <a16:creationId xmlns:a16="http://schemas.microsoft.com/office/drawing/2014/main" id="{CDFAE7BF-B8F9-FF93-3B16-7DA8AEDC4CAC}"/>
                </a:ext>
              </a:extLst>
            </p:cNvPr>
            <p:cNvSpPr/>
            <p:nvPr/>
          </p:nvSpPr>
          <p:spPr>
            <a:xfrm>
              <a:off x="6387836" y="2207457"/>
              <a:ext cx="1307073" cy="1310400"/>
            </a:xfrm>
            <a:prstGeom prst="ellipse">
              <a:avLst/>
            </a:prstGeom>
            <a:solidFill>
              <a:srgbClr val="9A9A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pic>
          <p:nvPicPr>
            <p:cNvPr id="107" name="Imagen 106">
              <a:extLst>
                <a:ext uri="{FF2B5EF4-FFF2-40B4-BE49-F238E27FC236}">
                  <a16:creationId xmlns:a16="http://schemas.microsoft.com/office/drawing/2014/main" id="{7A42B10A-1E20-6CCB-933D-A60117B52D8D}"/>
                </a:ext>
              </a:extLst>
            </p:cNvPr>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6741264" y="2386256"/>
              <a:ext cx="606566" cy="952803"/>
            </a:xfrm>
            <a:prstGeom prst="rect">
              <a:avLst/>
            </a:prstGeom>
          </p:spPr>
        </p:pic>
      </p:grpSp>
      <p:grpSp>
        <p:nvGrpSpPr>
          <p:cNvPr id="112" name="Grupo 111">
            <a:extLst>
              <a:ext uri="{FF2B5EF4-FFF2-40B4-BE49-F238E27FC236}">
                <a16:creationId xmlns:a16="http://schemas.microsoft.com/office/drawing/2014/main" id="{AD2C1124-6763-5028-D8FE-4B1376F33B22}"/>
              </a:ext>
            </a:extLst>
          </p:cNvPr>
          <p:cNvGrpSpPr/>
          <p:nvPr/>
        </p:nvGrpSpPr>
        <p:grpSpPr>
          <a:xfrm>
            <a:off x="6409734" y="3729233"/>
            <a:ext cx="1307073" cy="1310400"/>
            <a:chOff x="5291908" y="6451488"/>
            <a:chExt cx="1307073" cy="1310400"/>
          </a:xfrm>
        </p:grpSpPr>
        <p:sp>
          <p:nvSpPr>
            <p:cNvPr id="109" name="Elipse 108">
              <a:extLst>
                <a:ext uri="{FF2B5EF4-FFF2-40B4-BE49-F238E27FC236}">
                  <a16:creationId xmlns:a16="http://schemas.microsoft.com/office/drawing/2014/main" id="{39619C73-7CD0-BF1B-BFD5-A4A438A5592A}"/>
                </a:ext>
              </a:extLst>
            </p:cNvPr>
            <p:cNvSpPr/>
            <p:nvPr/>
          </p:nvSpPr>
          <p:spPr>
            <a:xfrm>
              <a:off x="5291908" y="6451488"/>
              <a:ext cx="1307073" cy="1310400"/>
            </a:xfrm>
            <a:prstGeom prst="ellipse">
              <a:avLst/>
            </a:prstGeom>
            <a:solidFill>
              <a:srgbClr val="9A9A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pic>
          <p:nvPicPr>
            <p:cNvPr id="110" name="Imagen 109">
              <a:extLst>
                <a:ext uri="{FF2B5EF4-FFF2-40B4-BE49-F238E27FC236}">
                  <a16:creationId xmlns:a16="http://schemas.microsoft.com/office/drawing/2014/main" id="{201476B0-573B-706F-45A3-88EDEA187000}"/>
                </a:ext>
              </a:extLst>
            </p:cNvPr>
            <p:cNvPicPr>
              <a:picLocks noChangeAspect="1"/>
            </p:cNvPicPr>
            <p:nvPr/>
          </p:nvPicPr>
          <p:blipFill>
            <a:blip r:embed="rId15">
              <a:duotone>
                <a:schemeClr val="accent3">
                  <a:shade val="45000"/>
                  <a:satMod val="135000"/>
                </a:schemeClr>
                <a:prstClr val="white"/>
              </a:duotone>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5554990" y="6666873"/>
              <a:ext cx="854744" cy="869109"/>
            </a:xfrm>
            <a:prstGeom prst="rect">
              <a:avLst/>
            </a:prstGeom>
          </p:spPr>
        </p:pic>
      </p:grpSp>
      <p:grpSp>
        <p:nvGrpSpPr>
          <p:cNvPr id="111" name="Grupo 110">
            <a:extLst>
              <a:ext uri="{FF2B5EF4-FFF2-40B4-BE49-F238E27FC236}">
                <a16:creationId xmlns:a16="http://schemas.microsoft.com/office/drawing/2014/main" id="{6B4B7ED8-DC52-4FFA-2C75-87B606C743EF}"/>
              </a:ext>
            </a:extLst>
          </p:cNvPr>
          <p:cNvGrpSpPr/>
          <p:nvPr/>
        </p:nvGrpSpPr>
        <p:grpSpPr>
          <a:xfrm>
            <a:off x="6409734" y="3729233"/>
            <a:ext cx="4842000" cy="1310613"/>
            <a:chOff x="6409734" y="3729233"/>
            <a:chExt cx="4842000" cy="1310613"/>
          </a:xfrm>
        </p:grpSpPr>
        <p:sp>
          <p:nvSpPr>
            <p:cNvPr id="23" name="Rectángulo: esquinas redondeadas 22">
              <a:extLst>
                <a:ext uri="{FF2B5EF4-FFF2-40B4-BE49-F238E27FC236}">
                  <a16:creationId xmlns:a16="http://schemas.microsoft.com/office/drawing/2014/main" id="{D1C80EE6-B103-AF97-BC1D-673B049A1FC4}"/>
                </a:ext>
              </a:extLst>
            </p:cNvPr>
            <p:cNvSpPr/>
            <p:nvPr/>
          </p:nvSpPr>
          <p:spPr>
            <a:xfrm>
              <a:off x="6409734" y="3729233"/>
              <a:ext cx="4842000" cy="1310613"/>
            </a:xfrm>
            <a:prstGeom prst="roundRect">
              <a:avLst>
                <a:gd name="adj" fmla="val 50000"/>
              </a:avLst>
            </a:prstGeom>
            <a:solidFill>
              <a:srgbClr val="31B79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7" name="Rectángulo 16">
              <a:extLst>
                <a:ext uri="{FF2B5EF4-FFF2-40B4-BE49-F238E27FC236}">
                  <a16:creationId xmlns:a16="http://schemas.microsoft.com/office/drawing/2014/main" id="{9C69486A-392C-A120-E94C-88D690CD4A9A}"/>
                </a:ext>
              </a:extLst>
            </p:cNvPr>
            <p:cNvSpPr/>
            <p:nvPr/>
          </p:nvSpPr>
          <p:spPr>
            <a:xfrm>
              <a:off x="7804545" y="4029544"/>
              <a:ext cx="3329637" cy="707886"/>
            </a:xfrm>
            <a:prstGeom prst="rect">
              <a:avLst/>
            </a:prstGeom>
            <a:noFill/>
          </p:spPr>
          <p:txBody>
            <a:bodyPr wrap="square" rtlCol="0">
              <a:spAutoFit/>
            </a:bodyPr>
            <a:lstStyle/>
            <a:p>
              <a:r>
                <a:rPr lang="es-ES" sz="2000" dirty="0">
                  <a:solidFill>
                    <a:schemeClr val="bg1"/>
                  </a:solidFill>
                  <a:latin typeface="Encode Sans SemiBold" pitchFamily="2" charset="0"/>
                </a:rPr>
                <a:t>Cuota de pago por monto, </a:t>
              </a:r>
            </a:p>
            <a:p>
              <a:r>
                <a:rPr lang="es-ES" sz="2000" dirty="0">
                  <a:solidFill>
                    <a:schemeClr val="bg1"/>
                  </a:solidFill>
                  <a:latin typeface="Encode Sans SemiBold" pitchFamily="2" charset="0"/>
                </a:rPr>
                <a:t>clase de gasto y FF</a:t>
              </a:r>
            </a:p>
          </p:txBody>
        </p:sp>
        <p:sp>
          <p:nvSpPr>
            <p:cNvPr id="66" name="Elipse 65">
              <a:extLst>
                <a:ext uri="{FF2B5EF4-FFF2-40B4-BE49-F238E27FC236}">
                  <a16:creationId xmlns:a16="http://schemas.microsoft.com/office/drawing/2014/main" id="{FFF39094-B06F-3695-56DC-1F34F686857E}"/>
                </a:ext>
              </a:extLst>
            </p:cNvPr>
            <p:cNvSpPr/>
            <p:nvPr/>
          </p:nvSpPr>
          <p:spPr>
            <a:xfrm>
              <a:off x="6409734" y="3729339"/>
              <a:ext cx="1307073" cy="1310400"/>
            </a:xfrm>
            <a:prstGeom prst="ellipse">
              <a:avLst/>
            </a:prstGeom>
            <a:solidFill>
              <a:srgbClr val="268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pic>
          <p:nvPicPr>
            <p:cNvPr id="72" name="Imagen 71">
              <a:extLst>
                <a:ext uri="{FF2B5EF4-FFF2-40B4-BE49-F238E27FC236}">
                  <a16:creationId xmlns:a16="http://schemas.microsoft.com/office/drawing/2014/main" id="{C7F548BB-F32F-88C1-FCCF-9F88C6A521D8}"/>
                </a:ext>
              </a:extLst>
            </p:cNvPr>
            <p:cNvPicPr>
              <a:picLocks noChangeAspect="1"/>
            </p:cNvPicPr>
            <p:nvPr/>
          </p:nvPicPr>
          <p:blipFill>
            <a:blip r:embed="rId17"/>
            <a:stretch>
              <a:fillRect/>
            </a:stretch>
          </p:blipFill>
          <p:spPr>
            <a:xfrm>
              <a:off x="6672816" y="3944724"/>
              <a:ext cx="854744" cy="869109"/>
            </a:xfrm>
            <a:prstGeom prst="rect">
              <a:avLst/>
            </a:prstGeom>
          </p:spPr>
        </p:pic>
      </p:grpSp>
      <p:grpSp>
        <p:nvGrpSpPr>
          <p:cNvPr id="108" name="Grupo 107">
            <a:extLst>
              <a:ext uri="{FF2B5EF4-FFF2-40B4-BE49-F238E27FC236}">
                <a16:creationId xmlns:a16="http://schemas.microsoft.com/office/drawing/2014/main" id="{A419E45B-D13F-FBC5-91FC-FF7636BBBF66}"/>
              </a:ext>
            </a:extLst>
          </p:cNvPr>
          <p:cNvGrpSpPr/>
          <p:nvPr/>
        </p:nvGrpSpPr>
        <p:grpSpPr>
          <a:xfrm>
            <a:off x="6387836" y="2207351"/>
            <a:ext cx="4863898" cy="1310613"/>
            <a:chOff x="6387836" y="2207351"/>
            <a:chExt cx="4863898" cy="1310613"/>
          </a:xfrm>
        </p:grpSpPr>
        <p:sp>
          <p:nvSpPr>
            <p:cNvPr id="22" name="Rectángulo: esquinas redondeadas 21">
              <a:extLst>
                <a:ext uri="{FF2B5EF4-FFF2-40B4-BE49-F238E27FC236}">
                  <a16:creationId xmlns:a16="http://schemas.microsoft.com/office/drawing/2014/main" id="{ECBD66B6-1BC0-2B45-F4F6-3E3418AB16DF}"/>
                </a:ext>
              </a:extLst>
            </p:cNvPr>
            <p:cNvSpPr/>
            <p:nvPr/>
          </p:nvSpPr>
          <p:spPr>
            <a:xfrm>
              <a:off x="6409734" y="2207351"/>
              <a:ext cx="4842000" cy="1310613"/>
            </a:xfrm>
            <a:prstGeom prst="roundRect">
              <a:avLst>
                <a:gd name="adj" fmla="val 50000"/>
              </a:avLst>
            </a:prstGeom>
            <a:solidFill>
              <a:srgbClr val="31B79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Rectángulo 13">
              <a:extLst>
                <a:ext uri="{FF2B5EF4-FFF2-40B4-BE49-F238E27FC236}">
                  <a16:creationId xmlns:a16="http://schemas.microsoft.com/office/drawing/2014/main" id="{DE55F3AD-E5EE-630B-79E7-DA2500A67229}"/>
                </a:ext>
              </a:extLst>
            </p:cNvPr>
            <p:cNvSpPr/>
            <p:nvPr/>
          </p:nvSpPr>
          <p:spPr>
            <a:xfrm>
              <a:off x="7782647" y="2508714"/>
              <a:ext cx="3086776" cy="707886"/>
            </a:xfrm>
            <a:prstGeom prst="rect">
              <a:avLst/>
            </a:prstGeom>
            <a:noFill/>
          </p:spPr>
          <p:txBody>
            <a:bodyPr wrap="square" rtlCol="0">
              <a:spAutoFit/>
            </a:bodyPr>
            <a:lstStyle/>
            <a:p>
              <a:r>
                <a:rPr lang="es-ES" sz="2000" dirty="0">
                  <a:solidFill>
                    <a:schemeClr val="bg1"/>
                  </a:solidFill>
                  <a:latin typeface="Encode Sans SemiBold" pitchFamily="2" charset="0"/>
                </a:rPr>
                <a:t>Importes con </a:t>
              </a:r>
            </a:p>
            <a:p>
              <a:r>
                <a:rPr lang="es-ES" sz="2000" dirty="0">
                  <a:solidFill>
                    <a:schemeClr val="bg1"/>
                  </a:solidFill>
                  <a:latin typeface="Encode Sans SemiBold" pitchFamily="2" charset="0"/>
                </a:rPr>
                <a:t>separadores de miles</a:t>
              </a:r>
            </a:p>
          </p:txBody>
        </p:sp>
        <p:grpSp>
          <p:nvGrpSpPr>
            <p:cNvPr id="104" name="Grupo 103">
              <a:extLst>
                <a:ext uri="{FF2B5EF4-FFF2-40B4-BE49-F238E27FC236}">
                  <a16:creationId xmlns:a16="http://schemas.microsoft.com/office/drawing/2014/main" id="{3E6532F8-79F5-96BD-EA92-FBA8430A1799}"/>
                </a:ext>
              </a:extLst>
            </p:cNvPr>
            <p:cNvGrpSpPr/>
            <p:nvPr/>
          </p:nvGrpSpPr>
          <p:grpSpPr>
            <a:xfrm>
              <a:off x="6387836" y="2207457"/>
              <a:ext cx="1307073" cy="1310400"/>
              <a:chOff x="6387836" y="2207457"/>
              <a:chExt cx="1307073" cy="1310400"/>
            </a:xfrm>
          </p:grpSpPr>
          <p:sp>
            <p:nvSpPr>
              <p:cNvPr id="57" name="Elipse 56">
                <a:extLst>
                  <a:ext uri="{FF2B5EF4-FFF2-40B4-BE49-F238E27FC236}">
                    <a16:creationId xmlns:a16="http://schemas.microsoft.com/office/drawing/2014/main" id="{CE76F65E-60A2-5F3F-913E-87339DC91E26}"/>
                  </a:ext>
                </a:extLst>
              </p:cNvPr>
              <p:cNvSpPr/>
              <p:nvPr/>
            </p:nvSpPr>
            <p:spPr>
              <a:xfrm>
                <a:off x="6387836" y="2207457"/>
                <a:ext cx="1307073" cy="1310400"/>
              </a:xfrm>
              <a:prstGeom prst="ellipse">
                <a:avLst/>
              </a:prstGeom>
              <a:solidFill>
                <a:srgbClr val="268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pic>
            <p:nvPicPr>
              <p:cNvPr id="65" name="Imagen 64">
                <a:extLst>
                  <a:ext uri="{FF2B5EF4-FFF2-40B4-BE49-F238E27FC236}">
                    <a16:creationId xmlns:a16="http://schemas.microsoft.com/office/drawing/2014/main" id="{A9E68D4B-1E77-4CE5-4C72-52FC1B26000A}"/>
                  </a:ext>
                </a:extLst>
              </p:cNvPr>
              <p:cNvPicPr>
                <a:picLocks noChangeAspect="1"/>
              </p:cNvPicPr>
              <p:nvPr/>
            </p:nvPicPr>
            <p:blipFill>
              <a:blip r:embed="rId18"/>
              <a:stretch>
                <a:fillRect/>
              </a:stretch>
            </p:blipFill>
            <p:spPr>
              <a:xfrm>
                <a:off x="6741264" y="2386256"/>
                <a:ext cx="606566" cy="952803"/>
              </a:xfrm>
              <a:prstGeom prst="rect">
                <a:avLst/>
              </a:prstGeom>
            </p:spPr>
          </p:pic>
        </p:grpSp>
      </p:grpSp>
      <p:grpSp>
        <p:nvGrpSpPr>
          <p:cNvPr id="114" name="Grupo 113">
            <a:extLst>
              <a:ext uri="{FF2B5EF4-FFF2-40B4-BE49-F238E27FC236}">
                <a16:creationId xmlns:a16="http://schemas.microsoft.com/office/drawing/2014/main" id="{2CB6B344-0423-4C5B-B718-12BB2FBC9B63}"/>
              </a:ext>
            </a:extLst>
          </p:cNvPr>
          <p:cNvGrpSpPr/>
          <p:nvPr/>
        </p:nvGrpSpPr>
        <p:grpSpPr>
          <a:xfrm>
            <a:off x="6409734" y="5198788"/>
            <a:ext cx="1307073" cy="1310400"/>
            <a:chOff x="6409734" y="5198894"/>
            <a:chExt cx="1307073" cy="1310400"/>
          </a:xfrm>
        </p:grpSpPr>
        <p:sp>
          <p:nvSpPr>
            <p:cNvPr id="115" name="Elipse 114">
              <a:extLst>
                <a:ext uri="{FF2B5EF4-FFF2-40B4-BE49-F238E27FC236}">
                  <a16:creationId xmlns:a16="http://schemas.microsoft.com/office/drawing/2014/main" id="{BE1E7F36-D9C7-B2E5-FD3B-81867E77DC30}"/>
                </a:ext>
              </a:extLst>
            </p:cNvPr>
            <p:cNvSpPr/>
            <p:nvPr/>
          </p:nvSpPr>
          <p:spPr>
            <a:xfrm>
              <a:off x="6409734" y="5198894"/>
              <a:ext cx="1307073" cy="1310400"/>
            </a:xfrm>
            <a:prstGeom prst="ellipse">
              <a:avLst/>
            </a:prstGeom>
            <a:solidFill>
              <a:srgbClr val="AFA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grpSp>
          <p:nvGrpSpPr>
            <p:cNvPr id="116" name="Grupo 115">
              <a:extLst>
                <a:ext uri="{FF2B5EF4-FFF2-40B4-BE49-F238E27FC236}">
                  <a16:creationId xmlns:a16="http://schemas.microsoft.com/office/drawing/2014/main" id="{001AA9EB-F62F-253A-1484-1A35E813F4C5}"/>
                </a:ext>
              </a:extLst>
            </p:cNvPr>
            <p:cNvGrpSpPr/>
            <p:nvPr/>
          </p:nvGrpSpPr>
          <p:grpSpPr>
            <a:xfrm>
              <a:off x="6729047" y="5368431"/>
              <a:ext cx="837437" cy="915581"/>
              <a:chOff x="7838411" y="9038293"/>
              <a:chExt cx="2622693" cy="2867425"/>
            </a:xfrm>
          </p:grpSpPr>
          <p:pic>
            <p:nvPicPr>
              <p:cNvPr id="117" name="Imagen 116">
                <a:extLst>
                  <a:ext uri="{FF2B5EF4-FFF2-40B4-BE49-F238E27FC236}">
                    <a16:creationId xmlns:a16="http://schemas.microsoft.com/office/drawing/2014/main" id="{DA277D31-A98C-CF34-B4CD-320B282E2DC7}"/>
                  </a:ext>
                </a:extLst>
              </p:cNvPr>
              <p:cNvPicPr>
                <a:picLocks noChangeAspect="1"/>
              </p:cNvPicPr>
              <p:nvPr/>
            </p:nvPicPr>
            <p:blipFill rotWithShape="1">
              <a:blip r:embed="rId19">
                <a:duotone>
                  <a:schemeClr val="accent3">
                    <a:shade val="45000"/>
                    <a:satMod val="135000"/>
                  </a:schemeClr>
                  <a:prstClr val="white"/>
                </a:duotone>
              </a:blip>
              <a:srcRect r="17626"/>
              <a:stretch/>
            </p:blipFill>
            <p:spPr>
              <a:xfrm>
                <a:off x="7838411" y="9038293"/>
                <a:ext cx="2205066" cy="2867425"/>
              </a:xfrm>
              <a:prstGeom prst="rect">
                <a:avLst/>
              </a:prstGeom>
            </p:spPr>
          </p:pic>
          <p:sp>
            <p:nvSpPr>
              <p:cNvPr id="118" name="Elipse 117">
                <a:extLst>
                  <a:ext uri="{FF2B5EF4-FFF2-40B4-BE49-F238E27FC236}">
                    <a16:creationId xmlns:a16="http://schemas.microsoft.com/office/drawing/2014/main" id="{BAC85480-19ED-3651-593B-5C1A51198919}"/>
                  </a:ext>
                </a:extLst>
              </p:cNvPr>
              <p:cNvSpPr/>
              <p:nvPr/>
            </p:nvSpPr>
            <p:spPr>
              <a:xfrm>
                <a:off x="9280327" y="10346760"/>
                <a:ext cx="1180777" cy="1180777"/>
              </a:xfrm>
              <a:prstGeom prst="ellipse">
                <a:avLst/>
              </a:prstGeom>
              <a:solidFill>
                <a:srgbClr val="AFAFAF"/>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9" name="CuadroTexto 118">
                <a:extLst>
                  <a:ext uri="{FF2B5EF4-FFF2-40B4-BE49-F238E27FC236}">
                    <a16:creationId xmlns:a16="http://schemas.microsoft.com/office/drawing/2014/main" id="{F22BA58B-47E2-A688-485A-1E870916891A}"/>
                  </a:ext>
                </a:extLst>
              </p:cNvPr>
              <p:cNvSpPr txBox="1"/>
              <p:nvPr/>
            </p:nvSpPr>
            <p:spPr>
              <a:xfrm>
                <a:off x="9695314" y="10407965"/>
                <a:ext cx="386932" cy="1060287"/>
              </a:xfrm>
              <a:prstGeom prst="rect">
                <a:avLst/>
              </a:prstGeom>
              <a:noFill/>
            </p:spPr>
            <p:txBody>
              <a:bodyPr wrap="square">
                <a:spAutoFit/>
              </a:bodyPr>
              <a:lstStyle/>
              <a:p>
                <a:pPr algn="ctr"/>
                <a:r>
                  <a:rPr lang="es-ES" sz="1600" dirty="0">
                    <a:solidFill>
                      <a:schemeClr val="bg1"/>
                    </a:solidFill>
                    <a:latin typeface="Encode Sans SemiBold" pitchFamily="2" charset="0"/>
                  </a:rPr>
                  <a:t>X</a:t>
                </a:r>
                <a:endParaRPr lang="es-AR" sz="1600" dirty="0"/>
              </a:p>
            </p:txBody>
          </p:sp>
        </p:grpSp>
      </p:grpSp>
      <p:grpSp>
        <p:nvGrpSpPr>
          <p:cNvPr id="120" name="Grupo 119">
            <a:extLst>
              <a:ext uri="{FF2B5EF4-FFF2-40B4-BE49-F238E27FC236}">
                <a16:creationId xmlns:a16="http://schemas.microsoft.com/office/drawing/2014/main" id="{EB0FB091-C364-4116-00FD-0D3DBC1C02E9}"/>
              </a:ext>
            </a:extLst>
          </p:cNvPr>
          <p:cNvGrpSpPr/>
          <p:nvPr/>
        </p:nvGrpSpPr>
        <p:grpSpPr>
          <a:xfrm>
            <a:off x="6409734" y="5198788"/>
            <a:ext cx="4842000" cy="1310613"/>
            <a:chOff x="6409734" y="5198788"/>
            <a:chExt cx="4842000" cy="1310613"/>
          </a:xfrm>
        </p:grpSpPr>
        <p:sp>
          <p:nvSpPr>
            <p:cNvPr id="24" name="Rectángulo: esquinas redondeadas 23">
              <a:extLst>
                <a:ext uri="{FF2B5EF4-FFF2-40B4-BE49-F238E27FC236}">
                  <a16:creationId xmlns:a16="http://schemas.microsoft.com/office/drawing/2014/main" id="{865F526E-B92B-D91D-D986-3A5803555DC0}"/>
                </a:ext>
              </a:extLst>
            </p:cNvPr>
            <p:cNvSpPr/>
            <p:nvPr/>
          </p:nvSpPr>
          <p:spPr>
            <a:xfrm>
              <a:off x="6409734" y="5198788"/>
              <a:ext cx="4842000" cy="1310613"/>
            </a:xfrm>
            <a:prstGeom prst="roundRect">
              <a:avLst>
                <a:gd name="adj" fmla="val 50000"/>
              </a:avLst>
            </a:prstGeom>
            <a:solidFill>
              <a:srgbClr val="31B79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Rectángulo 17">
              <a:extLst>
                <a:ext uri="{FF2B5EF4-FFF2-40B4-BE49-F238E27FC236}">
                  <a16:creationId xmlns:a16="http://schemas.microsoft.com/office/drawing/2014/main" id="{10190C7A-65EC-F68F-31E3-1CF6A8A27E75}"/>
                </a:ext>
              </a:extLst>
            </p:cNvPr>
            <p:cNvSpPr/>
            <p:nvPr/>
          </p:nvSpPr>
          <p:spPr>
            <a:xfrm>
              <a:off x="7804545" y="5500151"/>
              <a:ext cx="2931119" cy="707886"/>
            </a:xfrm>
            <a:prstGeom prst="rect">
              <a:avLst/>
            </a:prstGeom>
            <a:noFill/>
          </p:spPr>
          <p:txBody>
            <a:bodyPr wrap="square" rtlCol="0">
              <a:spAutoFit/>
            </a:bodyPr>
            <a:lstStyle/>
            <a:p>
              <a:r>
                <a:rPr lang="es-ES" sz="2000" dirty="0">
                  <a:solidFill>
                    <a:schemeClr val="bg1"/>
                  </a:solidFill>
                  <a:latin typeface="Encode Sans SemiBold" pitchFamily="2" charset="0"/>
                </a:rPr>
                <a:t>Adjuntar reporte en Excel</a:t>
              </a:r>
            </a:p>
          </p:txBody>
        </p:sp>
        <p:grpSp>
          <p:nvGrpSpPr>
            <p:cNvPr id="113" name="Grupo 112">
              <a:extLst>
                <a:ext uri="{FF2B5EF4-FFF2-40B4-BE49-F238E27FC236}">
                  <a16:creationId xmlns:a16="http://schemas.microsoft.com/office/drawing/2014/main" id="{9D0B0CB5-073F-9D25-C051-991CAD50CB46}"/>
                </a:ext>
              </a:extLst>
            </p:cNvPr>
            <p:cNvGrpSpPr/>
            <p:nvPr/>
          </p:nvGrpSpPr>
          <p:grpSpPr>
            <a:xfrm>
              <a:off x="6409734" y="5198894"/>
              <a:ext cx="1307073" cy="1310400"/>
              <a:chOff x="6409734" y="5198894"/>
              <a:chExt cx="1307073" cy="1310400"/>
            </a:xfrm>
          </p:grpSpPr>
          <p:sp>
            <p:nvSpPr>
              <p:cNvPr id="67" name="Elipse 66">
                <a:extLst>
                  <a:ext uri="{FF2B5EF4-FFF2-40B4-BE49-F238E27FC236}">
                    <a16:creationId xmlns:a16="http://schemas.microsoft.com/office/drawing/2014/main" id="{1E5C134E-C3DA-5183-B4F5-3B2CDAD3A99A}"/>
                  </a:ext>
                </a:extLst>
              </p:cNvPr>
              <p:cNvSpPr/>
              <p:nvPr/>
            </p:nvSpPr>
            <p:spPr>
              <a:xfrm>
                <a:off x="6409734" y="5198894"/>
                <a:ext cx="1307073" cy="1310400"/>
              </a:xfrm>
              <a:prstGeom prst="ellipse">
                <a:avLst/>
              </a:prstGeom>
              <a:solidFill>
                <a:srgbClr val="268E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AR" dirty="0"/>
              </a:p>
            </p:txBody>
          </p:sp>
          <p:grpSp>
            <p:nvGrpSpPr>
              <p:cNvPr id="78" name="Grupo 77">
                <a:extLst>
                  <a:ext uri="{FF2B5EF4-FFF2-40B4-BE49-F238E27FC236}">
                    <a16:creationId xmlns:a16="http://schemas.microsoft.com/office/drawing/2014/main" id="{D954017B-525F-EEF3-1F40-0E39F42299CB}"/>
                  </a:ext>
                </a:extLst>
              </p:cNvPr>
              <p:cNvGrpSpPr/>
              <p:nvPr/>
            </p:nvGrpSpPr>
            <p:grpSpPr>
              <a:xfrm>
                <a:off x="6729047" y="5368431"/>
                <a:ext cx="837437" cy="915581"/>
                <a:chOff x="7838411" y="9038293"/>
                <a:chExt cx="2622693" cy="2867425"/>
              </a:xfrm>
            </p:grpSpPr>
            <p:pic>
              <p:nvPicPr>
                <p:cNvPr id="74" name="Imagen 73">
                  <a:extLst>
                    <a:ext uri="{FF2B5EF4-FFF2-40B4-BE49-F238E27FC236}">
                      <a16:creationId xmlns:a16="http://schemas.microsoft.com/office/drawing/2014/main" id="{FF8AA291-D7D8-70E8-C925-4610FA6F8D6A}"/>
                    </a:ext>
                  </a:extLst>
                </p:cNvPr>
                <p:cNvPicPr>
                  <a:picLocks noChangeAspect="1"/>
                </p:cNvPicPr>
                <p:nvPr/>
              </p:nvPicPr>
              <p:blipFill rotWithShape="1">
                <a:blip r:embed="rId19"/>
                <a:srcRect r="17626"/>
                <a:stretch/>
              </p:blipFill>
              <p:spPr>
                <a:xfrm>
                  <a:off x="7838411" y="9038293"/>
                  <a:ext cx="2205066" cy="2867425"/>
                </a:xfrm>
                <a:prstGeom prst="rect">
                  <a:avLst/>
                </a:prstGeom>
              </p:spPr>
            </p:pic>
            <p:sp>
              <p:nvSpPr>
                <p:cNvPr id="77" name="Elipse 76">
                  <a:extLst>
                    <a:ext uri="{FF2B5EF4-FFF2-40B4-BE49-F238E27FC236}">
                      <a16:creationId xmlns:a16="http://schemas.microsoft.com/office/drawing/2014/main" id="{68587158-9927-2434-D0AF-555E16AB7BD4}"/>
                    </a:ext>
                  </a:extLst>
                </p:cNvPr>
                <p:cNvSpPr/>
                <p:nvPr/>
              </p:nvSpPr>
              <p:spPr>
                <a:xfrm>
                  <a:off x="9280327" y="10346760"/>
                  <a:ext cx="1180777" cy="1180777"/>
                </a:xfrm>
                <a:prstGeom prst="ellipse">
                  <a:avLst/>
                </a:prstGeom>
                <a:solidFill>
                  <a:srgbClr val="008F7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6" name="CuadroTexto 75">
                  <a:extLst>
                    <a:ext uri="{FF2B5EF4-FFF2-40B4-BE49-F238E27FC236}">
                      <a16:creationId xmlns:a16="http://schemas.microsoft.com/office/drawing/2014/main" id="{B235DF53-16EA-A31B-DE17-9304C8D5CD72}"/>
                    </a:ext>
                  </a:extLst>
                </p:cNvPr>
                <p:cNvSpPr txBox="1"/>
                <p:nvPr/>
              </p:nvSpPr>
              <p:spPr>
                <a:xfrm>
                  <a:off x="9695314" y="10407965"/>
                  <a:ext cx="386932" cy="1060287"/>
                </a:xfrm>
                <a:prstGeom prst="rect">
                  <a:avLst/>
                </a:prstGeom>
                <a:noFill/>
              </p:spPr>
              <p:txBody>
                <a:bodyPr wrap="square">
                  <a:spAutoFit/>
                </a:bodyPr>
                <a:lstStyle/>
                <a:p>
                  <a:pPr algn="ctr"/>
                  <a:r>
                    <a:rPr lang="es-ES" sz="1600" dirty="0">
                      <a:solidFill>
                        <a:schemeClr val="bg1"/>
                      </a:solidFill>
                      <a:latin typeface="Encode Sans SemiBold" pitchFamily="2" charset="0"/>
                    </a:rPr>
                    <a:t>X</a:t>
                  </a:r>
                  <a:endParaRPr lang="es-AR" sz="1600" dirty="0"/>
                </a:p>
              </p:txBody>
            </p:sp>
          </p:grpSp>
        </p:grpSp>
      </p:grpSp>
      <p:pic>
        <p:nvPicPr>
          <p:cNvPr id="2" name="Imagen 1">
            <a:extLst>
              <a:ext uri="{FF2B5EF4-FFF2-40B4-BE49-F238E27FC236}">
                <a16:creationId xmlns:a16="http://schemas.microsoft.com/office/drawing/2014/main" id="{912D1084-3739-E41E-462D-137B8F85089C}"/>
              </a:ext>
            </a:extLst>
          </p:cNvPr>
          <p:cNvPicPr>
            <a:picLocks noChangeAspect="1"/>
          </p:cNvPicPr>
          <p:nvPr/>
        </p:nvPicPr>
        <p:blipFill>
          <a:blip r:embed="rId20"/>
          <a:stretch>
            <a:fillRect/>
          </a:stretch>
        </p:blipFill>
        <p:spPr>
          <a:xfrm>
            <a:off x="141011" y="148297"/>
            <a:ext cx="256073" cy="256073"/>
          </a:xfrm>
          <a:prstGeom prst="rect">
            <a:avLst/>
          </a:prstGeom>
        </p:spPr>
      </p:pic>
    </p:spTree>
    <p:extLst>
      <p:ext uri="{BB962C8B-B14F-4D97-AF65-F5344CB8AC3E}">
        <p14:creationId xmlns:p14="http://schemas.microsoft.com/office/powerpoint/2010/main" val="427781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left)">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left)">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wipe(left)">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wipe(left)">
                                      <p:cBhvr>
                                        <p:cTn id="27" dur="500"/>
                                        <p:tgtEl>
                                          <p:spTgt spid="1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0"/>
                                        </p:tgtEl>
                                        <p:attrNameLst>
                                          <p:attrName>style.visibility</p:attrName>
                                        </p:attrNameLst>
                                      </p:cBhvr>
                                      <p:to>
                                        <p:strVal val="visible"/>
                                      </p:to>
                                    </p:set>
                                    <p:animEffect transition="in" filter="wipe(left)">
                                      <p:cBhvr>
                                        <p:cTn id="3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upo 97">
            <a:extLst>
              <a:ext uri="{FF2B5EF4-FFF2-40B4-BE49-F238E27FC236}">
                <a16:creationId xmlns:a16="http://schemas.microsoft.com/office/drawing/2014/main" id="{8D5675B7-F6B9-5539-D419-80AD0F747A41}"/>
              </a:ext>
            </a:extLst>
          </p:cNvPr>
          <p:cNvGrpSpPr/>
          <p:nvPr/>
        </p:nvGrpSpPr>
        <p:grpSpPr>
          <a:xfrm>
            <a:off x="1904428" y="-1301214"/>
            <a:ext cx="11093614" cy="14934125"/>
            <a:chOff x="1904428" y="-1301214"/>
            <a:chExt cx="11093614" cy="14934125"/>
          </a:xfrm>
        </p:grpSpPr>
        <p:pic>
          <p:nvPicPr>
            <p:cNvPr id="99" name="Imagen 98">
              <a:extLst>
                <a:ext uri="{FF2B5EF4-FFF2-40B4-BE49-F238E27FC236}">
                  <a16:creationId xmlns:a16="http://schemas.microsoft.com/office/drawing/2014/main" id="{37702D54-22D8-6E05-02D5-07F5FBCE3E9C}"/>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100" name="Imagen 99">
              <a:extLst>
                <a:ext uri="{FF2B5EF4-FFF2-40B4-BE49-F238E27FC236}">
                  <a16:creationId xmlns:a16="http://schemas.microsoft.com/office/drawing/2014/main" id="{95F072C1-8122-B903-2E03-ED9DB2CF6B6A}"/>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01" name="Imagen 100">
              <a:extLst>
                <a:ext uri="{FF2B5EF4-FFF2-40B4-BE49-F238E27FC236}">
                  <a16:creationId xmlns:a16="http://schemas.microsoft.com/office/drawing/2014/main" id="{D0AD8591-CBC0-39EE-F377-0C8475E2BB95}"/>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88" name="Rectángulo: esquinas redondeadas 87">
            <a:extLst>
              <a:ext uri="{FF2B5EF4-FFF2-40B4-BE49-F238E27FC236}">
                <a16:creationId xmlns:a16="http://schemas.microsoft.com/office/drawing/2014/main" id="{D0BA45B2-E27B-95AC-5297-9C57AF19B3A4}"/>
              </a:ext>
            </a:extLst>
          </p:cNvPr>
          <p:cNvSpPr/>
          <p:nvPr/>
        </p:nvSpPr>
        <p:spPr>
          <a:xfrm>
            <a:off x="6255702" y="5348255"/>
            <a:ext cx="2524799" cy="514436"/>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3046412" cy="335156"/>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de Pagos</a:t>
            </a:r>
          </a:p>
        </p:txBody>
      </p:sp>
      <p:sp>
        <p:nvSpPr>
          <p:cNvPr id="14" name="Rectángulo 13">
            <a:extLst>
              <a:ext uri="{FF2B5EF4-FFF2-40B4-BE49-F238E27FC236}">
                <a16:creationId xmlns:a16="http://schemas.microsoft.com/office/drawing/2014/main" id="{1B221901-0018-D465-E1AE-4611D1291C89}"/>
              </a:ext>
            </a:extLst>
          </p:cNvPr>
          <p:cNvSpPr/>
          <p:nvPr/>
        </p:nvSpPr>
        <p:spPr>
          <a:xfrm>
            <a:off x="6257306" y="5438597"/>
            <a:ext cx="2465140" cy="338554"/>
          </a:xfrm>
          <a:prstGeom prst="rect">
            <a:avLst/>
          </a:prstGeom>
          <a:noFill/>
        </p:spPr>
        <p:txBody>
          <a:bodyPr wrap="square" rtlCol="0">
            <a:spAutoFit/>
          </a:bodyPr>
          <a:lstStyle/>
          <a:p>
            <a:pPr algn="ctr"/>
            <a:r>
              <a:rPr lang="es-ES" sz="1600" dirty="0">
                <a:solidFill>
                  <a:srgbClr val="0070C0"/>
                </a:solidFill>
                <a:latin typeface="Encode Sans ExtraBold" pitchFamily="2" charset="0"/>
              </a:rPr>
              <a:t>Fecha de Vencimiento</a:t>
            </a:r>
          </a:p>
        </p:txBody>
      </p:sp>
      <p:sp>
        <p:nvSpPr>
          <p:cNvPr id="4" name="CuadroTexto 3">
            <a:extLst>
              <a:ext uri="{FF2B5EF4-FFF2-40B4-BE49-F238E27FC236}">
                <a16:creationId xmlns:a16="http://schemas.microsoft.com/office/drawing/2014/main" id="{98D03C44-870C-680D-5BC7-0EFD0F0C1CD6}"/>
              </a:ext>
            </a:extLst>
          </p:cNvPr>
          <p:cNvSpPr txBox="1"/>
          <p:nvPr/>
        </p:nvSpPr>
        <p:spPr>
          <a:xfrm>
            <a:off x="285849" y="369195"/>
            <a:ext cx="116489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spc="-10" dirty="0">
                <a:solidFill>
                  <a:srgbClr val="6500FF"/>
                </a:solidFill>
              </a:rPr>
              <a:t>Programación de Pagos | Operatoria de Pago de Haberes</a:t>
            </a:r>
          </a:p>
        </p:txBody>
      </p:sp>
      <p:sp>
        <p:nvSpPr>
          <p:cNvPr id="6" name="Trapecio 5">
            <a:extLst>
              <a:ext uri="{FF2B5EF4-FFF2-40B4-BE49-F238E27FC236}">
                <a16:creationId xmlns:a16="http://schemas.microsoft.com/office/drawing/2014/main" id="{6A03B990-B366-0FCB-F999-A62FB4FD9F14}"/>
              </a:ext>
            </a:extLst>
          </p:cNvPr>
          <p:cNvSpPr/>
          <p:nvPr/>
        </p:nvSpPr>
        <p:spPr>
          <a:xfrm rot="5400000" flipH="1">
            <a:off x="3756821" y="-2230604"/>
            <a:ext cx="1321122" cy="8263064"/>
          </a:xfrm>
          <a:prstGeom prst="trapezoid">
            <a:avLst/>
          </a:prstGeom>
          <a:solidFill>
            <a:srgbClr val="54B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CuadroTexto 6">
            <a:extLst>
              <a:ext uri="{FF2B5EF4-FFF2-40B4-BE49-F238E27FC236}">
                <a16:creationId xmlns:a16="http://schemas.microsoft.com/office/drawing/2014/main" id="{F2A5364A-5FB6-4DD6-8747-C2EB5082CD89}"/>
              </a:ext>
            </a:extLst>
          </p:cNvPr>
          <p:cNvSpPr txBox="1"/>
          <p:nvPr/>
        </p:nvSpPr>
        <p:spPr>
          <a:xfrm>
            <a:off x="1821287" y="1468179"/>
            <a:ext cx="6582484" cy="83099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2400" dirty="0">
                <a:solidFill>
                  <a:schemeClr val="bg1"/>
                </a:solidFill>
              </a:rPr>
              <a:t>Resolución 300/2015 SH</a:t>
            </a:r>
          </a:p>
          <a:p>
            <a:r>
              <a:rPr lang="es-ES" sz="2400" dirty="0">
                <a:solidFill>
                  <a:schemeClr val="bg1"/>
                </a:solidFill>
              </a:rPr>
              <a:t>Disposición Conjunta 64 CGN 27 TGN de 2010</a:t>
            </a:r>
          </a:p>
        </p:txBody>
      </p:sp>
      <p:grpSp>
        <p:nvGrpSpPr>
          <p:cNvPr id="9" name="Grupo 8">
            <a:extLst>
              <a:ext uri="{FF2B5EF4-FFF2-40B4-BE49-F238E27FC236}">
                <a16:creationId xmlns:a16="http://schemas.microsoft.com/office/drawing/2014/main" id="{1C70C1A6-B315-44AB-879B-CA56793E9CBD}"/>
              </a:ext>
            </a:extLst>
          </p:cNvPr>
          <p:cNvGrpSpPr/>
          <p:nvPr/>
        </p:nvGrpSpPr>
        <p:grpSpPr>
          <a:xfrm>
            <a:off x="394635" y="1090982"/>
            <a:ext cx="1578926" cy="1578926"/>
            <a:chOff x="2572753" y="1167792"/>
            <a:chExt cx="4876800" cy="4876800"/>
          </a:xfrm>
        </p:grpSpPr>
        <p:pic>
          <p:nvPicPr>
            <p:cNvPr id="21" name="Picture 2" descr="Gdpr - Iconos gratis de seguridad">
              <a:extLst>
                <a:ext uri="{FF2B5EF4-FFF2-40B4-BE49-F238E27FC236}">
                  <a16:creationId xmlns:a16="http://schemas.microsoft.com/office/drawing/2014/main" id="{6256AA99-85AF-895B-EFDC-A5EE866E4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2753" y="116779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1FDF05E6-671E-6C88-E041-D36C2631A692}"/>
                </a:ext>
              </a:extLst>
            </p:cNvPr>
            <p:cNvPicPr>
              <a:picLocks noChangeAspect="1"/>
            </p:cNvPicPr>
            <p:nvPr/>
          </p:nvPicPr>
          <p:blipFill>
            <a:blip r:embed="rId5"/>
            <a:stretch>
              <a:fillRect/>
            </a:stretch>
          </p:blipFill>
          <p:spPr>
            <a:xfrm rot="18029314">
              <a:off x="3092982" y="1408027"/>
              <a:ext cx="2160000" cy="2160000"/>
            </a:xfrm>
            <a:prstGeom prst="rect">
              <a:avLst/>
            </a:prstGeom>
          </p:spPr>
        </p:pic>
      </p:grpSp>
      <p:grpSp>
        <p:nvGrpSpPr>
          <p:cNvPr id="77" name="Grupo 76">
            <a:extLst>
              <a:ext uri="{FF2B5EF4-FFF2-40B4-BE49-F238E27FC236}">
                <a16:creationId xmlns:a16="http://schemas.microsoft.com/office/drawing/2014/main" id="{0076A312-27B8-9AD2-C916-29017121A38A}"/>
              </a:ext>
            </a:extLst>
          </p:cNvPr>
          <p:cNvGrpSpPr/>
          <p:nvPr/>
        </p:nvGrpSpPr>
        <p:grpSpPr>
          <a:xfrm>
            <a:off x="370952" y="2915056"/>
            <a:ext cx="3074209" cy="2450462"/>
            <a:chOff x="274917" y="2977982"/>
            <a:chExt cx="3074209" cy="2450462"/>
          </a:xfrm>
        </p:grpSpPr>
        <p:grpSp>
          <p:nvGrpSpPr>
            <p:cNvPr id="24" name="Grupo 23">
              <a:extLst>
                <a:ext uri="{FF2B5EF4-FFF2-40B4-BE49-F238E27FC236}">
                  <a16:creationId xmlns:a16="http://schemas.microsoft.com/office/drawing/2014/main" id="{625E6FCB-BFB5-3948-C588-4BB67945E4EF}"/>
                </a:ext>
              </a:extLst>
            </p:cNvPr>
            <p:cNvGrpSpPr/>
            <p:nvPr/>
          </p:nvGrpSpPr>
          <p:grpSpPr>
            <a:xfrm>
              <a:off x="637961" y="2977982"/>
              <a:ext cx="2165925" cy="810470"/>
              <a:chOff x="227840" y="4912520"/>
              <a:chExt cx="1358103" cy="810470"/>
            </a:xfrm>
          </p:grpSpPr>
          <p:sp>
            <p:nvSpPr>
              <p:cNvPr id="37" name="Rectángulo: esquinas redondeadas 36">
                <a:extLst>
                  <a:ext uri="{FF2B5EF4-FFF2-40B4-BE49-F238E27FC236}">
                    <a16:creationId xmlns:a16="http://schemas.microsoft.com/office/drawing/2014/main" id="{705DA86F-0B69-C99E-10A9-8F3B8EA2961A}"/>
                  </a:ext>
                </a:extLst>
              </p:cNvPr>
              <p:cNvSpPr/>
              <p:nvPr/>
            </p:nvSpPr>
            <p:spPr>
              <a:xfrm>
                <a:off x="227840" y="4912520"/>
                <a:ext cx="1358103" cy="81047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8" name="CuadroTexto 37">
                <a:extLst>
                  <a:ext uri="{FF2B5EF4-FFF2-40B4-BE49-F238E27FC236}">
                    <a16:creationId xmlns:a16="http://schemas.microsoft.com/office/drawing/2014/main" id="{3B962C65-FE3A-9C22-11F4-7118E9400F6D}"/>
                  </a:ext>
                </a:extLst>
              </p:cNvPr>
              <p:cNvSpPr txBox="1"/>
              <p:nvPr/>
            </p:nvSpPr>
            <p:spPr>
              <a:xfrm>
                <a:off x="282385" y="4985881"/>
                <a:ext cx="1303558" cy="707886"/>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ct val="100000"/>
                  </a:lnSpc>
                </a:pPr>
                <a:r>
                  <a:rPr lang="es-AR" dirty="0" err="1">
                    <a:solidFill>
                      <a:srgbClr val="008273"/>
                    </a:solidFill>
                  </a:rPr>
                  <a:t>OPs</a:t>
                </a:r>
                <a:r>
                  <a:rPr lang="es-AR" dirty="0">
                    <a:solidFill>
                      <a:srgbClr val="008273"/>
                    </a:solidFill>
                  </a:rPr>
                  <a:t> clase SLD</a:t>
                </a:r>
              </a:p>
              <a:p>
                <a:pPr>
                  <a:lnSpc>
                    <a:spcPct val="100000"/>
                  </a:lnSpc>
                </a:pPr>
                <a:r>
                  <a:rPr lang="es-AR" dirty="0">
                    <a:solidFill>
                      <a:srgbClr val="008273"/>
                    </a:solidFill>
                  </a:rPr>
                  <a:t>- Inciso 1 -</a:t>
                </a:r>
              </a:p>
            </p:txBody>
          </p:sp>
        </p:grpSp>
        <p:grpSp>
          <p:nvGrpSpPr>
            <p:cNvPr id="74" name="Grupo 73">
              <a:extLst>
                <a:ext uri="{FF2B5EF4-FFF2-40B4-BE49-F238E27FC236}">
                  <a16:creationId xmlns:a16="http://schemas.microsoft.com/office/drawing/2014/main" id="{2CD4E341-B5D6-3A36-FB99-97A05ECE3102}"/>
                </a:ext>
              </a:extLst>
            </p:cNvPr>
            <p:cNvGrpSpPr/>
            <p:nvPr/>
          </p:nvGrpSpPr>
          <p:grpSpPr>
            <a:xfrm>
              <a:off x="274917" y="3787804"/>
              <a:ext cx="3074209" cy="1640640"/>
              <a:chOff x="234637" y="3588664"/>
              <a:chExt cx="3074209" cy="1640640"/>
            </a:xfrm>
          </p:grpSpPr>
          <p:grpSp>
            <p:nvGrpSpPr>
              <p:cNvPr id="25" name="Grupo 24">
                <a:extLst>
                  <a:ext uri="{FF2B5EF4-FFF2-40B4-BE49-F238E27FC236}">
                    <a16:creationId xmlns:a16="http://schemas.microsoft.com/office/drawing/2014/main" id="{26664DFD-9053-D039-39E4-9DA02DCE7D23}"/>
                  </a:ext>
                </a:extLst>
              </p:cNvPr>
              <p:cNvGrpSpPr/>
              <p:nvPr/>
            </p:nvGrpSpPr>
            <p:grpSpPr>
              <a:xfrm>
                <a:off x="234637" y="3588664"/>
                <a:ext cx="3074209" cy="1640640"/>
                <a:chOff x="-666049" y="2940660"/>
                <a:chExt cx="3074209" cy="1640640"/>
              </a:xfrm>
            </p:grpSpPr>
            <p:sp>
              <p:nvSpPr>
                <p:cNvPr id="35" name="Elipse 34">
                  <a:extLst>
                    <a:ext uri="{FF2B5EF4-FFF2-40B4-BE49-F238E27FC236}">
                      <a16:creationId xmlns:a16="http://schemas.microsoft.com/office/drawing/2014/main" id="{269E1C2E-BAFC-8611-838D-39B25FC4B6E1}"/>
                    </a:ext>
                  </a:extLst>
                </p:cNvPr>
                <p:cNvSpPr/>
                <p:nvPr/>
              </p:nvSpPr>
              <p:spPr>
                <a:xfrm>
                  <a:off x="-666049" y="3064563"/>
                  <a:ext cx="3074209" cy="1516737"/>
                </a:xfrm>
                <a:prstGeom prst="ellipse">
                  <a:avLst/>
                </a:prstGeom>
                <a:solidFill>
                  <a:srgbClr val="E0EAF5"/>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AR"/>
                </a:p>
              </p:txBody>
            </p:sp>
            <p:cxnSp>
              <p:nvCxnSpPr>
                <p:cNvPr id="36" name="Conector recto de flecha 35">
                  <a:extLst>
                    <a:ext uri="{FF2B5EF4-FFF2-40B4-BE49-F238E27FC236}">
                      <a16:creationId xmlns:a16="http://schemas.microsoft.com/office/drawing/2014/main" id="{3200F0AF-3488-4875-6421-0A50DDB3A1B5}"/>
                    </a:ext>
                  </a:extLst>
                </p:cNvPr>
                <p:cNvCxnSpPr>
                  <a:cxnSpLocks/>
                </p:cNvCxnSpPr>
                <p:nvPr/>
              </p:nvCxnSpPr>
              <p:spPr>
                <a:xfrm flipV="1">
                  <a:off x="1551943" y="2940660"/>
                  <a:ext cx="0" cy="373526"/>
                </a:xfrm>
                <a:prstGeom prst="straightConnector1">
                  <a:avLst/>
                </a:prstGeom>
                <a:ln w="38100">
                  <a:solidFill>
                    <a:srgbClr val="E0EAF5"/>
                  </a:solidFill>
                  <a:tailEnd type="oval"/>
                </a:ln>
              </p:spPr>
              <p:style>
                <a:lnRef idx="1">
                  <a:schemeClr val="accent1"/>
                </a:lnRef>
                <a:fillRef idx="0">
                  <a:schemeClr val="accent1"/>
                </a:fillRef>
                <a:effectRef idx="0">
                  <a:schemeClr val="accent1"/>
                </a:effectRef>
                <a:fontRef idx="minor">
                  <a:schemeClr val="tx1"/>
                </a:fontRef>
              </p:style>
            </p:cxnSp>
          </p:grpSp>
          <p:pic>
            <p:nvPicPr>
              <p:cNvPr id="44" name="Picture 6" descr="Office building - Free buildings icons">
                <a:extLst>
                  <a:ext uri="{FF2B5EF4-FFF2-40B4-BE49-F238E27FC236}">
                    <a16:creationId xmlns:a16="http://schemas.microsoft.com/office/drawing/2014/main" id="{28CB246D-3E08-C56A-E8C9-98FBE42EB9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528" y="3877303"/>
                <a:ext cx="1075983" cy="1075983"/>
              </a:xfrm>
              <a:prstGeom prst="rect">
                <a:avLst/>
              </a:prstGeom>
              <a:noFill/>
              <a:extLst>
                <a:ext uri="{909E8E84-426E-40DD-AFC4-6F175D3DCCD1}">
                  <a14:hiddenFill xmlns:a14="http://schemas.microsoft.com/office/drawing/2010/main">
                    <a:solidFill>
                      <a:srgbClr val="FFFFFF"/>
                    </a:solidFill>
                  </a14:hiddenFill>
                </a:ext>
              </a:extLst>
            </p:spPr>
          </p:pic>
          <p:sp>
            <p:nvSpPr>
              <p:cNvPr id="49" name="Rectángulo 48">
                <a:extLst>
                  <a:ext uri="{FF2B5EF4-FFF2-40B4-BE49-F238E27FC236}">
                    <a16:creationId xmlns:a16="http://schemas.microsoft.com/office/drawing/2014/main" id="{7B48E70B-8DDE-FABB-B2A1-80ED9EB38B45}"/>
                  </a:ext>
                </a:extLst>
              </p:cNvPr>
              <p:cNvSpPr/>
              <p:nvPr/>
            </p:nvSpPr>
            <p:spPr>
              <a:xfrm>
                <a:off x="1856030" y="4153886"/>
                <a:ext cx="1075984" cy="584775"/>
              </a:xfrm>
              <a:prstGeom prst="rect">
                <a:avLst/>
              </a:prstGeom>
              <a:noFill/>
            </p:spPr>
            <p:txBody>
              <a:bodyPr wrap="square" rtlCol="0">
                <a:spAutoFit/>
              </a:bodyPr>
              <a:lstStyle/>
              <a:p>
                <a:pPr algn="ctr"/>
                <a:r>
                  <a:rPr lang="es-ES" sz="1600" dirty="0" err="1">
                    <a:solidFill>
                      <a:srgbClr val="0070C0"/>
                    </a:solidFill>
                    <a:latin typeface="Encode Sans ExtraBold" pitchFamily="2" charset="0"/>
                  </a:rPr>
                  <a:t>Adm</a:t>
                </a:r>
                <a:r>
                  <a:rPr lang="es-ES" sz="1600" dirty="0">
                    <a:solidFill>
                      <a:srgbClr val="0070C0"/>
                    </a:solidFill>
                    <a:latin typeface="Encode Sans ExtraBold" pitchFamily="2" charset="0"/>
                  </a:rPr>
                  <a:t>. Central</a:t>
                </a:r>
              </a:p>
            </p:txBody>
          </p:sp>
        </p:grpSp>
      </p:grpSp>
      <p:grpSp>
        <p:nvGrpSpPr>
          <p:cNvPr id="76" name="Grupo 75">
            <a:extLst>
              <a:ext uri="{FF2B5EF4-FFF2-40B4-BE49-F238E27FC236}">
                <a16:creationId xmlns:a16="http://schemas.microsoft.com/office/drawing/2014/main" id="{24FD8BC3-3145-BE74-2EDA-481E75DEA800}"/>
              </a:ext>
            </a:extLst>
          </p:cNvPr>
          <p:cNvGrpSpPr/>
          <p:nvPr/>
        </p:nvGrpSpPr>
        <p:grpSpPr>
          <a:xfrm>
            <a:off x="4443893" y="2482683"/>
            <a:ext cx="3074209" cy="2460199"/>
            <a:chOff x="4174349" y="2769317"/>
            <a:chExt cx="3074209" cy="2460199"/>
          </a:xfrm>
        </p:grpSpPr>
        <p:grpSp>
          <p:nvGrpSpPr>
            <p:cNvPr id="52" name="Grupo 51">
              <a:extLst>
                <a:ext uri="{FF2B5EF4-FFF2-40B4-BE49-F238E27FC236}">
                  <a16:creationId xmlns:a16="http://schemas.microsoft.com/office/drawing/2014/main" id="{5AD54E6D-BEBB-B9DA-2148-C4EB786475E4}"/>
                </a:ext>
              </a:extLst>
            </p:cNvPr>
            <p:cNvGrpSpPr/>
            <p:nvPr/>
          </p:nvGrpSpPr>
          <p:grpSpPr>
            <a:xfrm>
              <a:off x="4697767" y="2769317"/>
              <a:ext cx="2213545" cy="810470"/>
              <a:chOff x="197980" y="4893470"/>
              <a:chExt cx="1387963" cy="810470"/>
            </a:xfrm>
          </p:grpSpPr>
          <p:sp>
            <p:nvSpPr>
              <p:cNvPr id="53" name="Rectángulo: esquinas redondeadas 52">
                <a:extLst>
                  <a:ext uri="{FF2B5EF4-FFF2-40B4-BE49-F238E27FC236}">
                    <a16:creationId xmlns:a16="http://schemas.microsoft.com/office/drawing/2014/main" id="{6A839B8E-2481-AD71-AE85-06999B2C156E}"/>
                  </a:ext>
                </a:extLst>
              </p:cNvPr>
              <p:cNvSpPr/>
              <p:nvPr/>
            </p:nvSpPr>
            <p:spPr>
              <a:xfrm>
                <a:off x="197980" y="4893470"/>
                <a:ext cx="1358103" cy="81047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4" name="CuadroTexto 53">
                <a:extLst>
                  <a:ext uri="{FF2B5EF4-FFF2-40B4-BE49-F238E27FC236}">
                    <a16:creationId xmlns:a16="http://schemas.microsoft.com/office/drawing/2014/main" id="{FAB3A334-323F-BC02-F8B2-803C2BEF33D2}"/>
                  </a:ext>
                </a:extLst>
              </p:cNvPr>
              <p:cNvSpPr txBox="1"/>
              <p:nvPr/>
            </p:nvSpPr>
            <p:spPr>
              <a:xfrm>
                <a:off x="282385" y="4966831"/>
                <a:ext cx="1303558" cy="707886"/>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ct val="100000"/>
                  </a:lnSpc>
                </a:pPr>
                <a:r>
                  <a:rPr lang="es-AR" dirty="0" err="1">
                    <a:solidFill>
                      <a:srgbClr val="008273"/>
                    </a:solidFill>
                  </a:rPr>
                  <a:t>OPs</a:t>
                </a:r>
                <a:r>
                  <a:rPr lang="es-AR" dirty="0">
                    <a:solidFill>
                      <a:srgbClr val="008273"/>
                    </a:solidFill>
                  </a:rPr>
                  <a:t> clase GFG</a:t>
                </a:r>
              </a:p>
              <a:p>
                <a:pPr>
                  <a:lnSpc>
                    <a:spcPct val="100000"/>
                  </a:lnSpc>
                </a:pPr>
                <a:r>
                  <a:rPr lang="es-AR" dirty="0">
                    <a:solidFill>
                      <a:srgbClr val="008273"/>
                    </a:solidFill>
                  </a:rPr>
                  <a:t>- Inciso 9 -</a:t>
                </a:r>
              </a:p>
            </p:txBody>
          </p:sp>
        </p:grpSp>
        <p:grpSp>
          <p:nvGrpSpPr>
            <p:cNvPr id="73" name="Grupo 72">
              <a:extLst>
                <a:ext uri="{FF2B5EF4-FFF2-40B4-BE49-F238E27FC236}">
                  <a16:creationId xmlns:a16="http://schemas.microsoft.com/office/drawing/2014/main" id="{8C4398BF-7E86-A6B6-B885-F495D439FC3B}"/>
                </a:ext>
              </a:extLst>
            </p:cNvPr>
            <p:cNvGrpSpPr/>
            <p:nvPr/>
          </p:nvGrpSpPr>
          <p:grpSpPr>
            <a:xfrm>
              <a:off x="4174349" y="3595331"/>
              <a:ext cx="3074209" cy="1634185"/>
              <a:chOff x="4155299" y="3706154"/>
              <a:chExt cx="3074209" cy="1634185"/>
            </a:xfrm>
          </p:grpSpPr>
          <p:grpSp>
            <p:nvGrpSpPr>
              <p:cNvPr id="66" name="Grupo 65">
                <a:extLst>
                  <a:ext uri="{FF2B5EF4-FFF2-40B4-BE49-F238E27FC236}">
                    <a16:creationId xmlns:a16="http://schemas.microsoft.com/office/drawing/2014/main" id="{E030340C-7259-666D-6660-5640FB6B2683}"/>
                  </a:ext>
                </a:extLst>
              </p:cNvPr>
              <p:cNvGrpSpPr/>
              <p:nvPr/>
            </p:nvGrpSpPr>
            <p:grpSpPr>
              <a:xfrm>
                <a:off x="4155299" y="3706154"/>
                <a:ext cx="3074209" cy="1634185"/>
                <a:chOff x="-768779" y="2881064"/>
                <a:chExt cx="3074209" cy="1634185"/>
              </a:xfrm>
              <a:solidFill>
                <a:srgbClr val="D7C5E4"/>
              </a:solidFill>
            </p:grpSpPr>
            <p:sp>
              <p:nvSpPr>
                <p:cNvPr id="67" name="Elipse 66">
                  <a:extLst>
                    <a:ext uri="{FF2B5EF4-FFF2-40B4-BE49-F238E27FC236}">
                      <a16:creationId xmlns:a16="http://schemas.microsoft.com/office/drawing/2014/main" id="{9EEEBB95-81BE-BDA5-6490-6509211D75AA}"/>
                    </a:ext>
                  </a:extLst>
                </p:cNvPr>
                <p:cNvSpPr/>
                <p:nvPr/>
              </p:nvSpPr>
              <p:spPr>
                <a:xfrm>
                  <a:off x="-768779" y="2998512"/>
                  <a:ext cx="3074209" cy="1516737"/>
                </a:xfrm>
                <a:prstGeom prst="ellipse">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AR"/>
                </a:p>
              </p:txBody>
            </p:sp>
            <p:cxnSp>
              <p:nvCxnSpPr>
                <p:cNvPr id="68" name="Conector recto de flecha 67">
                  <a:extLst>
                    <a:ext uri="{FF2B5EF4-FFF2-40B4-BE49-F238E27FC236}">
                      <a16:creationId xmlns:a16="http://schemas.microsoft.com/office/drawing/2014/main" id="{D1BCA036-33A5-5BBC-1973-D26EAB03CC62}"/>
                    </a:ext>
                  </a:extLst>
                </p:cNvPr>
                <p:cNvCxnSpPr>
                  <a:cxnSpLocks/>
                </p:cNvCxnSpPr>
                <p:nvPr/>
              </p:nvCxnSpPr>
              <p:spPr>
                <a:xfrm flipV="1">
                  <a:off x="1513843" y="2881064"/>
                  <a:ext cx="0" cy="373526"/>
                </a:xfrm>
                <a:prstGeom prst="straightConnector1">
                  <a:avLst/>
                </a:prstGeom>
                <a:grpFill/>
                <a:ln w="38100">
                  <a:solidFill>
                    <a:srgbClr val="D7C5E4"/>
                  </a:solidFill>
                  <a:tailEnd type="oval"/>
                </a:ln>
              </p:spPr>
              <p:style>
                <a:lnRef idx="1">
                  <a:schemeClr val="accent1"/>
                </a:lnRef>
                <a:fillRef idx="0">
                  <a:schemeClr val="accent1"/>
                </a:fillRef>
                <a:effectRef idx="0">
                  <a:schemeClr val="accent1"/>
                </a:effectRef>
                <a:fontRef idx="minor">
                  <a:schemeClr val="tx1"/>
                </a:fontRef>
              </p:style>
            </p:cxnSp>
          </p:grpSp>
          <p:pic>
            <p:nvPicPr>
              <p:cNvPr id="41" name="Picture 8" descr="Company - Free buildings icons">
                <a:extLst>
                  <a:ext uri="{FF2B5EF4-FFF2-40B4-BE49-F238E27FC236}">
                    <a16:creationId xmlns:a16="http://schemas.microsoft.com/office/drawing/2014/main" id="{2A635512-E704-7C48-4400-6334C237F2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073" y="4102879"/>
                <a:ext cx="887141" cy="887141"/>
              </a:xfrm>
              <a:prstGeom prst="rect">
                <a:avLst/>
              </a:prstGeom>
              <a:noFill/>
              <a:extLst>
                <a:ext uri="{909E8E84-426E-40DD-AFC4-6F175D3DCCD1}">
                  <a14:hiddenFill xmlns:a14="http://schemas.microsoft.com/office/drawing/2010/main">
                    <a:solidFill>
                      <a:srgbClr val="FFFFFF"/>
                    </a:solidFill>
                  </a14:hiddenFill>
                </a:ext>
              </a:extLst>
            </p:spPr>
          </p:pic>
          <p:sp>
            <p:nvSpPr>
              <p:cNvPr id="50" name="Rectángulo 49">
                <a:extLst>
                  <a:ext uri="{FF2B5EF4-FFF2-40B4-BE49-F238E27FC236}">
                    <a16:creationId xmlns:a16="http://schemas.microsoft.com/office/drawing/2014/main" id="{9DC1DCF9-83E2-642E-F2E6-442D2E310C8F}"/>
                  </a:ext>
                </a:extLst>
              </p:cNvPr>
              <p:cNvSpPr/>
              <p:nvPr/>
            </p:nvSpPr>
            <p:spPr>
              <a:xfrm>
                <a:off x="5715696" y="4230204"/>
                <a:ext cx="1071668" cy="584775"/>
              </a:xfrm>
              <a:prstGeom prst="rect">
                <a:avLst/>
              </a:prstGeom>
              <a:noFill/>
            </p:spPr>
            <p:txBody>
              <a:bodyPr wrap="square" rtlCol="0">
                <a:spAutoFit/>
              </a:bodyPr>
              <a:lstStyle/>
              <a:p>
                <a:pPr algn="ctr"/>
                <a:r>
                  <a:rPr lang="es-ES" sz="1600" dirty="0" err="1">
                    <a:solidFill>
                      <a:srgbClr val="0070C0"/>
                    </a:solidFill>
                    <a:latin typeface="Encode Sans ExtraBold" pitchFamily="2" charset="0"/>
                  </a:rPr>
                  <a:t>Org</a:t>
                </a:r>
                <a:r>
                  <a:rPr lang="es-ES" sz="1600" dirty="0">
                    <a:solidFill>
                      <a:srgbClr val="0070C0"/>
                    </a:solidFill>
                    <a:latin typeface="Encode Sans ExtraBold" pitchFamily="2" charset="0"/>
                  </a:rPr>
                  <a:t>. </a:t>
                </a:r>
              </a:p>
              <a:p>
                <a:pPr algn="ctr"/>
                <a:r>
                  <a:rPr lang="es-ES" sz="1600" dirty="0" err="1">
                    <a:solidFill>
                      <a:srgbClr val="0070C0"/>
                    </a:solidFill>
                    <a:latin typeface="Encode Sans ExtraBold" pitchFamily="2" charset="0"/>
                  </a:rPr>
                  <a:t>Descent</a:t>
                </a:r>
                <a:r>
                  <a:rPr lang="es-ES" sz="1600" dirty="0">
                    <a:solidFill>
                      <a:srgbClr val="0070C0"/>
                    </a:solidFill>
                    <a:latin typeface="Encode Sans ExtraBold" pitchFamily="2" charset="0"/>
                  </a:rPr>
                  <a:t>.</a:t>
                </a:r>
              </a:p>
            </p:txBody>
          </p:sp>
        </p:grpSp>
      </p:grpSp>
      <p:grpSp>
        <p:nvGrpSpPr>
          <p:cNvPr id="75" name="Grupo 74">
            <a:extLst>
              <a:ext uri="{FF2B5EF4-FFF2-40B4-BE49-F238E27FC236}">
                <a16:creationId xmlns:a16="http://schemas.microsoft.com/office/drawing/2014/main" id="{41051F9C-6EAC-DC09-557E-E3F2B0634B96}"/>
              </a:ext>
            </a:extLst>
          </p:cNvPr>
          <p:cNvGrpSpPr/>
          <p:nvPr/>
        </p:nvGrpSpPr>
        <p:grpSpPr>
          <a:xfrm>
            <a:off x="8679778" y="2620005"/>
            <a:ext cx="3417277" cy="2469495"/>
            <a:chOff x="8398238" y="2905239"/>
            <a:chExt cx="3417277" cy="2469495"/>
          </a:xfrm>
        </p:grpSpPr>
        <p:grpSp>
          <p:nvGrpSpPr>
            <p:cNvPr id="55" name="Grupo 54">
              <a:extLst>
                <a:ext uri="{FF2B5EF4-FFF2-40B4-BE49-F238E27FC236}">
                  <a16:creationId xmlns:a16="http://schemas.microsoft.com/office/drawing/2014/main" id="{3C16F96E-5D37-B01E-5DF8-BEACC03D2478}"/>
                </a:ext>
              </a:extLst>
            </p:cNvPr>
            <p:cNvGrpSpPr/>
            <p:nvPr/>
          </p:nvGrpSpPr>
          <p:grpSpPr>
            <a:xfrm>
              <a:off x="8627496" y="2905239"/>
              <a:ext cx="3188019" cy="810470"/>
              <a:chOff x="227840" y="4912520"/>
              <a:chExt cx="1698453" cy="810470"/>
            </a:xfrm>
          </p:grpSpPr>
          <p:sp>
            <p:nvSpPr>
              <p:cNvPr id="56" name="Rectángulo: esquinas redondeadas 55">
                <a:extLst>
                  <a:ext uri="{FF2B5EF4-FFF2-40B4-BE49-F238E27FC236}">
                    <a16:creationId xmlns:a16="http://schemas.microsoft.com/office/drawing/2014/main" id="{8CD69F36-9E3B-8054-DB99-E6C83A74BC3A}"/>
                  </a:ext>
                </a:extLst>
              </p:cNvPr>
              <p:cNvSpPr/>
              <p:nvPr/>
            </p:nvSpPr>
            <p:spPr>
              <a:xfrm>
                <a:off x="227840" y="4912520"/>
                <a:ext cx="1442536" cy="81047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7" name="CuadroTexto 56">
                <a:extLst>
                  <a:ext uri="{FF2B5EF4-FFF2-40B4-BE49-F238E27FC236}">
                    <a16:creationId xmlns:a16="http://schemas.microsoft.com/office/drawing/2014/main" id="{000052FF-1774-8E44-1C41-9405F4278230}"/>
                  </a:ext>
                </a:extLst>
              </p:cNvPr>
              <p:cNvSpPr txBox="1"/>
              <p:nvPr/>
            </p:nvSpPr>
            <p:spPr>
              <a:xfrm>
                <a:off x="282384" y="4985881"/>
                <a:ext cx="1643909" cy="707886"/>
              </a:xfrm>
              <a:prstGeom prst="rect">
                <a:avLst/>
              </a:prstGeom>
              <a:noFill/>
            </p:spPr>
            <p:txBody>
              <a:bodyPr wrap="square">
                <a:spAutoFit/>
              </a:bodyPr>
              <a:lstStyle>
                <a:defPPr>
                  <a:defRPr lang="es-AR"/>
                </a:defPPr>
                <a:lvl1pPr>
                  <a:lnSpc>
                    <a:spcPct val="150000"/>
                  </a:lnSpc>
                  <a:buSzPct val="150000"/>
                  <a:defRPr sz="2000">
                    <a:solidFill>
                      <a:srgbClr val="00BFA6"/>
                    </a:solidFill>
                    <a:latin typeface="Barlow ExtraBold" panose="00000900000000000000" pitchFamily="2" charset="0"/>
                  </a:defRPr>
                </a:lvl1pPr>
              </a:lstStyle>
              <a:p>
                <a:pPr>
                  <a:lnSpc>
                    <a:spcPct val="100000"/>
                  </a:lnSpc>
                </a:pPr>
                <a:r>
                  <a:rPr lang="es-AR" dirty="0" err="1">
                    <a:solidFill>
                      <a:srgbClr val="008273"/>
                    </a:solidFill>
                  </a:rPr>
                  <a:t>OPs</a:t>
                </a:r>
                <a:r>
                  <a:rPr lang="es-AR" dirty="0">
                    <a:solidFill>
                      <a:srgbClr val="008273"/>
                    </a:solidFill>
                  </a:rPr>
                  <a:t> clase BYS-TRA</a:t>
                </a:r>
              </a:p>
              <a:p>
                <a:pPr>
                  <a:lnSpc>
                    <a:spcPct val="100000"/>
                  </a:lnSpc>
                </a:pPr>
                <a:r>
                  <a:rPr lang="es-AR" dirty="0">
                    <a:solidFill>
                      <a:srgbClr val="008273"/>
                    </a:solidFill>
                  </a:rPr>
                  <a:t>- Incisos 3 y 5 -</a:t>
                </a:r>
              </a:p>
            </p:txBody>
          </p:sp>
        </p:grpSp>
        <p:grpSp>
          <p:nvGrpSpPr>
            <p:cNvPr id="72" name="Grupo 71">
              <a:extLst>
                <a:ext uri="{FF2B5EF4-FFF2-40B4-BE49-F238E27FC236}">
                  <a16:creationId xmlns:a16="http://schemas.microsoft.com/office/drawing/2014/main" id="{5EF222BC-C80C-E6D1-6EF8-DE63593C54A3}"/>
                </a:ext>
              </a:extLst>
            </p:cNvPr>
            <p:cNvGrpSpPr/>
            <p:nvPr/>
          </p:nvGrpSpPr>
          <p:grpSpPr>
            <a:xfrm>
              <a:off x="8398238" y="3718859"/>
              <a:ext cx="3087916" cy="1655875"/>
              <a:chOff x="8363263" y="3687104"/>
              <a:chExt cx="3087916" cy="1655875"/>
            </a:xfrm>
          </p:grpSpPr>
          <p:grpSp>
            <p:nvGrpSpPr>
              <p:cNvPr id="69" name="Grupo 68">
                <a:extLst>
                  <a:ext uri="{FF2B5EF4-FFF2-40B4-BE49-F238E27FC236}">
                    <a16:creationId xmlns:a16="http://schemas.microsoft.com/office/drawing/2014/main" id="{1FE67660-772E-2AB5-34B4-E8D7544692BC}"/>
                  </a:ext>
                </a:extLst>
              </p:cNvPr>
              <p:cNvGrpSpPr/>
              <p:nvPr/>
            </p:nvGrpSpPr>
            <p:grpSpPr>
              <a:xfrm>
                <a:off x="8363263" y="3687104"/>
                <a:ext cx="3074209" cy="1655875"/>
                <a:chOff x="-745487" y="2848662"/>
                <a:chExt cx="3074209" cy="1655875"/>
              </a:xfrm>
              <a:solidFill>
                <a:srgbClr val="F99190"/>
              </a:solidFill>
            </p:grpSpPr>
            <p:sp>
              <p:nvSpPr>
                <p:cNvPr id="70" name="Elipse 69">
                  <a:extLst>
                    <a:ext uri="{FF2B5EF4-FFF2-40B4-BE49-F238E27FC236}">
                      <a16:creationId xmlns:a16="http://schemas.microsoft.com/office/drawing/2014/main" id="{E4F85874-A9F7-41C4-3A24-29E7829B6F4E}"/>
                    </a:ext>
                  </a:extLst>
                </p:cNvPr>
                <p:cNvSpPr/>
                <p:nvPr/>
              </p:nvSpPr>
              <p:spPr>
                <a:xfrm>
                  <a:off x="-745487" y="2987800"/>
                  <a:ext cx="3074209" cy="1516737"/>
                </a:xfrm>
                <a:prstGeom prst="ellipse">
                  <a:avLst/>
                </a:pr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s-AR"/>
                </a:p>
              </p:txBody>
            </p:sp>
            <p:cxnSp>
              <p:nvCxnSpPr>
                <p:cNvPr id="71" name="Conector recto de flecha 70">
                  <a:extLst>
                    <a:ext uri="{FF2B5EF4-FFF2-40B4-BE49-F238E27FC236}">
                      <a16:creationId xmlns:a16="http://schemas.microsoft.com/office/drawing/2014/main" id="{D4D9EB21-1B63-A250-FEB2-C666B172210D}"/>
                    </a:ext>
                  </a:extLst>
                </p:cNvPr>
                <p:cNvCxnSpPr>
                  <a:cxnSpLocks/>
                </p:cNvCxnSpPr>
                <p:nvPr/>
              </p:nvCxnSpPr>
              <p:spPr>
                <a:xfrm flipV="1">
                  <a:off x="1628143" y="2848662"/>
                  <a:ext cx="0" cy="373526"/>
                </a:xfrm>
                <a:prstGeom prst="straightConnector1">
                  <a:avLst/>
                </a:prstGeom>
                <a:grpFill/>
                <a:ln w="38100">
                  <a:solidFill>
                    <a:srgbClr val="F99190"/>
                  </a:solidFill>
                  <a:tailEnd type="oval"/>
                </a:ln>
              </p:spPr>
              <p:style>
                <a:lnRef idx="1">
                  <a:schemeClr val="accent1"/>
                </a:lnRef>
                <a:fillRef idx="0">
                  <a:schemeClr val="accent1"/>
                </a:fillRef>
                <a:effectRef idx="0">
                  <a:schemeClr val="accent1"/>
                </a:effectRef>
                <a:fontRef idx="minor">
                  <a:schemeClr val="tx1"/>
                </a:fontRef>
              </p:style>
            </p:cxnSp>
          </p:grpSp>
          <p:pic>
            <p:nvPicPr>
              <p:cNvPr id="47" name="Picture 12" descr="Office building - Free buildings icons">
                <a:extLst>
                  <a:ext uri="{FF2B5EF4-FFF2-40B4-BE49-F238E27FC236}">
                    <a16:creationId xmlns:a16="http://schemas.microsoft.com/office/drawing/2014/main" id="{77E28571-A873-134C-C51F-E68D58D8A1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807444" y="4150787"/>
                <a:ext cx="867646" cy="867646"/>
              </a:xfrm>
              <a:prstGeom prst="rect">
                <a:avLst/>
              </a:prstGeom>
              <a:noFill/>
              <a:extLst>
                <a:ext uri="{909E8E84-426E-40DD-AFC4-6F175D3DCCD1}">
                  <a14:hiddenFill xmlns:a14="http://schemas.microsoft.com/office/drawing/2010/main">
                    <a:solidFill>
                      <a:srgbClr val="FFFFFF"/>
                    </a:solidFill>
                  </a14:hiddenFill>
                </a:ext>
              </a:extLst>
            </p:spPr>
          </p:pic>
          <p:sp>
            <p:nvSpPr>
              <p:cNvPr id="51" name="Rectángulo 50">
                <a:extLst>
                  <a:ext uri="{FF2B5EF4-FFF2-40B4-BE49-F238E27FC236}">
                    <a16:creationId xmlns:a16="http://schemas.microsoft.com/office/drawing/2014/main" id="{582180D8-A7E4-C442-5EAF-CA8DFF8F53B2}"/>
                  </a:ext>
                </a:extLst>
              </p:cNvPr>
              <p:cNvSpPr/>
              <p:nvPr/>
            </p:nvSpPr>
            <p:spPr>
              <a:xfrm>
                <a:off x="9471027" y="4306752"/>
                <a:ext cx="1980152" cy="584775"/>
              </a:xfrm>
              <a:prstGeom prst="rect">
                <a:avLst/>
              </a:prstGeom>
              <a:noFill/>
            </p:spPr>
            <p:txBody>
              <a:bodyPr wrap="square" rtlCol="0">
                <a:spAutoFit/>
              </a:bodyPr>
              <a:lstStyle/>
              <a:p>
                <a:pPr algn="ctr"/>
                <a:r>
                  <a:rPr lang="es-ES" sz="1600" dirty="0">
                    <a:solidFill>
                      <a:srgbClr val="0070C0"/>
                    </a:solidFill>
                    <a:latin typeface="Encode Sans ExtraBold" pitchFamily="2" charset="0"/>
                  </a:rPr>
                  <a:t>Empresas, </a:t>
                </a:r>
              </a:p>
              <a:p>
                <a:pPr algn="ctr"/>
                <a:r>
                  <a:rPr lang="es-ES" sz="1600" dirty="0">
                    <a:solidFill>
                      <a:srgbClr val="0070C0"/>
                    </a:solidFill>
                    <a:latin typeface="Encode Sans ExtraBold" pitchFamily="2" charset="0"/>
                  </a:rPr>
                  <a:t>Entes y UUNN</a:t>
                </a:r>
              </a:p>
            </p:txBody>
          </p:sp>
        </p:grpSp>
      </p:grpSp>
      <p:pic>
        <p:nvPicPr>
          <p:cNvPr id="86" name="Imagen 85">
            <a:extLst>
              <a:ext uri="{FF2B5EF4-FFF2-40B4-BE49-F238E27FC236}">
                <a16:creationId xmlns:a16="http://schemas.microsoft.com/office/drawing/2014/main" id="{DBE21188-C27F-F550-7416-FEF09349AD35}"/>
              </a:ext>
            </a:extLst>
          </p:cNvPr>
          <p:cNvPicPr>
            <a:picLocks noChangeAspect="1"/>
          </p:cNvPicPr>
          <p:nvPr/>
        </p:nvPicPr>
        <p:blipFill>
          <a:blip r:embed="rId9"/>
          <a:stretch>
            <a:fillRect/>
          </a:stretch>
        </p:blipFill>
        <p:spPr>
          <a:xfrm>
            <a:off x="4152767" y="5121486"/>
            <a:ext cx="1981205" cy="1859570"/>
          </a:xfrm>
          <a:prstGeom prst="rect">
            <a:avLst/>
          </a:prstGeom>
        </p:spPr>
      </p:pic>
      <p:sp>
        <p:nvSpPr>
          <p:cNvPr id="91" name="Rectángulo: esquinas redondeadas 90">
            <a:extLst>
              <a:ext uri="{FF2B5EF4-FFF2-40B4-BE49-F238E27FC236}">
                <a16:creationId xmlns:a16="http://schemas.microsoft.com/office/drawing/2014/main" id="{4E25C2D0-3932-70AA-93EE-7BE55144E3C4}"/>
              </a:ext>
            </a:extLst>
          </p:cNvPr>
          <p:cNvSpPr/>
          <p:nvPr/>
        </p:nvSpPr>
        <p:spPr>
          <a:xfrm>
            <a:off x="6373718" y="6114137"/>
            <a:ext cx="2524799" cy="514436"/>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3" name="Rectángulo 12">
            <a:extLst>
              <a:ext uri="{FF2B5EF4-FFF2-40B4-BE49-F238E27FC236}">
                <a16:creationId xmlns:a16="http://schemas.microsoft.com/office/drawing/2014/main" id="{39EF3DBD-EDDA-2BD5-8D84-312019D5C54C}"/>
              </a:ext>
            </a:extLst>
          </p:cNvPr>
          <p:cNvSpPr/>
          <p:nvPr/>
        </p:nvSpPr>
        <p:spPr>
          <a:xfrm>
            <a:off x="6333096" y="6205040"/>
            <a:ext cx="2678320" cy="338554"/>
          </a:xfrm>
          <a:prstGeom prst="rect">
            <a:avLst/>
          </a:prstGeom>
          <a:noFill/>
        </p:spPr>
        <p:txBody>
          <a:bodyPr wrap="square" rtlCol="0">
            <a:spAutoFit/>
          </a:bodyPr>
          <a:lstStyle/>
          <a:p>
            <a:pPr algn="ctr"/>
            <a:r>
              <a:rPr lang="es-ES" sz="1600" dirty="0">
                <a:solidFill>
                  <a:srgbClr val="0070C0"/>
                </a:solidFill>
                <a:latin typeface="Encode Sans ExtraBold" pitchFamily="2" charset="0"/>
              </a:rPr>
              <a:t>Tilde “Incluye Sueldos”</a:t>
            </a:r>
          </a:p>
        </p:txBody>
      </p:sp>
      <p:cxnSp>
        <p:nvCxnSpPr>
          <p:cNvPr id="92" name="Conector recto de flecha 91">
            <a:extLst>
              <a:ext uri="{FF2B5EF4-FFF2-40B4-BE49-F238E27FC236}">
                <a16:creationId xmlns:a16="http://schemas.microsoft.com/office/drawing/2014/main" id="{FB9E31A2-CBB1-2FA3-C72A-B915CB7A1C67}"/>
              </a:ext>
            </a:extLst>
          </p:cNvPr>
          <p:cNvCxnSpPr>
            <a:cxnSpLocks/>
            <a:endCxn id="88" idx="1"/>
          </p:cNvCxnSpPr>
          <p:nvPr/>
        </p:nvCxnSpPr>
        <p:spPr>
          <a:xfrm flipV="1">
            <a:off x="5410200" y="5605473"/>
            <a:ext cx="845502" cy="61918"/>
          </a:xfrm>
          <a:prstGeom prst="straightConnector1">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4663366E-D7E8-5EEB-9AE0-1E8F0DB5A3F0}"/>
              </a:ext>
            </a:extLst>
          </p:cNvPr>
          <p:cNvCxnSpPr>
            <a:cxnSpLocks/>
            <a:endCxn id="91" idx="1"/>
          </p:cNvCxnSpPr>
          <p:nvPr/>
        </p:nvCxnSpPr>
        <p:spPr>
          <a:xfrm flipV="1">
            <a:off x="4845179" y="6371355"/>
            <a:ext cx="1528539" cy="174867"/>
          </a:xfrm>
          <a:prstGeom prst="straightConnector1">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0B1D3587-B94D-A7DA-6577-7964F0792717}"/>
              </a:ext>
            </a:extLst>
          </p:cNvPr>
          <p:cNvPicPr>
            <a:picLocks noChangeAspect="1"/>
          </p:cNvPicPr>
          <p:nvPr/>
        </p:nvPicPr>
        <p:blipFill>
          <a:blip r:embed="rId10"/>
          <a:stretch>
            <a:fillRect/>
          </a:stretch>
        </p:blipFill>
        <p:spPr>
          <a:xfrm>
            <a:off x="141011" y="148297"/>
            <a:ext cx="256073" cy="256073"/>
          </a:xfrm>
          <a:prstGeom prst="rect">
            <a:avLst/>
          </a:prstGeom>
        </p:spPr>
      </p:pic>
      <p:sp>
        <p:nvSpPr>
          <p:cNvPr id="2" name="Rectángulo 1">
            <a:extLst>
              <a:ext uri="{FF2B5EF4-FFF2-40B4-BE49-F238E27FC236}">
                <a16:creationId xmlns:a16="http://schemas.microsoft.com/office/drawing/2014/main" id="{BA24371E-F1F2-F393-3B37-B5049236B67F}"/>
              </a:ext>
            </a:extLst>
          </p:cNvPr>
          <p:cNvSpPr/>
          <p:nvPr/>
        </p:nvSpPr>
        <p:spPr>
          <a:xfrm>
            <a:off x="5140021" y="5592773"/>
            <a:ext cx="250224" cy="17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a:extLst>
              <a:ext uri="{FF2B5EF4-FFF2-40B4-BE49-F238E27FC236}">
                <a16:creationId xmlns:a16="http://schemas.microsoft.com/office/drawing/2014/main" id="{003731AF-766A-55B7-DF57-F8DD2F5E7E6C}"/>
              </a:ext>
            </a:extLst>
          </p:cNvPr>
          <p:cNvSpPr/>
          <p:nvPr/>
        </p:nvSpPr>
        <p:spPr>
          <a:xfrm>
            <a:off x="5025317" y="5530736"/>
            <a:ext cx="480917" cy="292388"/>
          </a:xfrm>
          <a:prstGeom prst="rect">
            <a:avLst/>
          </a:prstGeom>
          <a:noFill/>
        </p:spPr>
        <p:txBody>
          <a:bodyPr wrap="square" rtlCol="0">
            <a:spAutoFit/>
          </a:bodyPr>
          <a:lstStyle/>
          <a:p>
            <a:pPr algn="ctr"/>
            <a:r>
              <a:rPr lang="es-ES" sz="1300" b="1" dirty="0">
                <a:latin typeface="Encode Sans SemiBold" pitchFamily="2" charset="0"/>
              </a:rPr>
              <a:t>24</a:t>
            </a:r>
          </a:p>
        </p:txBody>
      </p:sp>
      <p:sp>
        <p:nvSpPr>
          <p:cNvPr id="10" name="Rectángulo 9">
            <a:extLst>
              <a:ext uri="{FF2B5EF4-FFF2-40B4-BE49-F238E27FC236}">
                <a16:creationId xmlns:a16="http://schemas.microsoft.com/office/drawing/2014/main" id="{1E63348E-F355-C18F-1C38-0D5648ABDB63}"/>
              </a:ext>
            </a:extLst>
          </p:cNvPr>
          <p:cNvSpPr/>
          <p:nvPr/>
        </p:nvSpPr>
        <p:spPr>
          <a:xfrm>
            <a:off x="4842150" y="5599028"/>
            <a:ext cx="250224" cy="17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Rectángulo 10">
            <a:extLst>
              <a:ext uri="{FF2B5EF4-FFF2-40B4-BE49-F238E27FC236}">
                <a16:creationId xmlns:a16="http://schemas.microsoft.com/office/drawing/2014/main" id="{350DC931-121C-3ACA-9DDE-A0D1C30FAF61}"/>
              </a:ext>
            </a:extLst>
          </p:cNvPr>
          <p:cNvSpPr/>
          <p:nvPr/>
        </p:nvSpPr>
        <p:spPr>
          <a:xfrm>
            <a:off x="4580817" y="5592773"/>
            <a:ext cx="215978" cy="170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Rectángulo 15">
            <a:extLst>
              <a:ext uri="{FF2B5EF4-FFF2-40B4-BE49-F238E27FC236}">
                <a16:creationId xmlns:a16="http://schemas.microsoft.com/office/drawing/2014/main" id="{AF0E22A0-104B-D891-A2C3-DA2D33CD27C6}"/>
              </a:ext>
            </a:extLst>
          </p:cNvPr>
          <p:cNvSpPr/>
          <p:nvPr/>
        </p:nvSpPr>
        <p:spPr>
          <a:xfrm>
            <a:off x="4773185" y="5530736"/>
            <a:ext cx="378718" cy="292388"/>
          </a:xfrm>
          <a:prstGeom prst="rect">
            <a:avLst/>
          </a:prstGeom>
          <a:noFill/>
        </p:spPr>
        <p:txBody>
          <a:bodyPr wrap="square" rtlCol="0">
            <a:spAutoFit/>
          </a:bodyPr>
          <a:lstStyle/>
          <a:p>
            <a:pPr algn="ctr"/>
            <a:r>
              <a:rPr lang="es-ES" sz="1300" b="1" dirty="0">
                <a:latin typeface="Encode Sans SemiBold" pitchFamily="2" charset="0"/>
              </a:rPr>
              <a:t>11</a:t>
            </a:r>
          </a:p>
        </p:txBody>
      </p:sp>
      <p:sp>
        <p:nvSpPr>
          <p:cNvPr id="17" name="Rectángulo 16">
            <a:extLst>
              <a:ext uri="{FF2B5EF4-FFF2-40B4-BE49-F238E27FC236}">
                <a16:creationId xmlns:a16="http://schemas.microsoft.com/office/drawing/2014/main" id="{6BF2CC24-D703-E30C-CDC3-72D415A1E84F}"/>
              </a:ext>
            </a:extLst>
          </p:cNvPr>
          <p:cNvSpPr/>
          <p:nvPr/>
        </p:nvSpPr>
        <p:spPr>
          <a:xfrm>
            <a:off x="4442474" y="5530736"/>
            <a:ext cx="480917" cy="292388"/>
          </a:xfrm>
          <a:prstGeom prst="rect">
            <a:avLst/>
          </a:prstGeom>
          <a:noFill/>
        </p:spPr>
        <p:txBody>
          <a:bodyPr wrap="square" rtlCol="0">
            <a:spAutoFit/>
          </a:bodyPr>
          <a:lstStyle/>
          <a:p>
            <a:pPr algn="ctr"/>
            <a:r>
              <a:rPr lang="es-ES" sz="1300" b="1" dirty="0">
                <a:latin typeface="Encode Sans SemiBold" pitchFamily="2" charset="0"/>
              </a:rPr>
              <a:t>06</a:t>
            </a:r>
          </a:p>
        </p:txBody>
      </p:sp>
      <p:sp>
        <p:nvSpPr>
          <p:cNvPr id="15" name="Rectángulo: esquinas redondeadas 14">
            <a:extLst>
              <a:ext uri="{FF2B5EF4-FFF2-40B4-BE49-F238E27FC236}">
                <a16:creationId xmlns:a16="http://schemas.microsoft.com/office/drawing/2014/main" id="{A4F60040-4BC6-A929-2FEE-086D954C2D09}"/>
              </a:ext>
            </a:extLst>
          </p:cNvPr>
          <p:cNvSpPr/>
          <p:nvPr/>
        </p:nvSpPr>
        <p:spPr>
          <a:xfrm>
            <a:off x="1393339" y="6121643"/>
            <a:ext cx="2524799" cy="514436"/>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8" name="Rectángulo 17">
            <a:extLst>
              <a:ext uri="{FF2B5EF4-FFF2-40B4-BE49-F238E27FC236}">
                <a16:creationId xmlns:a16="http://schemas.microsoft.com/office/drawing/2014/main" id="{5243CFBE-814E-E74D-165B-3376008C9987}"/>
              </a:ext>
            </a:extLst>
          </p:cNvPr>
          <p:cNvSpPr/>
          <p:nvPr/>
        </p:nvSpPr>
        <p:spPr>
          <a:xfrm>
            <a:off x="1352717" y="6212546"/>
            <a:ext cx="2678320" cy="338554"/>
          </a:xfrm>
          <a:prstGeom prst="rect">
            <a:avLst/>
          </a:prstGeom>
          <a:noFill/>
        </p:spPr>
        <p:txBody>
          <a:bodyPr wrap="square" rtlCol="0">
            <a:spAutoFit/>
          </a:bodyPr>
          <a:lstStyle/>
          <a:p>
            <a:pPr algn="ctr"/>
            <a:r>
              <a:rPr lang="es-ES" sz="1600" dirty="0">
                <a:solidFill>
                  <a:srgbClr val="0070C0"/>
                </a:solidFill>
                <a:latin typeface="Encode Sans ExtraBold" pitchFamily="2" charset="0"/>
              </a:rPr>
              <a:t>Observaciones</a:t>
            </a:r>
          </a:p>
        </p:txBody>
      </p:sp>
      <p:cxnSp>
        <p:nvCxnSpPr>
          <p:cNvPr id="19" name="Conector recto de flecha 18">
            <a:extLst>
              <a:ext uri="{FF2B5EF4-FFF2-40B4-BE49-F238E27FC236}">
                <a16:creationId xmlns:a16="http://schemas.microsoft.com/office/drawing/2014/main" id="{3F3B3D56-1691-FC61-6860-B5A186E21B62}"/>
              </a:ext>
            </a:extLst>
          </p:cNvPr>
          <p:cNvCxnSpPr>
            <a:cxnSpLocks/>
          </p:cNvCxnSpPr>
          <p:nvPr/>
        </p:nvCxnSpPr>
        <p:spPr>
          <a:xfrm flipH="1">
            <a:off x="3811688" y="6079255"/>
            <a:ext cx="769129" cy="331519"/>
          </a:xfrm>
          <a:prstGeom prst="straightConnector1">
            <a:avLst/>
          </a:prstGeom>
          <a:ln w="38100">
            <a:solidFill>
              <a:srgbClr val="00B0F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27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B390514-58C2-06C4-6E6A-B0F4EB8A7DE6}"/>
              </a:ext>
            </a:extLst>
          </p:cNvPr>
          <p:cNvGrpSpPr/>
          <p:nvPr/>
        </p:nvGrpSpPr>
        <p:grpSpPr>
          <a:xfrm>
            <a:off x="1904428" y="-1301214"/>
            <a:ext cx="11093614" cy="14934125"/>
            <a:chOff x="1904428" y="-1301214"/>
            <a:chExt cx="11093614" cy="14934125"/>
          </a:xfrm>
        </p:grpSpPr>
        <p:pic>
          <p:nvPicPr>
            <p:cNvPr id="3" name="Imagen 2">
              <a:extLst>
                <a:ext uri="{FF2B5EF4-FFF2-40B4-BE49-F238E27FC236}">
                  <a16:creationId xmlns:a16="http://schemas.microsoft.com/office/drawing/2014/main" id="{6368C8F4-5676-5F3C-7363-1854EDE6103D}"/>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4" name="Imagen 3">
              <a:extLst>
                <a:ext uri="{FF2B5EF4-FFF2-40B4-BE49-F238E27FC236}">
                  <a16:creationId xmlns:a16="http://schemas.microsoft.com/office/drawing/2014/main" id="{3ED0228F-D8AE-5E7A-AA25-219D17A580FE}"/>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5" name="Imagen 4">
              <a:extLst>
                <a:ext uri="{FF2B5EF4-FFF2-40B4-BE49-F238E27FC236}">
                  <a16:creationId xmlns:a16="http://schemas.microsoft.com/office/drawing/2014/main" id="{A14EE7F9-97E8-BC52-E439-5E3B9B2D5101}"/>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pic>
        <p:nvPicPr>
          <p:cNvPr id="6" name="Picture 2" descr="Banco de la Nación Argentina | LinkedIn">
            <a:extLst>
              <a:ext uri="{FF2B5EF4-FFF2-40B4-BE49-F238E27FC236}">
                <a16:creationId xmlns:a16="http://schemas.microsoft.com/office/drawing/2014/main" id="{9BB564F1-6677-699A-19E4-8F1AF15D16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043" b="26102"/>
          <a:stretch/>
        </p:blipFill>
        <p:spPr bwMode="auto">
          <a:xfrm>
            <a:off x="917744" y="1496757"/>
            <a:ext cx="1905000" cy="89259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8959C94E-282B-32C9-88A5-66BFE5E3EFCC}"/>
              </a:ext>
            </a:extLst>
          </p:cNvPr>
          <p:cNvGrpSpPr/>
          <p:nvPr/>
        </p:nvGrpSpPr>
        <p:grpSpPr>
          <a:xfrm>
            <a:off x="526481" y="3546258"/>
            <a:ext cx="3240000" cy="1750384"/>
            <a:chOff x="417056" y="3643098"/>
            <a:chExt cx="3240000" cy="1750384"/>
          </a:xfrm>
        </p:grpSpPr>
        <p:sp>
          <p:nvSpPr>
            <p:cNvPr id="11" name="Rectángulo: esquinas redondeadas 10">
              <a:extLst>
                <a:ext uri="{FF2B5EF4-FFF2-40B4-BE49-F238E27FC236}">
                  <a16:creationId xmlns:a16="http://schemas.microsoft.com/office/drawing/2014/main" id="{AF275DD3-90D8-26CA-7957-B71FE7B0395B}"/>
                </a:ext>
              </a:extLst>
            </p:cNvPr>
            <p:cNvSpPr/>
            <p:nvPr/>
          </p:nvSpPr>
          <p:spPr>
            <a:xfrm>
              <a:off x="417056" y="3643098"/>
              <a:ext cx="3240000" cy="1656258"/>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2" name="CuadroTexto 11">
              <a:extLst>
                <a:ext uri="{FF2B5EF4-FFF2-40B4-BE49-F238E27FC236}">
                  <a16:creationId xmlns:a16="http://schemas.microsoft.com/office/drawing/2014/main" id="{FC4AACB7-2543-6493-6137-E69394C6530A}"/>
                </a:ext>
              </a:extLst>
            </p:cNvPr>
            <p:cNvSpPr txBox="1"/>
            <p:nvPr/>
          </p:nvSpPr>
          <p:spPr>
            <a:xfrm>
              <a:off x="619153" y="3823822"/>
              <a:ext cx="2835807" cy="1569660"/>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dirty="0">
                  <a:solidFill>
                    <a:srgbClr val="4D79C7"/>
                  </a:solidFill>
                </a:rPr>
                <a:t>Proceso de cancelación de Ordenes de Pago por Transferencia Bancaria y por archivo de lotes de notas al agente financiero</a:t>
              </a:r>
            </a:p>
            <a:p>
              <a:endParaRPr lang="es-ES" dirty="0">
                <a:solidFill>
                  <a:srgbClr val="4D79C7"/>
                </a:solidFill>
              </a:endParaRPr>
            </a:p>
          </p:txBody>
        </p:sp>
      </p:grpSp>
      <p:grpSp>
        <p:nvGrpSpPr>
          <p:cNvPr id="16" name="Grupo 15">
            <a:extLst>
              <a:ext uri="{FF2B5EF4-FFF2-40B4-BE49-F238E27FC236}">
                <a16:creationId xmlns:a16="http://schemas.microsoft.com/office/drawing/2014/main" id="{4AB1D508-C300-F8A7-732A-BAA9358E0F87}"/>
              </a:ext>
            </a:extLst>
          </p:cNvPr>
          <p:cNvGrpSpPr/>
          <p:nvPr/>
        </p:nvGrpSpPr>
        <p:grpSpPr>
          <a:xfrm>
            <a:off x="526481" y="1027922"/>
            <a:ext cx="3240000" cy="2276135"/>
            <a:chOff x="526481" y="1182962"/>
            <a:chExt cx="3240000" cy="2276135"/>
          </a:xfrm>
        </p:grpSpPr>
        <p:sp>
          <p:nvSpPr>
            <p:cNvPr id="17" name="Rectángulo: esquinas redondeadas 16">
              <a:extLst>
                <a:ext uri="{FF2B5EF4-FFF2-40B4-BE49-F238E27FC236}">
                  <a16:creationId xmlns:a16="http://schemas.microsoft.com/office/drawing/2014/main" id="{73E1CFA9-EC34-D75A-F857-4A165C723BDB}"/>
                </a:ext>
              </a:extLst>
            </p:cNvPr>
            <p:cNvSpPr/>
            <p:nvPr/>
          </p:nvSpPr>
          <p:spPr>
            <a:xfrm>
              <a:off x="526481" y="1182962"/>
              <a:ext cx="3240000" cy="2276135"/>
            </a:xfrm>
            <a:prstGeom prst="roundRect">
              <a:avLst>
                <a:gd name="adj" fmla="val 10747"/>
              </a:avLst>
            </a:prstGeom>
            <a:solidFill>
              <a:srgbClr val="1F55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CuadroTexto 17">
              <a:extLst>
                <a:ext uri="{FF2B5EF4-FFF2-40B4-BE49-F238E27FC236}">
                  <a16:creationId xmlns:a16="http://schemas.microsoft.com/office/drawing/2014/main" id="{2E14BB21-8328-AFF7-99C1-2E9CC0B63CB9}"/>
                </a:ext>
              </a:extLst>
            </p:cNvPr>
            <p:cNvSpPr txBox="1"/>
            <p:nvPr/>
          </p:nvSpPr>
          <p:spPr>
            <a:xfrm>
              <a:off x="1109011" y="2875675"/>
              <a:ext cx="2074940" cy="369332"/>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es-ES" sz="1800" dirty="0">
                  <a:solidFill>
                    <a:schemeClr val="bg1"/>
                  </a:solidFill>
                </a:rPr>
                <a:t>ISO 9001/2015</a:t>
              </a:r>
            </a:p>
          </p:txBody>
        </p:sp>
        <p:pic>
          <p:nvPicPr>
            <p:cNvPr id="19" name="Imagen 18">
              <a:extLst>
                <a:ext uri="{FF2B5EF4-FFF2-40B4-BE49-F238E27FC236}">
                  <a16:creationId xmlns:a16="http://schemas.microsoft.com/office/drawing/2014/main" id="{81C91E5A-FAF1-2B97-2443-AE2506118408}"/>
                </a:ext>
              </a:extLst>
            </p:cNvPr>
            <p:cNvPicPr>
              <a:picLocks noChangeAspect="1"/>
            </p:cNvPicPr>
            <p:nvPr/>
          </p:nvPicPr>
          <p:blipFill>
            <a:blip r:embed="rId4"/>
            <a:stretch>
              <a:fillRect/>
            </a:stretch>
          </p:blipFill>
          <p:spPr>
            <a:xfrm>
              <a:off x="1526953" y="1404662"/>
              <a:ext cx="1239057" cy="1239057"/>
            </a:xfrm>
            <a:prstGeom prst="rect">
              <a:avLst/>
            </a:prstGeom>
          </p:spPr>
        </p:pic>
      </p:grpSp>
      <p:sp>
        <p:nvSpPr>
          <p:cNvPr id="21" name="Rectángulo: esquinas redondeadas 20">
            <a:extLst>
              <a:ext uri="{FF2B5EF4-FFF2-40B4-BE49-F238E27FC236}">
                <a16:creationId xmlns:a16="http://schemas.microsoft.com/office/drawing/2014/main" id="{37DBA11C-797B-F27E-189C-4E04FC8B0C4A}"/>
              </a:ext>
            </a:extLst>
          </p:cNvPr>
          <p:cNvSpPr/>
          <p:nvPr/>
        </p:nvSpPr>
        <p:spPr>
          <a:xfrm>
            <a:off x="4249087" y="1027922"/>
            <a:ext cx="7500288" cy="2243202"/>
          </a:xfrm>
          <a:prstGeom prst="roundRect">
            <a:avLst>
              <a:gd name="adj" fmla="val 11089"/>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CuadroTexto 21">
            <a:extLst>
              <a:ext uri="{FF2B5EF4-FFF2-40B4-BE49-F238E27FC236}">
                <a16:creationId xmlns:a16="http://schemas.microsoft.com/office/drawing/2014/main" id="{7B28B5D3-187B-9331-8EF5-C230F0ED73A2}"/>
              </a:ext>
            </a:extLst>
          </p:cNvPr>
          <p:cNvSpPr txBox="1"/>
          <p:nvPr/>
        </p:nvSpPr>
        <p:spPr>
          <a:xfrm>
            <a:off x="6604809" y="2461740"/>
            <a:ext cx="2749039" cy="646331"/>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it-IT" sz="1800" dirty="0">
                <a:solidFill>
                  <a:schemeClr val="bg1"/>
                </a:solidFill>
              </a:rPr>
              <a:t>Política de la Calidad</a:t>
            </a:r>
          </a:p>
          <a:p>
            <a:r>
              <a:rPr lang="it-IT" sz="1800" dirty="0">
                <a:solidFill>
                  <a:schemeClr val="bg1"/>
                </a:solidFill>
              </a:rPr>
              <a:t>CGN - TGN</a:t>
            </a:r>
          </a:p>
        </p:txBody>
      </p:sp>
      <p:pic>
        <p:nvPicPr>
          <p:cNvPr id="23" name="Imagen 22">
            <a:extLst>
              <a:ext uri="{FF2B5EF4-FFF2-40B4-BE49-F238E27FC236}">
                <a16:creationId xmlns:a16="http://schemas.microsoft.com/office/drawing/2014/main" id="{D2AD7E9F-C300-DCDA-F153-9C20175AE7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947"/>
          <a:stretch/>
        </p:blipFill>
        <p:spPr>
          <a:xfrm>
            <a:off x="7443509" y="1254401"/>
            <a:ext cx="1111443" cy="1177516"/>
          </a:xfrm>
          <a:prstGeom prst="rect">
            <a:avLst/>
          </a:prstGeom>
        </p:spPr>
      </p:pic>
      <p:pic>
        <p:nvPicPr>
          <p:cNvPr id="29" name="Imagen 28">
            <a:extLst>
              <a:ext uri="{FF2B5EF4-FFF2-40B4-BE49-F238E27FC236}">
                <a16:creationId xmlns:a16="http://schemas.microsoft.com/office/drawing/2014/main" id="{1BA5B68D-3579-5E91-91A2-B9A631AED634}"/>
              </a:ext>
            </a:extLst>
          </p:cNvPr>
          <p:cNvPicPr>
            <a:picLocks noChangeAspect="1"/>
          </p:cNvPicPr>
          <p:nvPr/>
        </p:nvPicPr>
        <p:blipFill>
          <a:blip r:embed="rId6"/>
          <a:stretch>
            <a:fillRect/>
          </a:stretch>
        </p:blipFill>
        <p:spPr>
          <a:xfrm>
            <a:off x="3664456" y="1780607"/>
            <a:ext cx="894855" cy="680400"/>
          </a:xfrm>
          <a:prstGeom prst="rect">
            <a:avLst/>
          </a:prstGeom>
        </p:spPr>
      </p:pic>
      <p:cxnSp>
        <p:nvCxnSpPr>
          <p:cNvPr id="30" name="Conector recto de flecha 29">
            <a:extLst>
              <a:ext uri="{FF2B5EF4-FFF2-40B4-BE49-F238E27FC236}">
                <a16:creationId xmlns:a16="http://schemas.microsoft.com/office/drawing/2014/main" id="{7ED81563-6596-36D2-FD57-5763FE41178E}"/>
              </a:ext>
            </a:extLst>
          </p:cNvPr>
          <p:cNvCxnSpPr>
            <a:cxnSpLocks/>
          </p:cNvCxnSpPr>
          <p:nvPr/>
        </p:nvCxnSpPr>
        <p:spPr>
          <a:xfrm>
            <a:off x="2143811" y="3116600"/>
            <a:ext cx="0" cy="427538"/>
          </a:xfrm>
          <a:prstGeom prst="straightConnector1">
            <a:avLst/>
          </a:prstGeom>
          <a:ln w="25400">
            <a:solidFill>
              <a:srgbClr val="1F5595"/>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3F92073F-1DDF-801C-83FB-495E94CF6510}"/>
              </a:ext>
            </a:extLst>
          </p:cNvPr>
          <p:cNvSpPr txBox="1"/>
          <p:nvPr/>
        </p:nvSpPr>
        <p:spPr>
          <a:xfrm>
            <a:off x="428309" y="83869"/>
            <a:ext cx="3046412" cy="335156"/>
          </a:xfrm>
          <a:prstGeom prst="rect">
            <a:avLst/>
          </a:prstGeom>
          <a:noFill/>
        </p:spPr>
        <p:txBody>
          <a:bodyPr wrap="square">
            <a:spAutoFit/>
          </a:bodyPr>
          <a:lstStyle/>
          <a:p>
            <a:pPr>
              <a:lnSpc>
                <a:spcPct val="150000"/>
              </a:lnSpc>
            </a:pPr>
            <a:r>
              <a:rPr lang="es-ES" sz="1200" dirty="0">
                <a:latin typeface="Barlow Light" panose="00000400000000000000" pitchFamily="2" charset="0"/>
              </a:rPr>
              <a:t>Programación de Pagos</a:t>
            </a:r>
          </a:p>
        </p:txBody>
      </p:sp>
      <p:sp>
        <p:nvSpPr>
          <p:cNvPr id="15" name="CuadroTexto 14">
            <a:extLst>
              <a:ext uri="{FF2B5EF4-FFF2-40B4-BE49-F238E27FC236}">
                <a16:creationId xmlns:a16="http://schemas.microsoft.com/office/drawing/2014/main" id="{D1F2F95E-E2BA-0965-6BD1-6DE9A1C6C9F6}"/>
              </a:ext>
            </a:extLst>
          </p:cNvPr>
          <p:cNvSpPr txBox="1"/>
          <p:nvPr/>
        </p:nvSpPr>
        <p:spPr>
          <a:xfrm>
            <a:off x="285849" y="369195"/>
            <a:ext cx="11648976"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spc="-10" dirty="0">
                <a:solidFill>
                  <a:srgbClr val="6500FF"/>
                </a:solidFill>
              </a:rPr>
              <a:t>Certificación de Calidad</a:t>
            </a:r>
          </a:p>
        </p:txBody>
      </p:sp>
      <p:grpSp>
        <p:nvGrpSpPr>
          <p:cNvPr id="44" name="Grupo 43">
            <a:extLst>
              <a:ext uri="{FF2B5EF4-FFF2-40B4-BE49-F238E27FC236}">
                <a16:creationId xmlns:a16="http://schemas.microsoft.com/office/drawing/2014/main" id="{2983994E-3A51-7C8F-E832-6AFD43CF8EF8}"/>
              </a:ext>
            </a:extLst>
          </p:cNvPr>
          <p:cNvGrpSpPr/>
          <p:nvPr/>
        </p:nvGrpSpPr>
        <p:grpSpPr>
          <a:xfrm>
            <a:off x="8207926" y="5325862"/>
            <a:ext cx="3534247" cy="1194089"/>
            <a:chOff x="8086261" y="5512951"/>
            <a:chExt cx="3534247" cy="1194089"/>
          </a:xfrm>
        </p:grpSpPr>
        <p:sp>
          <p:nvSpPr>
            <p:cNvPr id="40" name="Rectángulo: esquinas redondeadas 39">
              <a:extLst>
                <a:ext uri="{FF2B5EF4-FFF2-40B4-BE49-F238E27FC236}">
                  <a16:creationId xmlns:a16="http://schemas.microsoft.com/office/drawing/2014/main" id="{351B1BA3-CBFF-4AE5-3E33-295C3507106E}"/>
                </a:ext>
              </a:extLst>
            </p:cNvPr>
            <p:cNvSpPr/>
            <p:nvPr/>
          </p:nvSpPr>
          <p:spPr>
            <a:xfrm>
              <a:off x="8086261" y="5512951"/>
              <a:ext cx="3534247" cy="1194089"/>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CuadroTexto 34">
              <a:extLst>
                <a:ext uri="{FF2B5EF4-FFF2-40B4-BE49-F238E27FC236}">
                  <a16:creationId xmlns:a16="http://schemas.microsoft.com/office/drawing/2014/main" id="{94E2D8BF-BF13-345C-E354-E51FC740DFBB}"/>
                </a:ext>
              </a:extLst>
            </p:cNvPr>
            <p:cNvSpPr txBox="1"/>
            <p:nvPr/>
          </p:nvSpPr>
          <p:spPr>
            <a:xfrm>
              <a:off x="8207928" y="5699042"/>
              <a:ext cx="3384894" cy="830997"/>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spc="-20" dirty="0">
                  <a:solidFill>
                    <a:srgbClr val="4D79C7"/>
                  </a:solidFill>
                  <a:latin typeface="Encode Sans Medium" pitchFamily="2" charset="0"/>
                </a:rPr>
                <a:t>Adoptar pautas metodológicas que garanticen tiempos de procesos y criterios oportunos y eficaces</a:t>
              </a:r>
            </a:p>
          </p:txBody>
        </p:sp>
      </p:grpSp>
      <p:grpSp>
        <p:nvGrpSpPr>
          <p:cNvPr id="42" name="Grupo 41">
            <a:extLst>
              <a:ext uri="{FF2B5EF4-FFF2-40B4-BE49-F238E27FC236}">
                <a16:creationId xmlns:a16="http://schemas.microsoft.com/office/drawing/2014/main" id="{02C2477D-EE92-FBA5-8631-B3ABDC93A197}"/>
              </a:ext>
            </a:extLst>
          </p:cNvPr>
          <p:cNvGrpSpPr/>
          <p:nvPr/>
        </p:nvGrpSpPr>
        <p:grpSpPr>
          <a:xfrm>
            <a:off x="4223680" y="5325862"/>
            <a:ext cx="3534247" cy="1194089"/>
            <a:chOff x="8553365" y="2894102"/>
            <a:chExt cx="3534247" cy="1194089"/>
          </a:xfrm>
        </p:grpSpPr>
        <p:sp>
          <p:nvSpPr>
            <p:cNvPr id="37" name="Rectángulo: esquinas redondeadas 36">
              <a:extLst>
                <a:ext uri="{FF2B5EF4-FFF2-40B4-BE49-F238E27FC236}">
                  <a16:creationId xmlns:a16="http://schemas.microsoft.com/office/drawing/2014/main" id="{9D889A59-A432-BB36-7432-E433694A568D}"/>
                </a:ext>
              </a:extLst>
            </p:cNvPr>
            <p:cNvSpPr/>
            <p:nvPr/>
          </p:nvSpPr>
          <p:spPr>
            <a:xfrm>
              <a:off x="8553365" y="2894102"/>
              <a:ext cx="3534247" cy="1194089"/>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3" name="CuadroTexto 32">
              <a:extLst>
                <a:ext uri="{FF2B5EF4-FFF2-40B4-BE49-F238E27FC236}">
                  <a16:creationId xmlns:a16="http://schemas.microsoft.com/office/drawing/2014/main" id="{B93C3F96-BFFB-303F-DB00-C17CF45AE2D4}"/>
                </a:ext>
              </a:extLst>
            </p:cNvPr>
            <p:cNvSpPr txBox="1"/>
            <p:nvPr/>
          </p:nvSpPr>
          <p:spPr>
            <a:xfrm>
              <a:off x="8657753" y="3042412"/>
              <a:ext cx="3239999" cy="830997"/>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dirty="0">
                  <a:solidFill>
                    <a:srgbClr val="4D79C7"/>
                  </a:solidFill>
                  <a:latin typeface="Encode Sans Medium" pitchFamily="2" charset="0"/>
                </a:rPr>
                <a:t>Implementar y mantener el Sistema de Gestión de Calidad segun normas ISO 9001</a:t>
              </a:r>
            </a:p>
          </p:txBody>
        </p:sp>
      </p:grpSp>
      <p:grpSp>
        <p:nvGrpSpPr>
          <p:cNvPr id="50" name="Grupo 49">
            <a:extLst>
              <a:ext uri="{FF2B5EF4-FFF2-40B4-BE49-F238E27FC236}">
                <a16:creationId xmlns:a16="http://schemas.microsoft.com/office/drawing/2014/main" id="{F566C6CC-AA15-2E1D-FCDB-FF2AC2492B88}"/>
              </a:ext>
            </a:extLst>
          </p:cNvPr>
          <p:cNvGrpSpPr/>
          <p:nvPr/>
        </p:nvGrpSpPr>
        <p:grpSpPr>
          <a:xfrm>
            <a:off x="4223680" y="3546258"/>
            <a:ext cx="3534247" cy="1565347"/>
            <a:chOff x="8253544" y="695358"/>
            <a:chExt cx="3534247" cy="1565347"/>
          </a:xfrm>
        </p:grpSpPr>
        <p:sp>
          <p:nvSpPr>
            <p:cNvPr id="48" name="Rectángulo: esquinas redondeadas 47">
              <a:extLst>
                <a:ext uri="{FF2B5EF4-FFF2-40B4-BE49-F238E27FC236}">
                  <a16:creationId xmlns:a16="http://schemas.microsoft.com/office/drawing/2014/main" id="{B9D0E6CC-E457-D913-AE18-D94093CFBB3C}"/>
                </a:ext>
              </a:extLst>
            </p:cNvPr>
            <p:cNvSpPr/>
            <p:nvPr/>
          </p:nvSpPr>
          <p:spPr>
            <a:xfrm>
              <a:off x="8253544" y="695358"/>
              <a:ext cx="3534247" cy="156534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9" name="CuadroTexto 8">
              <a:extLst>
                <a:ext uri="{FF2B5EF4-FFF2-40B4-BE49-F238E27FC236}">
                  <a16:creationId xmlns:a16="http://schemas.microsoft.com/office/drawing/2014/main" id="{2BCC0E00-0CA5-CB64-67F7-496B5BE19652}"/>
                </a:ext>
              </a:extLst>
            </p:cNvPr>
            <p:cNvSpPr txBox="1"/>
            <p:nvPr/>
          </p:nvSpPr>
          <p:spPr>
            <a:xfrm>
              <a:off x="8358050" y="803596"/>
              <a:ext cx="3416403" cy="1323439"/>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spc="-20" dirty="0">
                  <a:solidFill>
                    <a:srgbClr val="4D79C7"/>
                  </a:solidFill>
                  <a:latin typeface="Encode Sans Medium" pitchFamily="2" charset="0"/>
                </a:rPr>
                <a:t>Garantizar la confiabilidad y seguridad en la cancelacion de OPS pagador Tesoro por Transferencia Bancaria y por archivo de lotes al agente financiero</a:t>
              </a:r>
            </a:p>
          </p:txBody>
        </p:sp>
      </p:grpSp>
      <p:cxnSp>
        <p:nvCxnSpPr>
          <p:cNvPr id="51" name="Conector recto de flecha 50">
            <a:extLst>
              <a:ext uri="{FF2B5EF4-FFF2-40B4-BE49-F238E27FC236}">
                <a16:creationId xmlns:a16="http://schemas.microsoft.com/office/drawing/2014/main" id="{7760B712-DB55-153F-E39B-6FB4174484DE}"/>
              </a:ext>
            </a:extLst>
          </p:cNvPr>
          <p:cNvCxnSpPr>
            <a:cxnSpLocks/>
          </p:cNvCxnSpPr>
          <p:nvPr/>
        </p:nvCxnSpPr>
        <p:spPr>
          <a:xfrm flipH="1">
            <a:off x="7982742" y="3271124"/>
            <a:ext cx="6964" cy="2666084"/>
          </a:xfrm>
          <a:prstGeom prst="straightConnector1">
            <a:avLst/>
          </a:prstGeom>
          <a:ln w="25400">
            <a:solidFill>
              <a:srgbClr val="8FAAD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upo 42">
            <a:extLst>
              <a:ext uri="{FF2B5EF4-FFF2-40B4-BE49-F238E27FC236}">
                <a16:creationId xmlns:a16="http://schemas.microsoft.com/office/drawing/2014/main" id="{3BCD3B2A-CDE0-6682-0769-461E103F2E2F}"/>
              </a:ext>
            </a:extLst>
          </p:cNvPr>
          <p:cNvGrpSpPr/>
          <p:nvPr/>
        </p:nvGrpSpPr>
        <p:grpSpPr>
          <a:xfrm>
            <a:off x="8207927" y="3546258"/>
            <a:ext cx="3664338" cy="1194089"/>
            <a:chOff x="6547738" y="4344322"/>
            <a:chExt cx="3664338" cy="1194089"/>
          </a:xfrm>
        </p:grpSpPr>
        <p:sp>
          <p:nvSpPr>
            <p:cNvPr id="36" name="Rectángulo: esquinas redondeadas 35">
              <a:extLst>
                <a:ext uri="{FF2B5EF4-FFF2-40B4-BE49-F238E27FC236}">
                  <a16:creationId xmlns:a16="http://schemas.microsoft.com/office/drawing/2014/main" id="{90BEC047-99AA-7723-D16B-05968C3AB17E}"/>
                </a:ext>
              </a:extLst>
            </p:cNvPr>
            <p:cNvSpPr/>
            <p:nvPr/>
          </p:nvSpPr>
          <p:spPr>
            <a:xfrm>
              <a:off x="6547738" y="4344322"/>
              <a:ext cx="3534247" cy="1194089"/>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4" name="CuadroTexto 33">
              <a:extLst>
                <a:ext uri="{FF2B5EF4-FFF2-40B4-BE49-F238E27FC236}">
                  <a16:creationId xmlns:a16="http://schemas.microsoft.com/office/drawing/2014/main" id="{6019AAE8-64D5-44D6-7998-3143F0BB94C7}"/>
                </a:ext>
              </a:extLst>
            </p:cNvPr>
            <p:cNvSpPr txBox="1"/>
            <p:nvPr/>
          </p:nvSpPr>
          <p:spPr>
            <a:xfrm>
              <a:off x="6677829" y="4385670"/>
              <a:ext cx="3534247" cy="1077218"/>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spc="-30" dirty="0">
                  <a:solidFill>
                    <a:srgbClr val="4D79C7"/>
                  </a:solidFill>
                  <a:latin typeface="Encode Sans Medium" pitchFamily="2" charset="0"/>
                </a:rPr>
                <a:t>Asegurar competencias en el personal, fundamentadas y orientadas al compromiso con sus tareas</a:t>
              </a:r>
            </a:p>
          </p:txBody>
        </p:sp>
      </p:grpSp>
      <p:cxnSp>
        <p:nvCxnSpPr>
          <p:cNvPr id="56" name="Conector recto de flecha 55">
            <a:extLst>
              <a:ext uri="{FF2B5EF4-FFF2-40B4-BE49-F238E27FC236}">
                <a16:creationId xmlns:a16="http://schemas.microsoft.com/office/drawing/2014/main" id="{EF413415-2188-52FF-482C-E2FA27D2FA59}"/>
              </a:ext>
            </a:extLst>
          </p:cNvPr>
          <p:cNvCxnSpPr>
            <a:cxnSpLocks/>
          </p:cNvCxnSpPr>
          <p:nvPr/>
        </p:nvCxnSpPr>
        <p:spPr>
          <a:xfrm flipV="1">
            <a:off x="7767452" y="5922906"/>
            <a:ext cx="438591" cy="1"/>
          </a:xfrm>
          <a:prstGeom prst="straightConnector1">
            <a:avLst/>
          </a:prstGeom>
          <a:ln w="25400">
            <a:solidFill>
              <a:srgbClr val="8FAAD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12ACD48F-BCF6-1AA2-17CF-F143C349359F}"/>
              </a:ext>
            </a:extLst>
          </p:cNvPr>
          <p:cNvCxnSpPr>
            <a:cxnSpLocks/>
          </p:cNvCxnSpPr>
          <p:nvPr/>
        </p:nvCxnSpPr>
        <p:spPr>
          <a:xfrm flipV="1">
            <a:off x="7767010" y="4143302"/>
            <a:ext cx="438591" cy="1"/>
          </a:xfrm>
          <a:prstGeom prst="straightConnector1">
            <a:avLst/>
          </a:prstGeom>
          <a:ln w="25400">
            <a:solidFill>
              <a:srgbClr val="8FAAD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F332B42A-C539-B775-67FE-35D43F0AA3B6}"/>
              </a:ext>
            </a:extLst>
          </p:cNvPr>
          <p:cNvPicPr>
            <a:picLocks noChangeAspect="1"/>
          </p:cNvPicPr>
          <p:nvPr/>
        </p:nvPicPr>
        <p:blipFill>
          <a:blip r:embed="rId7"/>
          <a:stretch>
            <a:fillRect/>
          </a:stretch>
        </p:blipFill>
        <p:spPr>
          <a:xfrm>
            <a:off x="141011" y="148297"/>
            <a:ext cx="256073" cy="256073"/>
          </a:xfrm>
          <a:prstGeom prst="rect">
            <a:avLst/>
          </a:prstGeom>
        </p:spPr>
      </p:pic>
    </p:spTree>
    <p:extLst>
      <p:ext uri="{BB962C8B-B14F-4D97-AF65-F5344CB8AC3E}">
        <p14:creationId xmlns:p14="http://schemas.microsoft.com/office/powerpoint/2010/main" val="98216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062A26C-F2BA-7CDF-0FB6-238B28960516}"/>
              </a:ext>
            </a:extLst>
          </p:cNvPr>
          <p:cNvPicPr>
            <a:picLocks noChangeAspect="1"/>
          </p:cNvPicPr>
          <p:nvPr/>
        </p:nvPicPr>
        <p:blipFill>
          <a:blip r:embed="rId2"/>
          <a:stretch>
            <a:fillRect/>
          </a:stretch>
        </p:blipFill>
        <p:spPr>
          <a:xfrm>
            <a:off x="0" y="1021931"/>
            <a:ext cx="12192000" cy="5836069"/>
          </a:xfrm>
          <a:prstGeom prst="rect">
            <a:avLst/>
          </a:prstGeom>
        </p:spPr>
      </p:pic>
      <p:sp>
        <p:nvSpPr>
          <p:cNvPr id="2" name="Título 1">
            <a:extLst>
              <a:ext uri="{FF2B5EF4-FFF2-40B4-BE49-F238E27FC236}">
                <a16:creationId xmlns:a16="http://schemas.microsoft.com/office/drawing/2014/main" id="{B5B48EA8-5B4A-99ED-E640-59730762545B}"/>
              </a:ext>
            </a:extLst>
          </p:cNvPr>
          <p:cNvSpPr>
            <a:spLocks noGrp="1"/>
          </p:cNvSpPr>
          <p:nvPr>
            <p:ph type="title"/>
          </p:nvPr>
        </p:nvSpPr>
        <p:spPr>
          <a:xfrm>
            <a:off x="749173" y="2080602"/>
            <a:ext cx="3808314" cy="2455201"/>
          </a:xfrm>
        </p:spPr>
        <p:txBody>
          <a:bodyPr>
            <a:normAutofit fontScale="90000"/>
          </a:bodyPr>
          <a:lstStyle/>
          <a:p>
            <a:r>
              <a:rPr lang="es-ES" dirty="0">
                <a:solidFill>
                  <a:srgbClr val="6500FF"/>
                </a:solidFill>
                <a:latin typeface="Barlow SemiBold" panose="00000700000000000000" pitchFamily="2" charset="0"/>
              </a:rPr>
              <a:t>Gestión de Recursos y Canales de Recaudación </a:t>
            </a:r>
            <a:endParaRPr lang="es-AR" dirty="0">
              <a:solidFill>
                <a:srgbClr val="6500FF"/>
              </a:solidFill>
              <a:latin typeface="Barlow SemiBold" panose="00000700000000000000" pitchFamily="2" charset="0"/>
            </a:endParaRPr>
          </a:p>
        </p:txBody>
      </p:sp>
      <p:sp>
        <p:nvSpPr>
          <p:cNvPr id="4" name="CuadroTexto 3">
            <a:extLst>
              <a:ext uri="{FF2B5EF4-FFF2-40B4-BE49-F238E27FC236}">
                <a16:creationId xmlns:a16="http://schemas.microsoft.com/office/drawing/2014/main" id="{914D9D5B-8007-8945-0D29-2E46CD9E70FF}"/>
              </a:ext>
            </a:extLst>
          </p:cNvPr>
          <p:cNvSpPr txBox="1"/>
          <p:nvPr/>
        </p:nvSpPr>
        <p:spPr>
          <a:xfrm>
            <a:off x="749172" y="4332514"/>
            <a:ext cx="5099177" cy="880369"/>
          </a:xfrm>
          <a:prstGeom prst="rect">
            <a:avLst/>
          </a:prstGeom>
          <a:noFill/>
        </p:spPr>
        <p:txBody>
          <a:bodyPr wrap="square">
            <a:spAutoFit/>
          </a:bodyPr>
          <a:lstStyle/>
          <a:p>
            <a:pPr>
              <a:lnSpc>
                <a:spcPct val="150000"/>
              </a:lnSpc>
            </a:pPr>
            <a:r>
              <a:rPr lang="es-ES" dirty="0" err="1">
                <a:solidFill>
                  <a:srgbClr val="361090"/>
                </a:solidFill>
                <a:latin typeface="Barlow" panose="00000500000000000000" pitchFamily="2" charset="0"/>
              </a:rPr>
              <a:t>Cdor</a:t>
            </a:r>
            <a:r>
              <a:rPr lang="es-ES" dirty="0">
                <a:solidFill>
                  <a:srgbClr val="361090"/>
                </a:solidFill>
                <a:latin typeface="Barlow" panose="00000500000000000000" pitchFamily="2" charset="0"/>
              </a:rPr>
              <a:t>. Juan Brest</a:t>
            </a:r>
          </a:p>
          <a:p>
            <a:pPr>
              <a:lnSpc>
                <a:spcPct val="150000"/>
              </a:lnSpc>
            </a:pPr>
            <a:r>
              <a:rPr lang="es-ES" dirty="0">
                <a:solidFill>
                  <a:srgbClr val="361090"/>
                </a:solidFill>
                <a:latin typeface="Barlow" panose="00000500000000000000" pitchFamily="2" charset="0"/>
              </a:rPr>
              <a:t>Cdora. Claudia Amendolara</a:t>
            </a:r>
          </a:p>
        </p:txBody>
      </p:sp>
      <p:pic>
        <p:nvPicPr>
          <p:cNvPr id="6" name="Imagen 5">
            <a:extLst>
              <a:ext uri="{FF2B5EF4-FFF2-40B4-BE49-F238E27FC236}">
                <a16:creationId xmlns:a16="http://schemas.microsoft.com/office/drawing/2014/main" id="{9DCFF5B6-7264-193B-4ED2-5BB047C32BE3}"/>
              </a:ext>
            </a:extLst>
          </p:cNvPr>
          <p:cNvPicPr>
            <a:picLocks noChangeAspect="1"/>
          </p:cNvPicPr>
          <p:nvPr/>
        </p:nvPicPr>
        <p:blipFill>
          <a:blip r:embed="rId3"/>
          <a:stretch>
            <a:fillRect/>
          </a:stretch>
        </p:blipFill>
        <p:spPr>
          <a:xfrm>
            <a:off x="837350" y="1432266"/>
            <a:ext cx="734343" cy="720000"/>
          </a:xfrm>
          <a:prstGeom prst="rect">
            <a:avLst/>
          </a:prstGeom>
        </p:spPr>
      </p:pic>
    </p:spTree>
    <p:extLst>
      <p:ext uri="{BB962C8B-B14F-4D97-AF65-F5344CB8AC3E}">
        <p14:creationId xmlns:p14="http://schemas.microsoft.com/office/powerpoint/2010/main" val="41629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2985F1-C0FD-8796-5DA5-5A8AE797C73A}"/>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2324099" y="2684462"/>
            <a:ext cx="402907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sz="7200" dirty="0">
                <a:solidFill>
                  <a:srgbClr val="6500FF"/>
                </a:solidFill>
                <a:latin typeface="Barlow SemiBold" panose="00000700000000000000" pitchFamily="2" charset="0"/>
              </a:rPr>
              <a:t>¡Muchas </a:t>
            </a:r>
          </a:p>
          <a:p>
            <a:r>
              <a:rPr lang="es-AR" sz="7200" dirty="0">
                <a:solidFill>
                  <a:srgbClr val="6500FF"/>
                </a:solidFill>
                <a:latin typeface="Barlow SemiBold" panose="00000700000000000000" pitchFamily="2" charset="0"/>
              </a:rPr>
              <a:t>gracias!</a:t>
            </a:r>
          </a:p>
        </p:txBody>
      </p:sp>
    </p:spTree>
    <p:extLst>
      <p:ext uri="{BB962C8B-B14F-4D97-AF65-F5344CB8AC3E}">
        <p14:creationId xmlns:p14="http://schemas.microsoft.com/office/powerpoint/2010/main" val="119435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8EE35B-BDD3-2920-2C89-2166ED0E32E3}"/>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657225" y="121761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dirty="0">
                <a:solidFill>
                  <a:srgbClr val="6500FF"/>
                </a:solidFill>
                <a:latin typeface="Barlow SemiBold" panose="00000700000000000000" pitchFamily="2" charset="0"/>
              </a:rPr>
              <a:t>¿Preguntas?</a:t>
            </a:r>
          </a:p>
        </p:txBody>
      </p:sp>
    </p:spTree>
    <p:extLst>
      <p:ext uri="{BB962C8B-B14F-4D97-AF65-F5344CB8AC3E}">
        <p14:creationId xmlns:p14="http://schemas.microsoft.com/office/powerpoint/2010/main" val="81605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D903098-8122-F253-82A2-EA2FCCDD2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25" y="781050"/>
            <a:ext cx="6336125" cy="5873506"/>
          </a:xfrm>
          <a:prstGeom prst="rect">
            <a:avLst/>
          </a:prstGeom>
        </p:spPr>
      </p:pic>
      <p:pic>
        <p:nvPicPr>
          <p:cNvPr id="6" name="Imagen 5">
            <a:extLst>
              <a:ext uri="{FF2B5EF4-FFF2-40B4-BE49-F238E27FC236}">
                <a16:creationId xmlns:a16="http://schemas.microsoft.com/office/drawing/2014/main" id="{EE85E9A0-3DE8-2014-08B2-E7F603816D42}"/>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13955449">
            <a:off x="-114872" y="-7511514"/>
            <a:ext cx="10179214" cy="13808930"/>
          </a:xfrm>
          <a:prstGeom prst="rect">
            <a:avLst/>
          </a:prstGeom>
        </p:spPr>
      </p:pic>
      <p:pic>
        <p:nvPicPr>
          <p:cNvPr id="8" name="Imagen 7">
            <a:extLst>
              <a:ext uri="{FF2B5EF4-FFF2-40B4-BE49-F238E27FC236}">
                <a16:creationId xmlns:a16="http://schemas.microsoft.com/office/drawing/2014/main" id="{0B1BFD4C-0D8F-BB82-8FEE-1D44FBF55F4D}"/>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168442" y="277385"/>
            <a:ext cx="10179214" cy="1380893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6886575" y="1066799"/>
            <a:ext cx="3324225" cy="21526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AR" sz="7200" dirty="0" err="1">
                <a:solidFill>
                  <a:srgbClr val="6500FF"/>
                </a:solidFill>
                <a:latin typeface="Barlow SemiBold" panose="00000700000000000000" pitchFamily="2" charset="0"/>
              </a:rPr>
              <a:t>Coffee</a:t>
            </a:r>
            <a:endParaRPr lang="es-AR" sz="7200" dirty="0">
              <a:solidFill>
                <a:srgbClr val="6500FF"/>
              </a:solidFill>
              <a:latin typeface="Barlow SemiBold" panose="00000700000000000000" pitchFamily="2" charset="0"/>
            </a:endParaRPr>
          </a:p>
          <a:p>
            <a:pPr algn="l"/>
            <a:r>
              <a:rPr lang="es-AR" sz="7200" dirty="0">
                <a:solidFill>
                  <a:srgbClr val="6500FF"/>
                </a:solidFill>
                <a:latin typeface="Barlow SemiBold" panose="00000700000000000000" pitchFamily="2" charset="0"/>
              </a:rPr>
              <a:t>Break</a:t>
            </a:r>
          </a:p>
        </p:txBody>
      </p:sp>
    </p:spTree>
    <p:extLst>
      <p:ext uri="{BB962C8B-B14F-4D97-AF65-F5344CB8AC3E}">
        <p14:creationId xmlns:p14="http://schemas.microsoft.com/office/powerpoint/2010/main" val="262871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F92EE0A3-82C7-736D-686B-8C946B71A1CB}"/>
              </a:ext>
            </a:extLst>
          </p:cNvPr>
          <p:cNvPicPr>
            <a:picLocks noChangeAspect="1"/>
          </p:cNvPicPr>
          <p:nvPr/>
        </p:nvPicPr>
        <p:blipFill>
          <a:blip r:embed="rId2"/>
          <a:stretch>
            <a:fillRect/>
          </a:stretch>
        </p:blipFill>
        <p:spPr>
          <a:xfrm>
            <a:off x="-232228" y="-1595871"/>
            <a:ext cx="12816114" cy="8453872"/>
          </a:xfrm>
          <a:prstGeom prst="rect">
            <a:avLst/>
          </a:prstGeom>
        </p:spPr>
      </p:pic>
      <p:grpSp>
        <p:nvGrpSpPr>
          <p:cNvPr id="22" name="Grupo 21">
            <a:extLst>
              <a:ext uri="{FF2B5EF4-FFF2-40B4-BE49-F238E27FC236}">
                <a16:creationId xmlns:a16="http://schemas.microsoft.com/office/drawing/2014/main" id="{687CEE34-9120-A36B-3414-5E9EA22D83D9}"/>
              </a:ext>
            </a:extLst>
          </p:cNvPr>
          <p:cNvGrpSpPr/>
          <p:nvPr/>
        </p:nvGrpSpPr>
        <p:grpSpPr>
          <a:xfrm rot="10955003">
            <a:off x="2054142" y="-8048444"/>
            <a:ext cx="11093614" cy="14934125"/>
            <a:chOff x="1904428" y="-1301214"/>
            <a:chExt cx="11093614" cy="14934125"/>
          </a:xfrm>
        </p:grpSpPr>
        <p:pic>
          <p:nvPicPr>
            <p:cNvPr id="23" name="Imagen 22">
              <a:extLst>
                <a:ext uri="{FF2B5EF4-FFF2-40B4-BE49-F238E27FC236}">
                  <a16:creationId xmlns:a16="http://schemas.microsoft.com/office/drawing/2014/main" id="{3A8913C8-14D0-1093-1A3D-93EEF9CDA934}"/>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24" name="Imagen 23">
              <a:extLst>
                <a:ext uri="{FF2B5EF4-FFF2-40B4-BE49-F238E27FC236}">
                  <a16:creationId xmlns:a16="http://schemas.microsoft.com/office/drawing/2014/main" id="{34F05D15-3FF7-6769-E845-50D1E1BFE233}"/>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25" name="Imagen 24">
              <a:extLst>
                <a:ext uri="{FF2B5EF4-FFF2-40B4-BE49-F238E27FC236}">
                  <a16:creationId xmlns:a16="http://schemas.microsoft.com/office/drawing/2014/main" id="{71C13066-5035-1EA9-2FE4-19727FD8BBE5}"/>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pic>
        <p:nvPicPr>
          <p:cNvPr id="8" name="Imagen 7">
            <a:extLst>
              <a:ext uri="{FF2B5EF4-FFF2-40B4-BE49-F238E27FC236}">
                <a16:creationId xmlns:a16="http://schemas.microsoft.com/office/drawing/2014/main" id="{6AFC94CE-8523-934B-3383-97A97BB7AD1B}"/>
              </a:ext>
            </a:extLst>
          </p:cNvPr>
          <p:cNvPicPr>
            <a:picLocks noChangeAspect="1"/>
          </p:cNvPicPr>
          <p:nvPr/>
        </p:nvPicPr>
        <p:blipFill rotWithShape="1">
          <a:blip r:embed="rId4">
            <a:alphaModFix/>
            <a:duotone>
              <a:prstClr val="black"/>
              <a:schemeClr val="accent1">
                <a:tint val="45000"/>
                <a:satMod val="400000"/>
              </a:schemeClr>
            </a:duotone>
            <a:extLst>
              <a:ext uri="{28A0092B-C50C-407E-A947-70E740481C1C}">
                <a14:useLocalDpi xmlns:a14="http://schemas.microsoft.com/office/drawing/2010/main" val="0"/>
              </a:ext>
            </a:extLst>
          </a:blip>
          <a:srcRect l="10159" t="8963" r="11885" b="17978"/>
          <a:stretch/>
        </p:blipFill>
        <p:spPr>
          <a:xfrm rot="20913598">
            <a:off x="-22907" y="-1654979"/>
            <a:ext cx="5921548" cy="5549500"/>
          </a:xfrm>
          <a:prstGeom prst="rect">
            <a:avLst/>
          </a:prstGeom>
        </p:spPr>
      </p:pic>
      <p:grpSp>
        <p:nvGrpSpPr>
          <p:cNvPr id="3" name="Grupo 2">
            <a:extLst>
              <a:ext uri="{FF2B5EF4-FFF2-40B4-BE49-F238E27FC236}">
                <a16:creationId xmlns:a16="http://schemas.microsoft.com/office/drawing/2014/main" id="{3FE88881-B968-1334-B644-8A249F2C1D04}"/>
              </a:ext>
            </a:extLst>
          </p:cNvPr>
          <p:cNvGrpSpPr/>
          <p:nvPr/>
        </p:nvGrpSpPr>
        <p:grpSpPr>
          <a:xfrm rot="530179">
            <a:off x="1422304" y="-1104416"/>
            <a:ext cx="11093614" cy="14934125"/>
            <a:chOff x="1904428" y="-1301214"/>
            <a:chExt cx="11093614" cy="14934125"/>
          </a:xfrm>
        </p:grpSpPr>
        <p:pic>
          <p:nvPicPr>
            <p:cNvPr id="5" name="Imagen 4">
              <a:extLst>
                <a:ext uri="{FF2B5EF4-FFF2-40B4-BE49-F238E27FC236}">
                  <a16:creationId xmlns:a16="http://schemas.microsoft.com/office/drawing/2014/main" id="{CD6B98A3-D024-3995-CC07-B66B3B2194C6}"/>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4" name="Imagen 3">
              <a:extLst>
                <a:ext uri="{FF2B5EF4-FFF2-40B4-BE49-F238E27FC236}">
                  <a16:creationId xmlns:a16="http://schemas.microsoft.com/office/drawing/2014/main" id="{E19FDD16-C421-79E1-19FC-AEF37F4D019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6" name="Imagen 5">
              <a:extLst>
                <a:ext uri="{FF2B5EF4-FFF2-40B4-BE49-F238E27FC236}">
                  <a16:creationId xmlns:a16="http://schemas.microsoft.com/office/drawing/2014/main" id="{1321C576-678D-F0A5-99FF-967F8777AB58}"/>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2" name="Título 1">
            <a:extLst>
              <a:ext uri="{FF2B5EF4-FFF2-40B4-BE49-F238E27FC236}">
                <a16:creationId xmlns:a16="http://schemas.microsoft.com/office/drawing/2014/main" id="{7663E618-BCED-2FCA-2CD7-E4ED7782C448}"/>
              </a:ext>
            </a:extLst>
          </p:cNvPr>
          <p:cNvSpPr>
            <a:spLocks noGrp="1"/>
          </p:cNvSpPr>
          <p:nvPr>
            <p:ph type="ctrTitle"/>
          </p:nvPr>
        </p:nvSpPr>
        <p:spPr>
          <a:xfrm>
            <a:off x="86427" y="290631"/>
            <a:ext cx="6009573" cy="2387600"/>
          </a:xfrm>
        </p:spPr>
        <p:txBody>
          <a:bodyPr vert="horz" lIns="91440" tIns="45720" rIns="91440" bIns="45720" rtlCol="0" anchor="b">
            <a:noAutofit/>
          </a:bodyPr>
          <a:lstStyle/>
          <a:p>
            <a:r>
              <a:rPr lang="es-AR" sz="4800" dirty="0">
                <a:solidFill>
                  <a:schemeClr val="bg1"/>
                </a:solidFill>
                <a:latin typeface="Barlow SemiBold" panose="00000700000000000000" pitchFamily="2" charset="0"/>
              </a:rPr>
              <a:t>XXIII Jornada de Tesorerías Jurisdiccionales</a:t>
            </a:r>
          </a:p>
        </p:txBody>
      </p:sp>
      <p:sp>
        <p:nvSpPr>
          <p:cNvPr id="7" name="Rectángulo: esquinas redondeadas 6">
            <a:extLst>
              <a:ext uri="{FF2B5EF4-FFF2-40B4-BE49-F238E27FC236}">
                <a16:creationId xmlns:a16="http://schemas.microsoft.com/office/drawing/2014/main" id="{410E003D-D59C-3FF8-FC68-CB09C8DF6A61}"/>
              </a:ext>
            </a:extLst>
          </p:cNvPr>
          <p:cNvSpPr/>
          <p:nvPr/>
        </p:nvSpPr>
        <p:spPr>
          <a:xfrm>
            <a:off x="8371581" y="5410147"/>
            <a:ext cx="6134100" cy="9525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CuadroTexto 8">
            <a:extLst>
              <a:ext uri="{FF2B5EF4-FFF2-40B4-BE49-F238E27FC236}">
                <a16:creationId xmlns:a16="http://schemas.microsoft.com/office/drawing/2014/main" id="{BF4A365E-1FC6-1ACD-56F3-EAEFD253CFA2}"/>
              </a:ext>
            </a:extLst>
          </p:cNvPr>
          <p:cNvSpPr txBox="1"/>
          <p:nvPr/>
        </p:nvSpPr>
        <p:spPr>
          <a:xfrm>
            <a:off x="8702863" y="5560907"/>
            <a:ext cx="3368898" cy="646331"/>
          </a:xfrm>
          <a:prstGeom prst="rect">
            <a:avLst/>
          </a:prstGeom>
          <a:noFill/>
        </p:spPr>
        <p:txBody>
          <a:bodyPr wrap="square">
            <a:spAutoFit/>
          </a:bodyPr>
          <a:lstStyle/>
          <a:p>
            <a:r>
              <a:rPr lang="es-ES" dirty="0">
                <a:latin typeface="Barlow SemiBold" panose="00000700000000000000" pitchFamily="2" charset="0"/>
              </a:rPr>
              <a:t>Viernes 25 de octubre de 2024</a:t>
            </a:r>
          </a:p>
          <a:p>
            <a:r>
              <a:rPr lang="es-ES" dirty="0">
                <a:latin typeface="Barlow Light" panose="00000400000000000000" pitchFamily="2" charset="0"/>
              </a:rPr>
              <a:t>Ministerio de Defensa</a:t>
            </a:r>
          </a:p>
        </p:txBody>
      </p:sp>
      <p:sp>
        <p:nvSpPr>
          <p:cNvPr id="31" name="Rectángulo: esquinas redondeadas 30">
            <a:extLst>
              <a:ext uri="{FF2B5EF4-FFF2-40B4-BE49-F238E27FC236}">
                <a16:creationId xmlns:a16="http://schemas.microsoft.com/office/drawing/2014/main" id="{3121BE0E-C3D0-0A40-2B8C-EFC1E360BA83}"/>
              </a:ext>
            </a:extLst>
          </p:cNvPr>
          <p:cNvSpPr/>
          <p:nvPr/>
        </p:nvSpPr>
        <p:spPr>
          <a:xfrm>
            <a:off x="-742678" y="5454900"/>
            <a:ext cx="6134100" cy="9525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18" name="Grupo 17">
            <a:extLst>
              <a:ext uri="{FF2B5EF4-FFF2-40B4-BE49-F238E27FC236}">
                <a16:creationId xmlns:a16="http://schemas.microsoft.com/office/drawing/2014/main" id="{95677091-D204-7664-79DA-65611BE0A478}"/>
              </a:ext>
            </a:extLst>
          </p:cNvPr>
          <p:cNvGrpSpPr/>
          <p:nvPr/>
        </p:nvGrpSpPr>
        <p:grpSpPr>
          <a:xfrm>
            <a:off x="230807" y="5498722"/>
            <a:ext cx="4877325" cy="806800"/>
            <a:chOff x="5154458" y="5640246"/>
            <a:chExt cx="4877325" cy="806800"/>
          </a:xfrm>
        </p:grpSpPr>
        <p:sp>
          <p:nvSpPr>
            <p:cNvPr id="19" name="Google Shape;145;p26">
              <a:extLst>
                <a:ext uri="{FF2B5EF4-FFF2-40B4-BE49-F238E27FC236}">
                  <a16:creationId xmlns:a16="http://schemas.microsoft.com/office/drawing/2014/main" id="{BD8295D0-EB73-0AB9-63AB-A4FE2F14047F}"/>
                </a:ext>
              </a:extLst>
            </p:cNvPr>
            <p:cNvSpPr txBox="1"/>
            <p:nvPr/>
          </p:nvSpPr>
          <p:spPr>
            <a:xfrm>
              <a:off x="7904983" y="5877580"/>
              <a:ext cx="2126800" cy="523200"/>
            </a:xfrm>
            <a:prstGeom prst="rect">
              <a:avLst/>
            </a:prstGeom>
            <a:noFill/>
            <a:ln>
              <a:noFill/>
            </a:ln>
          </p:spPr>
          <p:txBody>
            <a:bodyPr spcFirstLastPara="1" wrap="square" lIns="91433" tIns="45700" rIns="91433" bIns="45700" anchor="t" anchorCtr="0">
              <a:noAutofit/>
            </a:bodyPr>
            <a:lstStyle/>
            <a:p>
              <a:pPr defTabSz="1219170">
                <a:buClr>
                  <a:srgbClr val="000000"/>
                </a:buClr>
                <a:buSzPts val="1100"/>
              </a:pPr>
              <a:r>
                <a:rPr lang="es-AR" altLang="ko" sz="1200" b="1" kern="0" dirty="0">
                  <a:solidFill>
                    <a:srgbClr val="1D1E20"/>
                  </a:solidFill>
                  <a:latin typeface="Lora" pitchFamily="2" charset="0"/>
                  <a:ea typeface="Times New Roman"/>
                  <a:cs typeface="Times New Roman"/>
                  <a:sym typeface="Times New Roman"/>
                </a:rPr>
                <a:t>Secretaría de Hacienda</a:t>
              </a:r>
              <a:endParaRPr sz="1067" b="1" kern="0" dirty="0">
                <a:solidFill>
                  <a:srgbClr val="1D1E20"/>
                </a:solidFill>
                <a:latin typeface="Lora" pitchFamily="2" charset="0"/>
                <a:ea typeface="Times New Roman"/>
                <a:cs typeface="Times New Roman"/>
                <a:sym typeface="Times New Roman"/>
              </a:endParaRPr>
            </a:p>
            <a:p>
              <a:pPr defTabSz="1219170">
                <a:buClr>
                  <a:srgbClr val="000000"/>
                </a:buClr>
                <a:buSzPts val="1100"/>
              </a:pPr>
              <a:r>
                <a:rPr lang="es-AR" altLang="ko" sz="1000" kern="0" dirty="0">
                  <a:solidFill>
                    <a:srgbClr val="1D1E20"/>
                  </a:solidFill>
                  <a:latin typeface="Lora" pitchFamily="2" charset="0"/>
                  <a:ea typeface="Times New Roman"/>
                  <a:cs typeface="Times New Roman"/>
                  <a:sym typeface="Times New Roman"/>
                </a:rPr>
                <a:t>Tesorería General de la Nación</a:t>
              </a:r>
              <a:r>
                <a:rPr lang="ko" altLang="es-AR" sz="1000" kern="0" dirty="0">
                  <a:solidFill>
                    <a:srgbClr val="1D1E20"/>
                  </a:solidFill>
                  <a:latin typeface="Lora" pitchFamily="2" charset="0"/>
                  <a:ea typeface="Times New Roman"/>
                  <a:cs typeface="Times New Roman"/>
                  <a:sym typeface="Times New Roman"/>
                </a:rPr>
                <a:t> </a:t>
              </a:r>
              <a:endParaRPr sz="1000" kern="0" dirty="0">
                <a:solidFill>
                  <a:srgbClr val="1D1E20"/>
                </a:solidFill>
                <a:latin typeface="Lora" pitchFamily="2" charset="0"/>
                <a:ea typeface="Times New Roman"/>
                <a:cs typeface="Times New Roman"/>
                <a:sym typeface="Times New Roman"/>
              </a:endParaRPr>
            </a:p>
          </p:txBody>
        </p:sp>
        <p:pic>
          <p:nvPicPr>
            <p:cNvPr id="20" name="Google Shape;146;p26">
              <a:extLst>
                <a:ext uri="{FF2B5EF4-FFF2-40B4-BE49-F238E27FC236}">
                  <a16:creationId xmlns:a16="http://schemas.microsoft.com/office/drawing/2014/main" id="{6524183C-6601-F720-5F33-C110B8442DE5}"/>
                </a:ext>
              </a:extLst>
            </p:cNvPr>
            <p:cNvPicPr preferRelativeResize="0"/>
            <p:nvPr/>
          </p:nvPicPr>
          <p:blipFill rotWithShape="1">
            <a:blip r:embed="rId5">
              <a:alphaModFix/>
              <a:duotone>
                <a:prstClr val="black"/>
                <a:schemeClr val="tx2">
                  <a:tint val="45000"/>
                  <a:satMod val="400000"/>
                </a:schemeClr>
              </a:duotone>
              <a:extLst>
                <a:ext uri="{BEBA8EAE-BF5A-486C-A8C5-ECC9F3942E4B}">
                  <a14:imgProps xmlns:a14="http://schemas.microsoft.com/office/drawing/2010/main">
                    <a14:imgLayer r:embed="rId6">
                      <a14:imgEffect>
                        <a14:artisticGlowEdges/>
                      </a14:imgEffect>
                    </a14:imgLayer>
                  </a14:imgProps>
                </a:ext>
              </a:extLst>
            </a:blip>
            <a:srcRect l="22750" r="-3224"/>
            <a:stretch/>
          </p:blipFill>
          <p:spPr>
            <a:xfrm>
              <a:off x="5895975" y="5640246"/>
              <a:ext cx="1811111" cy="806800"/>
            </a:xfrm>
            <a:prstGeom prst="rect">
              <a:avLst/>
            </a:prstGeom>
            <a:noFill/>
            <a:ln>
              <a:noFill/>
            </a:ln>
          </p:spPr>
        </p:pic>
        <p:pic>
          <p:nvPicPr>
            <p:cNvPr id="21" name="Google Shape;125;p17">
              <a:extLst>
                <a:ext uri="{FF2B5EF4-FFF2-40B4-BE49-F238E27FC236}">
                  <a16:creationId xmlns:a16="http://schemas.microsoft.com/office/drawing/2014/main" id="{67BD9780-CCA7-3AD4-5452-852E45B1590F}"/>
                </a:ext>
              </a:extLst>
            </p:cNvPr>
            <p:cNvPicPr preferRelativeResize="0"/>
            <p:nvPr/>
          </p:nvPicPr>
          <p:blipFill rotWithShape="1">
            <a:blip r:embed="rId7">
              <a:alphaModFix/>
            </a:blip>
            <a:srcRect l="-1171" r="85669"/>
            <a:stretch/>
          </p:blipFill>
          <p:spPr>
            <a:xfrm>
              <a:off x="5154458" y="5739818"/>
              <a:ext cx="741517" cy="642300"/>
            </a:xfrm>
            <a:prstGeom prst="rect">
              <a:avLst/>
            </a:prstGeom>
            <a:noFill/>
            <a:ln>
              <a:noFill/>
            </a:ln>
          </p:spPr>
        </p:pic>
      </p:grpSp>
      <p:sp>
        <p:nvSpPr>
          <p:cNvPr id="11" name="Rectángulo: esquinas redondeadas 10">
            <a:extLst>
              <a:ext uri="{FF2B5EF4-FFF2-40B4-BE49-F238E27FC236}">
                <a16:creationId xmlns:a16="http://schemas.microsoft.com/office/drawing/2014/main" id="{6FFB2AD8-D4CE-5EEC-2391-C004B61A2371}"/>
              </a:ext>
            </a:extLst>
          </p:cNvPr>
          <p:cNvSpPr/>
          <p:nvPr/>
        </p:nvSpPr>
        <p:spPr>
          <a:xfrm>
            <a:off x="10486560" y="559493"/>
            <a:ext cx="6134100" cy="1453748"/>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3" name="Imagen 32">
            <a:extLst>
              <a:ext uri="{FF2B5EF4-FFF2-40B4-BE49-F238E27FC236}">
                <a16:creationId xmlns:a16="http://schemas.microsoft.com/office/drawing/2014/main" id="{F714CD74-2809-1D6C-8567-630F24DD35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5713" y="670012"/>
            <a:ext cx="822262" cy="1149449"/>
          </a:xfrm>
          <a:prstGeom prst="rect">
            <a:avLst/>
          </a:prstGeom>
        </p:spPr>
      </p:pic>
    </p:spTree>
    <p:extLst>
      <p:ext uri="{BB962C8B-B14F-4D97-AF65-F5344CB8AC3E}">
        <p14:creationId xmlns:p14="http://schemas.microsoft.com/office/powerpoint/2010/main" val="2563658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BAC3A364-F920-3CB0-9B2F-B252AC2F079A}"/>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291637">
            <a:off x="2113978" y="-1720052"/>
            <a:ext cx="10179214" cy="13808930"/>
          </a:xfrm>
          <a:prstGeom prst="rect">
            <a:avLst/>
          </a:prstGeom>
        </p:spPr>
      </p:pic>
      <p:sp>
        <p:nvSpPr>
          <p:cNvPr id="18" name="Título 1">
            <a:extLst>
              <a:ext uri="{FF2B5EF4-FFF2-40B4-BE49-F238E27FC236}">
                <a16:creationId xmlns:a16="http://schemas.microsoft.com/office/drawing/2014/main" id="{7B16416C-C584-8A5D-282A-9EEB1CDB1D8A}"/>
              </a:ext>
            </a:extLst>
          </p:cNvPr>
          <p:cNvSpPr>
            <a:spLocks noGrp="1"/>
          </p:cNvSpPr>
          <p:nvPr>
            <p:ph type="title"/>
          </p:nvPr>
        </p:nvSpPr>
        <p:spPr>
          <a:xfrm>
            <a:off x="838200" y="2663825"/>
            <a:ext cx="4162425" cy="765175"/>
          </a:xfrm>
        </p:spPr>
        <p:txBody>
          <a:bodyPr>
            <a:normAutofit fontScale="90000"/>
          </a:bodyPr>
          <a:lstStyle/>
          <a:p>
            <a:r>
              <a:rPr lang="es-AR" dirty="0">
                <a:solidFill>
                  <a:srgbClr val="6500FF"/>
                </a:solidFill>
                <a:latin typeface="Barlow SemiBold" panose="00000700000000000000" pitchFamily="2" charset="0"/>
              </a:rPr>
              <a:t>Gestión de</a:t>
            </a:r>
            <a:br>
              <a:rPr lang="es-AR" dirty="0">
                <a:solidFill>
                  <a:srgbClr val="6500FF"/>
                </a:solidFill>
                <a:latin typeface="Barlow SemiBold" panose="00000700000000000000" pitchFamily="2" charset="0"/>
              </a:rPr>
            </a:br>
            <a:r>
              <a:rPr lang="es-AR" dirty="0">
                <a:solidFill>
                  <a:srgbClr val="6500FF"/>
                </a:solidFill>
                <a:latin typeface="Barlow SemiBold" panose="00000700000000000000" pitchFamily="2" charset="0"/>
              </a:rPr>
              <a:t>Cobranzas</a:t>
            </a:r>
          </a:p>
        </p:txBody>
      </p:sp>
      <p:sp>
        <p:nvSpPr>
          <p:cNvPr id="19" name="CuadroTexto 18">
            <a:extLst>
              <a:ext uri="{FF2B5EF4-FFF2-40B4-BE49-F238E27FC236}">
                <a16:creationId xmlns:a16="http://schemas.microsoft.com/office/drawing/2014/main" id="{C1715475-38F6-9D08-E8B8-3BDF5365D188}"/>
              </a:ext>
            </a:extLst>
          </p:cNvPr>
          <p:cNvSpPr txBox="1"/>
          <p:nvPr/>
        </p:nvSpPr>
        <p:spPr>
          <a:xfrm>
            <a:off x="838200" y="3699238"/>
            <a:ext cx="4080309" cy="450123"/>
          </a:xfrm>
          <a:prstGeom prst="rect">
            <a:avLst/>
          </a:prstGeom>
          <a:noFill/>
        </p:spPr>
        <p:txBody>
          <a:bodyPr wrap="square">
            <a:spAutoFit/>
          </a:bodyPr>
          <a:lstStyle/>
          <a:p>
            <a:pPr>
              <a:lnSpc>
                <a:spcPct val="150000"/>
              </a:lnSpc>
            </a:pPr>
            <a:r>
              <a:rPr lang="es-ES" dirty="0">
                <a:solidFill>
                  <a:srgbClr val="361090"/>
                </a:solidFill>
                <a:latin typeface="Barlow" panose="00000500000000000000" pitchFamily="2" charset="0"/>
              </a:rPr>
              <a:t>Dra. Graciela </a:t>
            </a:r>
            <a:r>
              <a:rPr lang="es-ES" dirty="0" err="1">
                <a:solidFill>
                  <a:srgbClr val="361090"/>
                </a:solidFill>
                <a:latin typeface="Barlow" panose="00000500000000000000" pitchFamily="2" charset="0"/>
              </a:rPr>
              <a:t>Luciani</a:t>
            </a:r>
            <a:endParaRPr lang="es-ES" dirty="0">
              <a:solidFill>
                <a:srgbClr val="361090"/>
              </a:solidFill>
              <a:latin typeface="Barlow" panose="00000500000000000000" pitchFamily="2" charset="0"/>
            </a:endParaRPr>
          </a:p>
        </p:txBody>
      </p:sp>
      <p:pic>
        <p:nvPicPr>
          <p:cNvPr id="5" name="Imagen 4">
            <a:extLst>
              <a:ext uri="{FF2B5EF4-FFF2-40B4-BE49-F238E27FC236}">
                <a16:creationId xmlns:a16="http://schemas.microsoft.com/office/drawing/2014/main" id="{4D4DBD70-B3E0-840B-6952-6D03491F9B13}"/>
              </a:ext>
            </a:extLst>
          </p:cNvPr>
          <p:cNvPicPr>
            <a:picLocks noChangeAspect="1"/>
          </p:cNvPicPr>
          <p:nvPr/>
        </p:nvPicPr>
        <p:blipFill>
          <a:blip r:embed="rId3"/>
          <a:stretch>
            <a:fillRect/>
          </a:stretch>
        </p:blipFill>
        <p:spPr>
          <a:xfrm>
            <a:off x="964350" y="1673587"/>
            <a:ext cx="696862" cy="720000"/>
          </a:xfrm>
          <a:prstGeom prst="rect">
            <a:avLst/>
          </a:prstGeom>
        </p:spPr>
      </p:pic>
      <p:pic>
        <p:nvPicPr>
          <p:cNvPr id="7" name="Imagen 6">
            <a:extLst>
              <a:ext uri="{FF2B5EF4-FFF2-40B4-BE49-F238E27FC236}">
                <a16:creationId xmlns:a16="http://schemas.microsoft.com/office/drawing/2014/main" id="{D9B9808B-18EB-7B9C-C631-E1D913408C67}"/>
              </a:ext>
            </a:extLst>
          </p:cNvPr>
          <p:cNvPicPr>
            <a:picLocks noChangeAspect="1"/>
          </p:cNvPicPr>
          <p:nvPr/>
        </p:nvPicPr>
        <p:blipFill>
          <a:blip r:embed="rId4"/>
          <a:stretch>
            <a:fillRect/>
          </a:stretch>
        </p:blipFill>
        <p:spPr>
          <a:xfrm>
            <a:off x="5210175" y="1514060"/>
            <a:ext cx="6466119" cy="4524790"/>
          </a:xfrm>
          <a:prstGeom prst="rect">
            <a:avLst/>
          </a:prstGeom>
        </p:spPr>
      </p:pic>
    </p:spTree>
    <p:extLst>
      <p:ext uri="{BB962C8B-B14F-4D97-AF65-F5344CB8AC3E}">
        <p14:creationId xmlns:p14="http://schemas.microsoft.com/office/powerpoint/2010/main" val="16959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o 58">
            <a:extLst>
              <a:ext uri="{FF2B5EF4-FFF2-40B4-BE49-F238E27FC236}">
                <a16:creationId xmlns:a16="http://schemas.microsoft.com/office/drawing/2014/main" id="{3A4A4C5F-7385-2E0C-594F-016D034E72BA}"/>
              </a:ext>
            </a:extLst>
          </p:cNvPr>
          <p:cNvGrpSpPr/>
          <p:nvPr/>
        </p:nvGrpSpPr>
        <p:grpSpPr>
          <a:xfrm>
            <a:off x="1904428" y="-1301214"/>
            <a:ext cx="11093614" cy="14934125"/>
            <a:chOff x="1904428" y="-1301214"/>
            <a:chExt cx="11093614" cy="14934125"/>
          </a:xfrm>
        </p:grpSpPr>
        <p:pic>
          <p:nvPicPr>
            <p:cNvPr id="60" name="Imagen 59">
              <a:extLst>
                <a:ext uri="{FF2B5EF4-FFF2-40B4-BE49-F238E27FC236}">
                  <a16:creationId xmlns:a16="http://schemas.microsoft.com/office/drawing/2014/main" id="{8E5EE9E1-81A7-9A89-A468-CCC8AA157F9C}"/>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61" name="Imagen 60">
              <a:extLst>
                <a:ext uri="{FF2B5EF4-FFF2-40B4-BE49-F238E27FC236}">
                  <a16:creationId xmlns:a16="http://schemas.microsoft.com/office/drawing/2014/main" id="{30657B1D-4F9E-E234-2D53-F85FD56B453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62" name="Imagen 61">
              <a:extLst>
                <a:ext uri="{FF2B5EF4-FFF2-40B4-BE49-F238E27FC236}">
                  <a16:creationId xmlns:a16="http://schemas.microsoft.com/office/drawing/2014/main" id="{DBB4DBF8-6BB1-2D9E-DDBE-FD6D9A809BF8}"/>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24" name="Trapecio 23">
            <a:extLst>
              <a:ext uri="{FF2B5EF4-FFF2-40B4-BE49-F238E27FC236}">
                <a16:creationId xmlns:a16="http://schemas.microsoft.com/office/drawing/2014/main" id="{74C894CC-76F7-264A-7DC0-6547A5C293D3}"/>
              </a:ext>
            </a:extLst>
          </p:cNvPr>
          <p:cNvSpPr/>
          <p:nvPr/>
        </p:nvSpPr>
        <p:spPr>
          <a:xfrm rot="16200000">
            <a:off x="4268959" y="-2973497"/>
            <a:ext cx="1482596" cy="9312856"/>
          </a:xfrm>
          <a:prstGeom prst="trapezoid">
            <a:avLst/>
          </a:prstGeom>
          <a:solidFill>
            <a:srgbClr val="D7C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Cobranzas</a:t>
            </a:r>
          </a:p>
        </p:txBody>
      </p:sp>
      <p:sp>
        <p:nvSpPr>
          <p:cNvPr id="10" name="23 Rectángulo">
            <a:extLst>
              <a:ext uri="{FF2B5EF4-FFF2-40B4-BE49-F238E27FC236}">
                <a16:creationId xmlns:a16="http://schemas.microsoft.com/office/drawing/2014/main" id="{6AA850A7-E8A3-8391-3D8A-04DD2B2C89C4}"/>
              </a:ext>
            </a:extLst>
          </p:cNvPr>
          <p:cNvSpPr/>
          <p:nvPr/>
        </p:nvSpPr>
        <p:spPr>
          <a:xfrm>
            <a:off x="588656" y="1306945"/>
            <a:ext cx="7917169" cy="674287"/>
          </a:xfrm>
          <a:prstGeom prst="rect">
            <a:avLst/>
          </a:prstGeom>
        </p:spPr>
        <p:txBody>
          <a:bodyPr wrap="square">
            <a:spAutoFit/>
          </a:bodyPr>
          <a:lstStyle/>
          <a:p>
            <a:pPr>
              <a:lnSpc>
                <a:spcPts val="2400"/>
              </a:lnSpc>
            </a:pPr>
            <a:r>
              <a:rPr lang="es-AR" sz="1600" dirty="0">
                <a:solidFill>
                  <a:srgbClr val="3F65C6"/>
                </a:solidFill>
                <a:latin typeface="Encode Sans SemiBold" pitchFamily="2" charset="0"/>
              </a:rPr>
              <a:t>Efectuar el recupero de créditos y la gestión de cobranzas de las contribuciones y otros recursos no tributarios que deban ingresar al Tesoro Nacional.</a:t>
            </a:r>
          </a:p>
        </p:txBody>
      </p:sp>
      <p:sp>
        <p:nvSpPr>
          <p:cNvPr id="11" name="1 CuadroTexto">
            <a:extLst>
              <a:ext uri="{FF2B5EF4-FFF2-40B4-BE49-F238E27FC236}">
                <a16:creationId xmlns:a16="http://schemas.microsoft.com/office/drawing/2014/main" id="{D00CF575-D50C-FAD3-D889-EB2ED384EAD2}"/>
              </a:ext>
            </a:extLst>
          </p:cNvPr>
          <p:cNvSpPr txBox="1">
            <a:spLocks noChangeArrowheads="1"/>
          </p:cNvSpPr>
          <p:nvPr/>
        </p:nvSpPr>
        <p:spPr bwMode="auto">
          <a:xfrm>
            <a:off x="4645204" y="2583450"/>
            <a:ext cx="6375221" cy="68486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MX" dirty="0"/>
              <a:t>Contribuciones al Tesoro Nacional y recursos no tributarios que deban ingresar al Tesoro por parte del Sector Público Nacional.</a:t>
            </a:r>
            <a:endParaRPr lang="es-ES" dirty="0"/>
          </a:p>
        </p:txBody>
      </p:sp>
      <p:sp>
        <p:nvSpPr>
          <p:cNvPr id="12" name="1 CuadroTexto">
            <a:extLst>
              <a:ext uri="{FF2B5EF4-FFF2-40B4-BE49-F238E27FC236}">
                <a16:creationId xmlns:a16="http://schemas.microsoft.com/office/drawing/2014/main" id="{62705A5F-2442-2B6C-C7A7-0D5F042DBE74}"/>
              </a:ext>
            </a:extLst>
          </p:cNvPr>
          <p:cNvSpPr txBox="1">
            <a:spLocks noChangeArrowheads="1"/>
          </p:cNvSpPr>
          <p:nvPr/>
        </p:nvSpPr>
        <p:spPr bwMode="auto">
          <a:xfrm>
            <a:off x="4645204" y="3358849"/>
            <a:ext cx="4089221" cy="67428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MX" dirty="0"/>
              <a:t>Remanentes de Ejercicios Anteriores por parte del Sector Público Nacional.</a:t>
            </a:r>
            <a:endParaRPr lang="es-ES" dirty="0"/>
          </a:p>
        </p:txBody>
      </p:sp>
      <p:sp>
        <p:nvSpPr>
          <p:cNvPr id="13" name="1 CuadroTexto">
            <a:extLst>
              <a:ext uri="{FF2B5EF4-FFF2-40B4-BE49-F238E27FC236}">
                <a16:creationId xmlns:a16="http://schemas.microsoft.com/office/drawing/2014/main" id="{8C153605-F8D1-1FFF-6072-87A9647AF8A4}"/>
              </a:ext>
            </a:extLst>
          </p:cNvPr>
          <p:cNvSpPr txBox="1">
            <a:spLocks noChangeArrowheads="1"/>
          </p:cNvSpPr>
          <p:nvPr/>
        </p:nvSpPr>
        <p:spPr bwMode="auto">
          <a:xfrm>
            <a:off x="4645204" y="4123668"/>
            <a:ext cx="4651196" cy="67428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dirty="0"/>
              <a:t>Gestión del recupero de créditos provenientes de operaciones de Crédito Público- RECAC.</a:t>
            </a:r>
          </a:p>
        </p:txBody>
      </p:sp>
      <p:sp>
        <p:nvSpPr>
          <p:cNvPr id="14" name="1 CuadroTexto">
            <a:extLst>
              <a:ext uri="{FF2B5EF4-FFF2-40B4-BE49-F238E27FC236}">
                <a16:creationId xmlns:a16="http://schemas.microsoft.com/office/drawing/2014/main" id="{1ED7C9C9-974F-3554-DFCC-CA7ECE431117}"/>
              </a:ext>
            </a:extLst>
          </p:cNvPr>
          <p:cNvSpPr txBox="1">
            <a:spLocks noChangeArrowheads="1"/>
          </p:cNvSpPr>
          <p:nvPr/>
        </p:nvSpPr>
        <p:spPr bwMode="auto">
          <a:xfrm>
            <a:off x="4660956" y="4975633"/>
            <a:ext cx="3660596" cy="377091"/>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dirty="0"/>
              <a:t>Programas de Asistencia Financiera.</a:t>
            </a:r>
          </a:p>
        </p:txBody>
      </p:sp>
      <p:sp>
        <p:nvSpPr>
          <p:cNvPr id="15" name="1 CuadroTexto">
            <a:extLst>
              <a:ext uri="{FF2B5EF4-FFF2-40B4-BE49-F238E27FC236}">
                <a16:creationId xmlns:a16="http://schemas.microsoft.com/office/drawing/2014/main" id="{07E00FCA-EA0F-F0FC-6C68-126E063DCE84}"/>
              </a:ext>
            </a:extLst>
          </p:cNvPr>
          <p:cNvSpPr txBox="1">
            <a:spLocks noChangeArrowheads="1"/>
          </p:cNvSpPr>
          <p:nvPr/>
        </p:nvSpPr>
        <p:spPr bwMode="auto">
          <a:xfrm>
            <a:off x="4660956" y="5806339"/>
            <a:ext cx="6203771" cy="67428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dirty="0"/>
              <a:t>Gestión del recupero de créditos provenientes de operaciones de Crédito Público- RECAC.</a:t>
            </a:r>
          </a:p>
        </p:txBody>
      </p:sp>
      <p:sp>
        <p:nvSpPr>
          <p:cNvPr id="19" name="1 CuadroTexto">
            <a:extLst>
              <a:ext uri="{FF2B5EF4-FFF2-40B4-BE49-F238E27FC236}">
                <a16:creationId xmlns:a16="http://schemas.microsoft.com/office/drawing/2014/main" id="{12EA0541-0B0A-DC4D-F5EA-915A28341C24}"/>
              </a:ext>
            </a:extLst>
          </p:cNvPr>
          <p:cNvSpPr txBox="1">
            <a:spLocks noChangeArrowheads="1"/>
          </p:cNvSpPr>
          <p:nvPr/>
        </p:nvSpPr>
        <p:spPr bwMode="auto">
          <a:xfrm>
            <a:off x="4660956" y="5390986"/>
            <a:ext cx="2346146" cy="377091"/>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dirty="0"/>
              <a:t>Anticipos Financieros.</a:t>
            </a:r>
          </a:p>
        </p:txBody>
      </p:sp>
      <p:pic>
        <p:nvPicPr>
          <p:cNvPr id="20" name="Imagen 19">
            <a:extLst>
              <a:ext uri="{FF2B5EF4-FFF2-40B4-BE49-F238E27FC236}">
                <a16:creationId xmlns:a16="http://schemas.microsoft.com/office/drawing/2014/main" id="{38EED4D4-9B09-FA58-52C6-C3E963A2C1C6}"/>
              </a:ext>
            </a:extLst>
          </p:cNvPr>
          <p:cNvPicPr>
            <a:picLocks noChangeAspect="1"/>
          </p:cNvPicPr>
          <p:nvPr/>
        </p:nvPicPr>
        <p:blipFill>
          <a:blip r:embed="rId4"/>
          <a:stretch>
            <a:fillRect/>
          </a:stretch>
        </p:blipFill>
        <p:spPr>
          <a:xfrm>
            <a:off x="126949" y="132092"/>
            <a:ext cx="226880" cy="234413"/>
          </a:xfrm>
          <a:prstGeom prst="rect">
            <a:avLst/>
          </a:prstGeom>
        </p:spPr>
      </p:pic>
      <p:sp>
        <p:nvSpPr>
          <p:cNvPr id="21" name="CuadroTexto 20">
            <a:extLst>
              <a:ext uri="{FF2B5EF4-FFF2-40B4-BE49-F238E27FC236}">
                <a16:creationId xmlns:a16="http://schemas.microsoft.com/office/drawing/2014/main" id="{8B6D8DD1-CBB9-D185-A737-62EC2BA67F4F}"/>
              </a:ext>
            </a:extLst>
          </p:cNvPr>
          <p:cNvSpPr txBox="1"/>
          <p:nvPr/>
        </p:nvSpPr>
        <p:spPr>
          <a:xfrm>
            <a:off x="266799" y="369707"/>
            <a:ext cx="6362601"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Gestión de Cobranzas | Competencias</a:t>
            </a:r>
          </a:p>
        </p:txBody>
      </p:sp>
      <p:sp>
        <p:nvSpPr>
          <p:cNvPr id="4" name="22 Rectángulo redondeado">
            <a:extLst>
              <a:ext uri="{FF2B5EF4-FFF2-40B4-BE49-F238E27FC236}">
                <a16:creationId xmlns:a16="http://schemas.microsoft.com/office/drawing/2014/main" id="{D2706DF7-2839-E4EE-571B-778B893C0AA5}"/>
              </a:ext>
            </a:extLst>
          </p:cNvPr>
          <p:cNvSpPr/>
          <p:nvPr/>
        </p:nvSpPr>
        <p:spPr>
          <a:xfrm>
            <a:off x="1429079" y="3061386"/>
            <a:ext cx="2619044" cy="1008000"/>
          </a:xfrm>
          <a:prstGeom prst="roundRect">
            <a:avLst>
              <a:gd name="adj" fmla="val 10000"/>
            </a:avLst>
          </a:prstGeom>
          <a:solidFill>
            <a:srgbClr val="00A4EA"/>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 name="23 Rectángulo">
            <a:extLst>
              <a:ext uri="{FF2B5EF4-FFF2-40B4-BE49-F238E27FC236}">
                <a16:creationId xmlns:a16="http://schemas.microsoft.com/office/drawing/2014/main" id="{2BA34770-EC7B-555D-DE17-E4C0B406852D}"/>
              </a:ext>
            </a:extLst>
          </p:cNvPr>
          <p:cNvSpPr/>
          <p:nvPr/>
        </p:nvSpPr>
        <p:spPr>
          <a:xfrm>
            <a:off x="1832038" y="3255675"/>
            <a:ext cx="1966895" cy="646331"/>
          </a:xfrm>
          <a:prstGeom prst="rect">
            <a:avLst/>
          </a:prstGeom>
          <a:noFill/>
        </p:spPr>
        <p:txBody>
          <a:bodyPr wrap="square" rtlCol="0">
            <a:spAutoFit/>
          </a:bodyPr>
          <a:lstStyle/>
          <a:p>
            <a:pPr algn="ctr"/>
            <a:r>
              <a:rPr lang="es-MX" dirty="0">
                <a:solidFill>
                  <a:schemeClr val="bg1"/>
                </a:solidFill>
                <a:latin typeface="Encode Sans ExtraBold" pitchFamily="2" charset="0"/>
              </a:rPr>
              <a:t>Sector Público Nacional</a:t>
            </a:r>
            <a:endParaRPr lang="es-ES" dirty="0">
              <a:solidFill>
                <a:schemeClr val="bg1"/>
              </a:solidFill>
              <a:latin typeface="Encode Sans ExtraBold" pitchFamily="2" charset="0"/>
            </a:endParaRPr>
          </a:p>
        </p:txBody>
      </p:sp>
      <p:pic>
        <p:nvPicPr>
          <p:cNvPr id="29" name="Imagen 28">
            <a:extLst>
              <a:ext uri="{FF2B5EF4-FFF2-40B4-BE49-F238E27FC236}">
                <a16:creationId xmlns:a16="http://schemas.microsoft.com/office/drawing/2014/main" id="{5F385076-F858-832B-4685-E11C3BB1E97A}"/>
              </a:ext>
            </a:extLst>
          </p:cNvPr>
          <p:cNvPicPr>
            <a:picLocks noChangeAspect="1"/>
          </p:cNvPicPr>
          <p:nvPr/>
        </p:nvPicPr>
        <p:blipFill>
          <a:blip r:embed="rId5"/>
          <a:stretch>
            <a:fillRect/>
          </a:stretch>
        </p:blipFill>
        <p:spPr>
          <a:xfrm>
            <a:off x="833352" y="2818329"/>
            <a:ext cx="959379" cy="1317272"/>
          </a:xfrm>
          <a:prstGeom prst="rect">
            <a:avLst/>
          </a:prstGeom>
        </p:spPr>
      </p:pic>
      <p:pic>
        <p:nvPicPr>
          <p:cNvPr id="34" name="Imagen 33">
            <a:extLst>
              <a:ext uri="{FF2B5EF4-FFF2-40B4-BE49-F238E27FC236}">
                <a16:creationId xmlns:a16="http://schemas.microsoft.com/office/drawing/2014/main" id="{09E4EAE7-CDB2-4A53-7583-3E8E2A9CFF65}"/>
              </a:ext>
            </a:extLst>
          </p:cNvPr>
          <p:cNvPicPr>
            <a:picLocks noChangeAspect="1"/>
          </p:cNvPicPr>
          <p:nvPr/>
        </p:nvPicPr>
        <p:blipFill>
          <a:blip r:embed="rId6"/>
          <a:stretch>
            <a:fillRect/>
          </a:stretch>
        </p:blipFill>
        <p:spPr>
          <a:xfrm>
            <a:off x="8588252" y="294023"/>
            <a:ext cx="2306274" cy="1902913"/>
          </a:xfrm>
          <a:prstGeom prst="rect">
            <a:avLst/>
          </a:prstGeom>
        </p:spPr>
      </p:pic>
      <p:grpSp>
        <p:nvGrpSpPr>
          <p:cNvPr id="44" name="Grupo 43">
            <a:extLst>
              <a:ext uri="{FF2B5EF4-FFF2-40B4-BE49-F238E27FC236}">
                <a16:creationId xmlns:a16="http://schemas.microsoft.com/office/drawing/2014/main" id="{C71F62F0-CC8C-0B33-ABDE-EE5BD486E08A}"/>
              </a:ext>
            </a:extLst>
          </p:cNvPr>
          <p:cNvGrpSpPr/>
          <p:nvPr/>
        </p:nvGrpSpPr>
        <p:grpSpPr>
          <a:xfrm>
            <a:off x="776693" y="4952460"/>
            <a:ext cx="3271430" cy="1121128"/>
            <a:chOff x="776693" y="4576288"/>
            <a:chExt cx="3271430" cy="1121128"/>
          </a:xfrm>
        </p:grpSpPr>
        <p:sp>
          <p:nvSpPr>
            <p:cNvPr id="17" name="22 Rectángulo redondeado">
              <a:extLst>
                <a:ext uri="{FF2B5EF4-FFF2-40B4-BE49-F238E27FC236}">
                  <a16:creationId xmlns:a16="http://schemas.microsoft.com/office/drawing/2014/main" id="{41E1996D-20C3-FD26-B80A-3E99398C9C0B}"/>
                </a:ext>
              </a:extLst>
            </p:cNvPr>
            <p:cNvSpPr/>
            <p:nvPr/>
          </p:nvSpPr>
          <p:spPr>
            <a:xfrm>
              <a:off x="1431982" y="4689416"/>
              <a:ext cx="2616141" cy="1008000"/>
            </a:xfrm>
            <a:prstGeom prst="roundRect">
              <a:avLst>
                <a:gd name="adj" fmla="val 10000"/>
              </a:avLst>
            </a:prstGeom>
            <a:solidFill>
              <a:srgbClr val="07B1A6"/>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8" name="23 Rectángulo">
              <a:extLst>
                <a:ext uri="{FF2B5EF4-FFF2-40B4-BE49-F238E27FC236}">
                  <a16:creationId xmlns:a16="http://schemas.microsoft.com/office/drawing/2014/main" id="{68C5B2F3-1925-D753-2F71-1E830EA34265}"/>
                </a:ext>
              </a:extLst>
            </p:cNvPr>
            <p:cNvSpPr/>
            <p:nvPr/>
          </p:nvSpPr>
          <p:spPr>
            <a:xfrm>
              <a:off x="1948502" y="4870250"/>
              <a:ext cx="1872352" cy="646331"/>
            </a:xfrm>
            <a:prstGeom prst="rect">
              <a:avLst/>
            </a:prstGeom>
            <a:noFill/>
          </p:spPr>
          <p:txBody>
            <a:bodyPr wrap="square" rtlCol="0">
              <a:spAutoFit/>
            </a:bodyPr>
            <a:lstStyle/>
            <a:p>
              <a:pPr algn="ctr"/>
              <a:r>
                <a:rPr lang="es-MX" dirty="0">
                  <a:solidFill>
                    <a:schemeClr val="bg1"/>
                  </a:solidFill>
                  <a:latin typeface="Encode Sans ExtraBold" pitchFamily="2" charset="0"/>
                </a:rPr>
                <a:t>Sector Público Provincial</a:t>
              </a:r>
              <a:endParaRPr lang="es-ES" dirty="0">
                <a:solidFill>
                  <a:schemeClr val="bg1"/>
                </a:solidFill>
                <a:latin typeface="Encode Sans ExtraBold" pitchFamily="2" charset="0"/>
              </a:endParaRPr>
            </a:p>
          </p:txBody>
        </p:sp>
        <p:pic>
          <p:nvPicPr>
            <p:cNvPr id="37" name="Imagen 36">
              <a:extLst>
                <a:ext uri="{FF2B5EF4-FFF2-40B4-BE49-F238E27FC236}">
                  <a16:creationId xmlns:a16="http://schemas.microsoft.com/office/drawing/2014/main" id="{9EE2F0C6-F897-6221-1648-AA0E2EA671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693" y="4576288"/>
              <a:ext cx="1072695" cy="1072695"/>
            </a:xfrm>
            <a:prstGeom prst="rect">
              <a:avLst/>
            </a:prstGeom>
          </p:spPr>
        </p:pic>
      </p:grpSp>
      <p:cxnSp>
        <p:nvCxnSpPr>
          <p:cNvPr id="46" name="Conector recto 45">
            <a:extLst>
              <a:ext uri="{FF2B5EF4-FFF2-40B4-BE49-F238E27FC236}">
                <a16:creationId xmlns:a16="http://schemas.microsoft.com/office/drawing/2014/main" id="{366457D8-4C29-2DA7-684F-9CAD2F550E96}"/>
              </a:ext>
            </a:extLst>
          </p:cNvPr>
          <p:cNvCxnSpPr>
            <a:cxnSpLocks/>
            <a:endCxn id="49" idx="4"/>
          </p:cNvCxnSpPr>
          <p:nvPr/>
        </p:nvCxnSpPr>
        <p:spPr>
          <a:xfrm>
            <a:off x="4503474" y="2748451"/>
            <a:ext cx="0" cy="1685320"/>
          </a:xfrm>
          <a:prstGeom prst="line">
            <a:avLst/>
          </a:prstGeom>
          <a:ln w="28575">
            <a:solidFill>
              <a:srgbClr val="00A4EA"/>
            </a:solidFill>
          </a:ln>
        </p:spPr>
        <p:style>
          <a:lnRef idx="1">
            <a:schemeClr val="accent1"/>
          </a:lnRef>
          <a:fillRef idx="0">
            <a:schemeClr val="accent1"/>
          </a:fillRef>
          <a:effectRef idx="0">
            <a:schemeClr val="accent1"/>
          </a:effectRef>
          <a:fontRef idx="minor">
            <a:schemeClr val="tx1"/>
          </a:fontRef>
        </p:style>
      </p:cxnSp>
      <p:sp>
        <p:nvSpPr>
          <p:cNvPr id="47" name="Elipse 46">
            <a:extLst>
              <a:ext uri="{FF2B5EF4-FFF2-40B4-BE49-F238E27FC236}">
                <a16:creationId xmlns:a16="http://schemas.microsoft.com/office/drawing/2014/main" id="{5DF17BF2-D87C-2F92-FA19-03C7A4613A28}"/>
              </a:ext>
            </a:extLst>
          </p:cNvPr>
          <p:cNvSpPr/>
          <p:nvPr/>
        </p:nvSpPr>
        <p:spPr>
          <a:xfrm>
            <a:off x="4405810" y="2677701"/>
            <a:ext cx="180000" cy="180000"/>
          </a:xfrm>
          <a:prstGeom prst="ellipse">
            <a:avLst/>
          </a:prstGeom>
          <a:solidFill>
            <a:schemeClr val="bg1"/>
          </a:solidFill>
          <a:ln w="28575">
            <a:solidFill>
              <a:srgbClr val="00A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Elipse 47">
            <a:extLst>
              <a:ext uri="{FF2B5EF4-FFF2-40B4-BE49-F238E27FC236}">
                <a16:creationId xmlns:a16="http://schemas.microsoft.com/office/drawing/2014/main" id="{14B2831D-056A-B867-68F7-800AF5901AD6}"/>
              </a:ext>
            </a:extLst>
          </p:cNvPr>
          <p:cNvSpPr/>
          <p:nvPr/>
        </p:nvSpPr>
        <p:spPr>
          <a:xfrm>
            <a:off x="4405810" y="3469312"/>
            <a:ext cx="180000" cy="180000"/>
          </a:xfrm>
          <a:prstGeom prst="ellipse">
            <a:avLst/>
          </a:prstGeom>
          <a:solidFill>
            <a:schemeClr val="bg1"/>
          </a:solidFill>
          <a:ln w="28575">
            <a:solidFill>
              <a:srgbClr val="00A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9" name="Elipse 48">
            <a:extLst>
              <a:ext uri="{FF2B5EF4-FFF2-40B4-BE49-F238E27FC236}">
                <a16:creationId xmlns:a16="http://schemas.microsoft.com/office/drawing/2014/main" id="{CCBD00DE-F60E-6194-261C-FA702F89B3B1}"/>
              </a:ext>
            </a:extLst>
          </p:cNvPr>
          <p:cNvSpPr/>
          <p:nvPr/>
        </p:nvSpPr>
        <p:spPr>
          <a:xfrm>
            <a:off x="4413474" y="4253771"/>
            <a:ext cx="180000" cy="180000"/>
          </a:xfrm>
          <a:prstGeom prst="ellipse">
            <a:avLst/>
          </a:prstGeom>
          <a:solidFill>
            <a:schemeClr val="bg1"/>
          </a:solidFill>
          <a:ln w="28575">
            <a:solidFill>
              <a:srgbClr val="00A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51" name="Conector recto 50">
            <a:extLst>
              <a:ext uri="{FF2B5EF4-FFF2-40B4-BE49-F238E27FC236}">
                <a16:creationId xmlns:a16="http://schemas.microsoft.com/office/drawing/2014/main" id="{CA955ACF-AAAE-91F5-2EE4-A18D67380505}"/>
              </a:ext>
            </a:extLst>
          </p:cNvPr>
          <p:cNvCxnSpPr>
            <a:cxnSpLocks/>
            <a:stCxn id="52" idx="0"/>
            <a:endCxn id="54" idx="4"/>
          </p:cNvCxnSpPr>
          <p:nvPr/>
        </p:nvCxnSpPr>
        <p:spPr>
          <a:xfrm>
            <a:off x="4495810" y="5075112"/>
            <a:ext cx="7664" cy="1041695"/>
          </a:xfrm>
          <a:prstGeom prst="line">
            <a:avLst/>
          </a:prstGeom>
          <a:ln w="28575">
            <a:solidFill>
              <a:srgbClr val="07B1A6"/>
            </a:solidFill>
          </a:ln>
        </p:spPr>
        <p:style>
          <a:lnRef idx="1">
            <a:schemeClr val="accent1"/>
          </a:lnRef>
          <a:fillRef idx="0">
            <a:schemeClr val="accent1"/>
          </a:fillRef>
          <a:effectRef idx="0">
            <a:schemeClr val="accent1"/>
          </a:effectRef>
          <a:fontRef idx="minor">
            <a:schemeClr val="tx1"/>
          </a:fontRef>
        </p:style>
      </p:cxnSp>
      <p:sp>
        <p:nvSpPr>
          <p:cNvPr id="52" name="Elipse 51">
            <a:extLst>
              <a:ext uri="{FF2B5EF4-FFF2-40B4-BE49-F238E27FC236}">
                <a16:creationId xmlns:a16="http://schemas.microsoft.com/office/drawing/2014/main" id="{1A2E3492-847A-9E18-16CE-5524AE3F9688}"/>
              </a:ext>
            </a:extLst>
          </p:cNvPr>
          <p:cNvSpPr/>
          <p:nvPr/>
        </p:nvSpPr>
        <p:spPr>
          <a:xfrm>
            <a:off x="4405810" y="5075112"/>
            <a:ext cx="180000" cy="180000"/>
          </a:xfrm>
          <a:prstGeom prst="ellipse">
            <a:avLst/>
          </a:prstGeom>
          <a:solidFill>
            <a:schemeClr val="bg1"/>
          </a:solidFill>
          <a:ln w="28575">
            <a:solidFill>
              <a:srgbClr val="07B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Elipse 52">
            <a:extLst>
              <a:ext uri="{FF2B5EF4-FFF2-40B4-BE49-F238E27FC236}">
                <a16:creationId xmlns:a16="http://schemas.microsoft.com/office/drawing/2014/main" id="{EE5D80EA-9D75-3C23-2648-1625C64E8926}"/>
              </a:ext>
            </a:extLst>
          </p:cNvPr>
          <p:cNvSpPr/>
          <p:nvPr/>
        </p:nvSpPr>
        <p:spPr>
          <a:xfrm>
            <a:off x="4405810" y="5514298"/>
            <a:ext cx="180000" cy="180000"/>
          </a:xfrm>
          <a:prstGeom prst="ellipse">
            <a:avLst/>
          </a:prstGeom>
          <a:solidFill>
            <a:schemeClr val="bg1"/>
          </a:solidFill>
          <a:ln w="28575">
            <a:solidFill>
              <a:srgbClr val="07B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4" name="Elipse 53">
            <a:extLst>
              <a:ext uri="{FF2B5EF4-FFF2-40B4-BE49-F238E27FC236}">
                <a16:creationId xmlns:a16="http://schemas.microsoft.com/office/drawing/2014/main" id="{2E603578-35C1-32AF-5003-090E03B3E44D}"/>
              </a:ext>
            </a:extLst>
          </p:cNvPr>
          <p:cNvSpPr/>
          <p:nvPr/>
        </p:nvSpPr>
        <p:spPr>
          <a:xfrm>
            <a:off x="4413474" y="5936807"/>
            <a:ext cx="180000" cy="180000"/>
          </a:xfrm>
          <a:prstGeom prst="ellipse">
            <a:avLst/>
          </a:prstGeom>
          <a:solidFill>
            <a:schemeClr val="bg1"/>
          </a:solidFill>
          <a:ln w="28575">
            <a:solidFill>
              <a:srgbClr val="07B1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4599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78FAB70E-0884-1BE2-0F08-ED808FD4D162}"/>
              </a:ext>
            </a:extLst>
          </p:cNvPr>
          <p:cNvPicPr>
            <a:picLocks noChangeAspect="1"/>
          </p:cNvPicPr>
          <p:nvPr/>
        </p:nvPicPr>
        <p:blipFill>
          <a:blip r:embed="rId3"/>
          <a:stretch>
            <a:fillRect/>
          </a:stretch>
        </p:blipFill>
        <p:spPr>
          <a:xfrm>
            <a:off x="3762492" y="1470662"/>
            <a:ext cx="4907983" cy="4979113"/>
          </a:xfrm>
          <a:prstGeom prst="rect">
            <a:avLst/>
          </a:prstGeom>
        </p:spPr>
      </p:pic>
      <p:sp>
        <p:nvSpPr>
          <p:cNvPr id="30" name="Elipse 29">
            <a:extLst>
              <a:ext uri="{FF2B5EF4-FFF2-40B4-BE49-F238E27FC236}">
                <a16:creationId xmlns:a16="http://schemas.microsoft.com/office/drawing/2014/main" id="{05E707B0-DB2F-95B5-8109-627A98581C54}"/>
              </a:ext>
            </a:extLst>
          </p:cNvPr>
          <p:cNvSpPr/>
          <p:nvPr/>
        </p:nvSpPr>
        <p:spPr>
          <a:xfrm>
            <a:off x="3576023" y="1319758"/>
            <a:ext cx="5280920" cy="5280920"/>
          </a:xfrm>
          <a:prstGeom prst="ellipse">
            <a:avLst/>
          </a:prstGeom>
          <a:noFill/>
          <a:ln w="57150">
            <a:solidFill>
              <a:schemeClr val="bg1">
                <a:lumMod val="8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CuadroTexto 4">
            <a:extLst>
              <a:ext uri="{FF2B5EF4-FFF2-40B4-BE49-F238E27FC236}">
                <a16:creationId xmlns:a16="http://schemas.microsoft.com/office/drawing/2014/main" id="{1E051480-0F7E-30FB-B115-F32404065E67}"/>
              </a:ext>
            </a:extLst>
          </p:cNvPr>
          <p:cNvSpPr txBox="1"/>
          <p:nvPr/>
        </p:nvSpPr>
        <p:spPr>
          <a:xfrm>
            <a:off x="428309" y="6750"/>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Cobranzas</a:t>
            </a:r>
          </a:p>
        </p:txBody>
      </p:sp>
      <p:sp>
        <p:nvSpPr>
          <p:cNvPr id="20" name="Título 1">
            <a:extLst>
              <a:ext uri="{FF2B5EF4-FFF2-40B4-BE49-F238E27FC236}">
                <a16:creationId xmlns:a16="http://schemas.microsoft.com/office/drawing/2014/main" id="{927446C3-3844-D6AC-1E5C-BE59C8BDBC36}"/>
              </a:ext>
            </a:extLst>
          </p:cNvPr>
          <p:cNvSpPr txBox="1">
            <a:spLocks/>
          </p:cNvSpPr>
          <p:nvPr/>
        </p:nvSpPr>
        <p:spPr>
          <a:xfrm>
            <a:off x="262878" y="1097276"/>
            <a:ext cx="3569227" cy="925801"/>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3200" dirty="0">
                <a:solidFill>
                  <a:srgbClr val="5C86A7"/>
                </a:solidFill>
                <a:latin typeface="Barlow ExtraBold" panose="00000900000000000000" pitchFamily="2" charset="0"/>
              </a:rPr>
              <a:t>01.</a:t>
            </a:r>
          </a:p>
          <a:p>
            <a:r>
              <a:rPr lang="es-ES" sz="2400" dirty="0">
                <a:solidFill>
                  <a:srgbClr val="5C86A7"/>
                </a:solidFill>
                <a:latin typeface="Barlow ExtraBold" panose="00000900000000000000" pitchFamily="2" charset="0"/>
              </a:rPr>
              <a:t>SISTEMATIZACIÓN</a:t>
            </a:r>
          </a:p>
        </p:txBody>
      </p:sp>
      <p:sp>
        <p:nvSpPr>
          <p:cNvPr id="21" name="CuadroTexto 20">
            <a:extLst>
              <a:ext uri="{FF2B5EF4-FFF2-40B4-BE49-F238E27FC236}">
                <a16:creationId xmlns:a16="http://schemas.microsoft.com/office/drawing/2014/main" id="{E21E3602-0A6C-C3C9-3B30-0804AFFDBD33}"/>
              </a:ext>
            </a:extLst>
          </p:cNvPr>
          <p:cNvSpPr txBox="1"/>
          <p:nvPr/>
        </p:nvSpPr>
        <p:spPr>
          <a:xfrm>
            <a:off x="262878" y="1993267"/>
            <a:ext cx="3290051"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ts val="2400"/>
              </a:lnSpc>
              <a:buFont typeface="Courier New" panose="02070309020205020404" pitchFamily="49" charset="0"/>
              <a:buNone/>
              <a:defRPr sz="16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sz="1800" dirty="0"/>
              <a:t>Relevamiento de la gestión con el fin de incorporar sistemas informáticos que otorguen trazabilidad y seguridad a los procesos</a:t>
            </a:r>
            <a:endParaRPr lang="es-AR" sz="1800" dirty="0"/>
          </a:p>
        </p:txBody>
      </p:sp>
      <p:sp>
        <p:nvSpPr>
          <p:cNvPr id="22" name="Título 1">
            <a:extLst>
              <a:ext uri="{FF2B5EF4-FFF2-40B4-BE49-F238E27FC236}">
                <a16:creationId xmlns:a16="http://schemas.microsoft.com/office/drawing/2014/main" id="{B103BB4C-F0DF-DE1E-EDEA-EF23B27B9FE7}"/>
              </a:ext>
            </a:extLst>
          </p:cNvPr>
          <p:cNvSpPr txBox="1">
            <a:spLocks/>
          </p:cNvSpPr>
          <p:nvPr/>
        </p:nvSpPr>
        <p:spPr>
          <a:xfrm>
            <a:off x="262878" y="3853412"/>
            <a:ext cx="3569227" cy="925801"/>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3200" dirty="0">
                <a:solidFill>
                  <a:srgbClr val="906504"/>
                </a:solidFill>
                <a:latin typeface="Barlow ExtraBold" panose="00000900000000000000" pitchFamily="2" charset="0"/>
              </a:rPr>
              <a:t>04.</a:t>
            </a:r>
          </a:p>
          <a:p>
            <a:r>
              <a:rPr lang="es-ES" sz="2400" dirty="0">
                <a:solidFill>
                  <a:srgbClr val="906504"/>
                </a:solidFill>
                <a:latin typeface="Barlow ExtraBold" panose="00000900000000000000" pitchFamily="2" charset="0"/>
              </a:rPr>
              <a:t>RETROALIMENTACIÓN</a:t>
            </a:r>
          </a:p>
        </p:txBody>
      </p:sp>
      <p:sp>
        <p:nvSpPr>
          <p:cNvPr id="23" name="CuadroTexto 22">
            <a:extLst>
              <a:ext uri="{FF2B5EF4-FFF2-40B4-BE49-F238E27FC236}">
                <a16:creationId xmlns:a16="http://schemas.microsoft.com/office/drawing/2014/main" id="{5D644D6F-2900-F1CA-ABAD-7F5EBB5E38CC}"/>
              </a:ext>
            </a:extLst>
          </p:cNvPr>
          <p:cNvSpPr txBox="1"/>
          <p:nvPr/>
        </p:nvSpPr>
        <p:spPr>
          <a:xfrm>
            <a:off x="262878" y="4749403"/>
            <a:ext cx="3290051"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ts val="2400"/>
              </a:lnSpc>
              <a:buFont typeface="Courier New" panose="02070309020205020404" pitchFamily="49" charset="0"/>
              <a:buNone/>
              <a:defRPr sz="16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sz="1800" dirty="0"/>
              <a:t>Evaluación integral de los procesos mediante los indicadores de calidad procurando la búsqueda de plena eficiencia</a:t>
            </a:r>
            <a:endParaRPr lang="es-AR" sz="1800" dirty="0"/>
          </a:p>
        </p:txBody>
      </p:sp>
      <p:sp>
        <p:nvSpPr>
          <p:cNvPr id="24" name="Título 1">
            <a:extLst>
              <a:ext uri="{FF2B5EF4-FFF2-40B4-BE49-F238E27FC236}">
                <a16:creationId xmlns:a16="http://schemas.microsoft.com/office/drawing/2014/main" id="{51E2952A-E79B-E8EB-D15C-736FDE4BF60D}"/>
              </a:ext>
            </a:extLst>
          </p:cNvPr>
          <p:cNvSpPr txBox="1">
            <a:spLocks/>
          </p:cNvSpPr>
          <p:nvPr/>
        </p:nvSpPr>
        <p:spPr>
          <a:xfrm>
            <a:off x="9034153" y="1100211"/>
            <a:ext cx="3569227" cy="925801"/>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3200" dirty="0">
                <a:solidFill>
                  <a:srgbClr val="A54479"/>
                </a:solidFill>
                <a:latin typeface="Barlow ExtraBold" panose="00000900000000000000" pitchFamily="2" charset="0"/>
              </a:rPr>
              <a:t>02.</a:t>
            </a:r>
          </a:p>
          <a:p>
            <a:r>
              <a:rPr lang="es-ES" sz="2400" dirty="0">
                <a:solidFill>
                  <a:srgbClr val="A54479"/>
                </a:solidFill>
                <a:latin typeface="Barlow ExtraBold" panose="00000900000000000000" pitchFamily="2" charset="0"/>
              </a:rPr>
              <a:t>NORMATIZACIÓN</a:t>
            </a:r>
          </a:p>
        </p:txBody>
      </p:sp>
      <p:sp>
        <p:nvSpPr>
          <p:cNvPr id="25" name="CuadroTexto 24">
            <a:extLst>
              <a:ext uri="{FF2B5EF4-FFF2-40B4-BE49-F238E27FC236}">
                <a16:creationId xmlns:a16="http://schemas.microsoft.com/office/drawing/2014/main" id="{5262CF12-00E0-62FE-4CB8-B2B16FABC5E2}"/>
              </a:ext>
            </a:extLst>
          </p:cNvPr>
          <p:cNvSpPr txBox="1"/>
          <p:nvPr/>
        </p:nvSpPr>
        <p:spPr>
          <a:xfrm>
            <a:off x="9034153" y="1996202"/>
            <a:ext cx="2869049" cy="129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ts val="2400"/>
              </a:lnSpc>
              <a:buFont typeface="Courier New" panose="02070309020205020404" pitchFamily="49" charset="0"/>
              <a:buNone/>
              <a:defRPr sz="16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sz="1800" dirty="0"/>
              <a:t>Readecuación normativa que otorgue respaldo jurídico a los procesos sistematizados</a:t>
            </a:r>
            <a:endParaRPr lang="es-AR" sz="1800" dirty="0"/>
          </a:p>
        </p:txBody>
      </p:sp>
      <p:sp>
        <p:nvSpPr>
          <p:cNvPr id="26" name="Título 1">
            <a:extLst>
              <a:ext uri="{FF2B5EF4-FFF2-40B4-BE49-F238E27FC236}">
                <a16:creationId xmlns:a16="http://schemas.microsoft.com/office/drawing/2014/main" id="{66002893-7F36-4D04-0859-3941204EEF50}"/>
              </a:ext>
            </a:extLst>
          </p:cNvPr>
          <p:cNvSpPr txBox="1">
            <a:spLocks/>
          </p:cNvSpPr>
          <p:nvPr/>
        </p:nvSpPr>
        <p:spPr>
          <a:xfrm>
            <a:off x="9034153" y="3856347"/>
            <a:ext cx="3569227" cy="925801"/>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3200" dirty="0">
                <a:solidFill>
                  <a:srgbClr val="594777"/>
                </a:solidFill>
                <a:latin typeface="Barlow ExtraBold" panose="00000900000000000000" pitchFamily="2" charset="0"/>
              </a:rPr>
              <a:t>03.</a:t>
            </a:r>
          </a:p>
          <a:p>
            <a:r>
              <a:rPr lang="es-ES" sz="2400" dirty="0">
                <a:solidFill>
                  <a:srgbClr val="594777"/>
                </a:solidFill>
                <a:latin typeface="Barlow ExtraBold" panose="00000900000000000000" pitchFamily="2" charset="0"/>
              </a:rPr>
              <a:t>CALIDAD</a:t>
            </a:r>
          </a:p>
        </p:txBody>
      </p:sp>
      <p:sp>
        <p:nvSpPr>
          <p:cNvPr id="27" name="CuadroTexto 26">
            <a:extLst>
              <a:ext uri="{FF2B5EF4-FFF2-40B4-BE49-F238E27FC236}">
                <a16:creationId xmlns:a16="http://schemas.microsoft.com/office/drawing/2014/main" id="{62E5E5D6-71C9-C84D-3474-13BFEB1B4D5C}"/>
              </a:ext>
            </a:extLst>
          </p:cNvPr>
          <p:cNvSpPr txBox="1"/>
          <p:nvPr/>
        </p:nvSpPr>
        <p:spPr>
          <a:xfrm>
            <a:off x="9034153" y="4752338"/>
            <a:ext cx="3117453"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ts val="2400"/>
              </a:lnSpc>
              <a:buFont typeface="Courier New" panose="02070309020205020404" pitchFamily="49" charset="0"/>
              <a:buNone/>
              <a:defRPr sz="16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sz="1800" dirty="0"/>
              <a:t>Incorporación de los procesos a un Sistema de Gestión de Calidad que permita medir la eficiencia de las mejoras realizadas</a:t>
            </a:r>
            <a:endParaRPr lang="es-AR" sz="1800" dirty="0"/>
          </a:p>
        </p:txBody>
      </p:sp>
      <p:cxnSp>
        <p:nvCxnSpPr>
          <p:cNvPr id="32" name="Conector recto de flecha 31">
            <a:extLst>
              <a:ext uri="{FF2B5EF4-FFF2-40B4-BE49-F238E27FC236}">
                <a16:creationId xmlns:a16="http://schemas.microsoft.com/office/drawing/2014/main" id="{6895D84D-A297-A418-E7FF-23BDF008B03B}"/>
              </a:ext>
            </a:extLst>
          </p:cNvPr>
          <p:cNvCxnSpPr>
            <a:cxnSpLocks/>
          </p:cNvCxnSpPr>
          <p:nvPr/>
        </p:nvCxnSpPr>
        <p:spPr>
          <a:xfrm flipH="1">
            <a:off x="3327096" y="1751682"/>
            <a:ext cx="1090669" cy="0"/>
          </a:xfrm>
          <a:prstGeom prst="straightConnector1">
            <a:avLst/>
          </a:prstGeom>
          <a:ln w="57150">
            <a:solidFill>
              <a:srgbClr val="5C86A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a:extLst>
              <a:ext uri="{FF2B5EF4-FFF2-40B4-BE49-F238E27FC236}">
                <a16:creationId xmlns:a16="http://schemas.microsoft.com/office/drawing/2014/main" id="{D8485966-0E40-828A-670A-CE35D4ADA0F4}"/>
              </a:ext>
            </a:extLst>
          </p:cNvPr>
          <p:cNvCxnSpPr>
            <a:cxnSpLocks/>
          </p:cNvCxnSpPr>
          <p:nvPr/>
        </p:nvCxnSpPr>
        <p:spPr>
          <a:xfrm>
            <a:off x="7943484" y="1773716"/>
            <a:ext cx="1090669" cy="0"/>
          </a:xfrm>
          <a:prstGeom prst="straightConnector1">
            <a:avLst/>
          </a:prstGeom>
          <a:ln w="57150">
            <a:solidFill>
              <a:srgbClr val="A5447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1DF5101F-3437-F4DC-1BA5-6501FA456170}"/>
              </a:ext>
            </a:extLst>
          </p:cNvPr>
          <p:cNvCxnSpPr>
            <a:cxnSpLocks/>
          </p:cNvCxnSpPr>
          <p:nvPr/>
        </p:nvCxnSpPr>
        <p:spPr>
          <a:xfrm>
            <a:off x="8856943" y="4395142"/>
            <a:ext cx="323151" cy="0"/>
          </a:xfrm>
          <a:prstGeom prst="straightConnector1">
            <a:avLst/>
          </a:prstGeom>
          <a:ln w="57150">
            <a:solidFill>
              <a:srgbClr val="59477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3605B6A9-CB53-925B-5C97-547FD6FB1123}"/>
              </a:ext>
            </a:extLst>
          </p:cNvPr>
          <p:cNvCxnSpPr>
            <a:cxnSpLocks/>
          </p:cNvCxnSpPr>
          <p:nvPr/>
        </p:nvCxnSpPr>
        <p:spPr>
          <a:xfrm flipH="1">
            <a:off x="3001179" y="4139803"/>
            <a:ext cx="451691" cy="0"/>
          </a:xfrm>
          <a:prstGeom prst="straightConnector1">
            <a:avLst/>
          </a:prstGeom>
          <a:ln w="57150">
            <a:solidFill>
              <a:srgbClr val="90650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Triángulo isósceles 36">
            <a:extLst>
              <a:ext uri="{FF2B5EF4-FFF2-40B4-BE49-F238E27FC236}">
                <a16:creationId xmlns:a16="http://schemas.microsoft.com/office/drawing/2014/main" id="{F3EFAE6B-23F5-CFF0-E2F4-7A1C7512EBC9}"/>
              </a:ext>
            </a:extLst>
          </p:cNvPr>
          <p:cNvSpPr/>
          <p:nvPr/>
        </p:nvSpPr>
        <p:spPr>
          <a:xfrm rot="5400000">
            <a:off x="6166765" y="1197822"/>
            <a:ext cx="238564" cy="243873"/>
          </a:xfrm>
          <a:prstGeom prst="triangl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8" name="Triángulo isósceles 37">
            <a:extLst>
              <a:ext uri="{FF2B5EF4-FFF2-40B4-BE49-F238E27FC236}">
                <a16:creationId xmlns:a16="http://schemas.microsoft.com/office/drawing/2014/main" id="{B41C5542-0D78-AC8B-E145-B314F57BDA44}"/>
              </a:ext>
            </a:extLst>
          </p:cNvPr>
          <p:cNvSpPr/>
          <p:nvPr/>
        </p:nvSpPr>
        <p:spPr>
          <a:xfrm rot="16200000" flipH="1">
            <a:off x="6015939" y="6469758"/>
            <a:ext cx="238564" cy="243873"/>
          </a:xfrm>
          <a:prstGeom prst="triangl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Triángulo isósceles 38">
            <a:extLst>
              <a:ext uri="{FF2B5EF4-FFF2-40B4-BE49-F238E27FC236}">
                <a16:creationId xmlns:a16="http://schemas.microsoft.com/office/drawing/2014/main" id="{BFE5FCAE-567A-BC6B-34DF-018A77FCB102}"/>
              </a:ext>
            </a:extLst>
          </p:cNvPr>
          <p:cNvSpPr/>
          <p:nvPr/>
        </p:nvSpPr>
        <p:spPr>
          <a:xfrm flipH="1">
            <a:off x="3466000" y="3728056"/>
            <a:ext cx="238564" cy="243873"/>
          </a:xfrm>
          <a:prstGeom prst="triangl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0" name="Triángulo isósceles 39">
            <a:extLst>
              <a:ext uri="{FF2B5EF4-FFF2-40B4-BE49-F238E27FC236}">
                <a16:creationId xmlns:a16="http://schemas.microsoft.com/office/drawing/2014/main" id="{7ED20A01-E530-A68E-F5B3-1CAEDDF0C5A9}"/>
              </a:ext>
            </a:extLst>
          </p:cNvPr>
          <p:cNvSpPr/>
          <p:nvPr/>
        </p:nvSpPr>
        <p:spPr>
          <a:xfrm flipH="1" flipV="1">
            <a:off x="8728403" y="3881436"/>
            <a:ext cx="238564" cy="243873"/>
          </a:xfrm>
          <a:prstGeom prst="triangl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Título 1">
            <a:extLst>
              <a:ext uri="{FF2B5EF4-FFF2-40B4-BE49-F238E27FC236}">
                <a16:creationId xmlns:a16="http://schemas.microsoft.com/office/drawing/2014/main" id="{902B2589-CDD5-EACF-3522-CEE9E1E90342}"/>
              </a:ext>
            </a:extLst>
          </p:cNvPr>
          <p:cNvSpPr txBox="1">
            <a:spLocks/>
          </p:cNvSpPr>
          <p:nvPr/>
        </p:nvSpPr>
        <p:spPr>
          <a:xfrm>
            <a:off x="262878" y="365118"/>
            <a:ext cx="11500813" cy="568325"/>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Lineamientos Estratégicos</a:t>
            </a:r>
          </a:p>
        </p:txBody>
      </p:sp>
      <p:sp>
        <p:nvSpPr>
          <p:cNvPr id="4" name="CuadroTexto 3">
            <a:extLst>
              <a:ext uri="{FF2B5EF4-FFF2-40B4-BE49-F238E27FC236}">
                <a16:creationId xmlns:a16="http://schemas.microsoft.com/office/drawing/2014/main" id="{AE62775A-3DF9-FF2E-8B02-05F5C28C61AD}"/>
              </a:ext>
            </a:extLst>
          </p:cNvPr>
          <p:cNvSpPr txBox="1"/>
          <p:nvPr/>
        </p:nvSpPr>
        <p:spPr>
          <a:xfrm rot="5400000">
            <a:off x="5106390" y="151758"/>
            <a:ext cx="2191659" cy="401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Circle">
              <a:avLst>
                <a:gd name="adj" fmla="val 3138887"/>
              </a:avLst>
            </a:prstTxWarp>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gn="ctr">
              <a:lnSpc>
                <a:spcPts val="3600"/>
              </a:lnSpc>
            </a:pPr>
            <a:r>
              <a:rPr lang="es-ES" altLang="es-AR" dirty="0">
                <a:solidFill>
                  <a:schemeClr val="bg2">
                    <a:lumMod val="50000"/>
                  </a:schemeClr>
                </a:solidFill>
              </a:rPr>
              <a:t>CICLO DE MEJORA CONTINUA</a:t>
            </a:r>
          </a:p>
        </p:txBody>
      </p:sp>
      <p:pic>
        <p:nvPicPr>
          <p:cNvPr id="8" name="Imagen 7">
            <a:extLst>
              <a:ext uri="{FF2B5EF4-FFF2-40B4-BE49-F238E27FC236}">
                <a16:creationId xmlns:a16="http://schemas.microsoft.com/office/drawing/2014/main" id="{13D76894-5C1F-C8E3-DB30-FA3A4F8007F3}"/>
              </a:ext>
            </a:extLst>
          </p:cNvPr>
          <p:cNvPicPr>
            <a:picLocks noChangeAspect="1"/>
          </p:cNvPicPr>
          <p:nvPr/>
        </p:nvPicPr>
        <p:blipFill>
          <a:blip r:embed="rId4"/>
          <a:stretch>
            <a:fillRect/>
          </a:stretch>
        </p:blipFill>
        <p:spPr>
          <a:xfrm>
            <a:off x="126949" y="132092"/>
            <a:ext cx="226880" cy="234413"/>
          </a:xfrm>
          <a:prstGeom prst="rect">
            <a:avLst/>
          </a:prstGeom>
        </p:spPr>
      </p:pic>
    </p:spTree>
    <p:extLst>
      <p:ext uri="{BB962C8B-B14F-4D97-AF65-F5344CB8AC3E}">
        <p14:creationId xmlns:p14="http://schemas.microsoft.com/office/powerpoint/2010/main" val="10716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A7FFDD3-09C3-BCC3-7C07-A9484B2B5076}"/>
              </a:ext>
            </a:extLst>
          </p:cNvPr>
          <p:cNvGrpSpPr/>
          <p:nvPr/>
        </p:nvGrpSpPr>
        <p:grpSpPr>
          <a:xfrm>
            <a:off x="1904428" y="-1301214"/>
            <a:ext cx="11093614" cy="14934125"/>
            <a:chOff x="1904428" y="-1301214"/>
            <a:chExt cx="11093614" cy="14934125"/>
          </a:xfrm>
        </p:grpSpPr>
        <p:pic>
          <p:nvPicPr>
            <p:cNvPr id="3" name="Imagen 2">
              <a:extLst>
                <a:ext uri="{FF2B5EF4-FFF2-40B4-BE49-F238E27FC236}">
                  <a16:creationId xmlns:a16="http://schemas.microsoft.com/office/drawing/2014/main" id="{96E3B87D-400A-7F58-7C25-79F4020B00FE}"/>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8" name="Imagen 7">
              <a:extLst>
                <a:ext uri="{FF2B5EF4-FFF2-40B4-BE49-F238E27FC236}">
                  <a16:creationId xmlns:a16="http://schemas.microsoft.com/office/drawing/2014/main" id="{08FF7CD4-8124-FAC1-9D48-DE9832A606D9}"/>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0" name="Imagen 9">
              <a:extLst>
                <a:ext uri="{FF2B5EF4-FFF2-40B4-BE49-F238E27FC236}">
                  <a16:creationId xmlns:a16="http://schemas.microsoft.com/office/drawing/2014/main" id="{E7FF9A27-FAF8-7BF9-B0EF-0916B1E173AA}"/>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Cobranzas</a:t>
            </a:r>
          </a:p>
        </p:txBody>
      </p:sp>
      <p:sp>
        <p:nvSpPr>
          <p:cNvPr id="7" name="1 CuadroTexto">
            <a:extLst>
              <a:ext uri="{FF2B5EF4-FFF2-40B4-BE49-F238E27FC236}">
                <a16:creationId xmlns:a16="http://schemas.microsoft.com/office/drawing/2014/main" id="{26ADC3CE-7916-BF42-B9B1-732DB10DC8D8}"/>
              </a:ext>
            </a:extLst>
          </p:cNvPr>
          <p:cNvSpPr txBox="1">
            <a:spLocks noChangeArrowheads="1"/>
          </p:cNvSpPr>
          <p:nvPr/>
        </p:nvSpPr>
        <p:spPr bwMode="auto">
          <a:xfrm>
            <a:off x="3986746" y="1222817"/>
            <a:ext cx="6938429" cy="1294393"/>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Se entiende por contribuciones al Tesoro Nacional, aquellas que deben realizar las Jurisdicciones y Entidades determinados en la Ley de Presupuesto y Decisiones Administrativas, con la finalidad de financiar el gasto de otras Jurisdicciones y Entidades del Sector Público Nacional. </a:t>
            </a:r>
          </a:p>
        </p:txBody>
      </p:sp>
      <p:sp>
        <p:nvSpPr>
          <p:cNvPr id="9" name="1 CuadroTexto">
            <a:extLst>
              <a:ext uri="{FF2B5EF4-FFF2-40B4-BE49-F238E27FC236}">
                <a16:creationId xmlns:a16="http://schemas.microsoft.com/office/drawing/2014/main" id="{00D693F9-5CF1-7A45-E133-252F679791F0}"/>
              </a:ext>
            </a:extLst>
          </p:cNvPr>
          <p:cNvSpPr txBox="1">
            <a:spLocks noChangeArrowheads="1"/>
          </p:cNvSpPr>
          <p:nvPr/>
        </p:nvSpPr>
        <p:spPr bwMode="auto">
          <a:xfrm>
            <a:off x="3986746" y="4132133"/>
            <a:ext cx="6338354" cy="1151341"/>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50000"/>
              </a:lnSpc>
            </a:pPr>
            <a:r>
              <a:rPr lang="es-AR" altLang="es-AR" dirty="0"/>
              <a:t>Art. 87 Ley N°11.672 (</a:t>
            </a:r>
            <a:r>
              <a:rPr lang="es-AR" altLang="es-AR" dirty="0" err="1"/>
              <a:t>t.o</a:t>
            </a:r>
            <a:r>
              <a:rPr lang="es-AR" altLang="es-AR" dirty="0"/>
              <a:t>. 2014).</a:t>
            </a:r>
          </a:p>
          <a:p>
            <a:pPr>
              <a:lnSpc>
                <a:spcPct val="150000"/>
              </a:lnSpc>
            </a:pPr>
            <a:r>
              <a:rPr lang="es-AR" altLang="es-AR" dirty="0"/>
              <a:t>Res N°28/2022 SH que aprueba los comprobantes de gestión ANT-ATN y SOC-ATN.</a:t>
            </a:r>
          </a:p>
        </p:txBody>
      </p:sp>
      <p:sp>
        <p:nvSpPr>
          <p:cNvPr id="19" name="1 CuadroTexto">
            <a:extLst>
              <a:ext uri="{FF2B5EF4-FFF2-40B4-BE49-F238E27FC236}">
                <a16:creationId xmlns:a16="http://schemas.microsoft.com/office/drawing/2014/main" id="{87C29917-383D-F139-AA0B-C4CEC1B80D3A}"/>
              </a:ext>
            </a:extLst>
          </p:cNvPr>
          <p:cNvSpPr txBox="1">
            <a:spLocks noChangeArrowheads="1"/>
          </p:cNvSpPr>
          <p:nvPr/>
        </p:nvSpPr>
        <p:spPr bwMode="auto">
          <a:xfrm>
            <a:off x="4054328" y="5533646"/>
            <a:ext cx="4906509" cy="37106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Proceso certificado bajo la norma ISO 9001/2015.</a:t>
            </a:r>
          </a:p>
        </p:txBody>
      </p:sp>
      <p:sp>
        <p:nvSpPr>
          <p:cNvPr id="27" name="1 CuadroTexto">
            <a:extLst>
              <a:ext uri="{FF2B5EF4-FFF2-40B4-BE49-F238E27FC236}">
                <a16:creationId xmlns:a16="http://schemas.microsoft.com/office/drawing/2014/main" id="{5243D138-E4CE-DDC5-392E-E12F9E0E7436}"/>
              </a:ext>
            </a:extLst>
          </p:cNvPr>
          <p:cNvSpPr txBox="1">
            <a:spLocks noChangeArrowheads="1"/>
          </p:cNvSpPr>
          <p:nvPr/>
        </p:nvSpPr>
        <p:spPr bwMode="auto">
          <a:xfrm>
            <a:off x="3986746" y="2691905"/>
            <a:ext cx="6824129" cy="67428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Sistema </a:t>
            </a:r>
            <a:r>
              <a:rPr lang="es-AR" altLang="es-AR" dirty="0" err="1"/>
              <a:t>Cotena</a:t>
            </a:r>
            <a:r>
              <a:rPr lang="es-AR" altLang="es-AR" dirty="0"/>
              <a:t> e-</a:t>
            </a:r>
            <a:r>
              <a:rPr lang="es-AR" altLang="es-AR" dirty="0" err="1"/>
              <a:t>Sidif</a:t>
            </a:r>
            <a:r>
              <a:rPr lang="es-AR" altLang="es-AR" dirty="0"/>
              <a:t> Comprobantes ANT-ATN y SOC-ATN.</a:t>
            </a:r>
          </a:p>
          <a:p>
            <a:r>
              <a:rPr lang="es-AR" altLang="es-AR" dirty="0">
                <a:solidFill>
                  <a:srgbClr val="000000"/>
                </a:solidFill>
                <a:highlight>
                  <a:srgbClr val="FFFF00"/>
                </a:highlight>
              </a:rPr>
              <a:t>Disponibles para consulta por parte de los SAF (Administrador Local).</a:t>
            </a:r>
          </a:p>
        </p:txBody>
      </p:sp>
      <p:sp>
        <p:nvSpPr>
          <p:cNvPr id="28" name="1 CuadroTexto">
            <a:extLst>
              <a:ext uri="{FF2B5EF4-FFF2-40B4-BE49-F238E27FC236}">
                <a16:creationId xmlns:a16="http://schemas.microsoft.com/office/drawing/2014/main" id="{BE4B2AEE-254D-035A-62EE-455992497D3A}"/>
              </a:ext>
            </a:extLst>
          </p:cNvPr>
          <p:cNvSpPr txBox="1">
            <a:spLocks noChangeArrowheads="1"/>
          </p:cNvSpPr>
          <p:nvPr/>
        </p:nvSpPr>
        <p:spPr bwMode="auto">
          <a:xfrm>
            <a:off x="3986746" y="3410024"/>
            <a:ext cx="7451301" cy="37106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Registro e Impacto Automático de Recursos.</a:t>
            </a:r>
          </a:p>
        </p:txBody>
      </p:sp>
      <p:pic>
        <p:nvPicPr>
          <p:cNvPr id="4" name="Imagen 3">
            <a:extLst>
              <a:ext uri="{FF2B5EF4-FFF2-40B4-BE49-F238E27FC236}">
                <a16:creationId xmlns:a16="http://schemas.microsoft.com/office/drawing/2014/main" id="{1940EA86-869A-BC3A-F4DB-6322F2B58FC0}"/>
              </a:ext>
            </a:extLst>
          </p:cNvPr>
          <p:cNvPicPr>
            <a:picLocks noChangeAspect="1"/>
          </p:cNvPicPr>
          <p:nvPr/>
        </p:nvPicPr>
        <p:blipFill>
          <a:blip r:embed="rId4"/>
          <a:stretch>
            <a:fillRect/>
          </a:stretch>
        </p:blipFill>
        <p:spPr>
          <a:xfrm>
            <a:off x="126949" y="132092"/>
            <a:ext cx="226880" cy="234413"/>
          </a:xfrm>
          <a:prstGeom prst="rect">
            <a:avLst/>
          </a:prstGeom>
        </p:spPr>
      </p:pic>
      <p:sp>
        <p:nvSpPr>
          <p:cNvPr id="6" name="Título 1">
            <a:extLst>
              <a:ext uri="{FF2B5EF4-FFF2-40B4-BE49-F238E27FC236}">
                <a16:creationId xmlns:a16="http://schemas.microsoft.com/office/drawing/2014/main" id="{6C628078-10E4-37DD-8EDB-70B734A9C6C4}"/>
              </a:ext>
            </a:extLst>
          </p:cNvPr>
          <p:cNvSpPr txBox="1">
            <a:spLocks/>
          </p:cNvSpPr>
          <p:nvPr/>
        </p:nvSpPr>
        <p:spPr>
          <a:xfrm>
            <a:off x="262878" y="365118"/>
            <a:ext cx="11500813" cy="568325"/>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Contribuciones al Tesoro Nacional</a:t>
            </a:r>
          </a:p>
        </p:txBody>
      </p:sp>
      <p:grpSp>
        <p:nvGrpSpPr>
          <p:cNvPr id="43" name="Grupo 42">
            <a:extLst>
              <a:ext uri="{FF2B5EF4-FFF2-40B4-BE49-F238E27FC236}">
                <a16:creationId xmlns:a16="http://schemas.microsoft.com/office/drawing/2014/main" id="{0022B485-7F21-1AE3-CC7B-1AFAAD122B93}"/>
              </a:ext>
            </a:extLst>
          </p:cNvPr>
          <p:cNvGrpSpPr/>
          <p:nvPr/>
        </p:nvGrpSpPr>
        <p:grpSpPr>
          <a:xfrm>
            <a:off x="407920" y="4000491"/>
            <a:ext cx="3125855" cy="1182111"/>
            <a:chOff x="407920" y="4105266"/>
            <a:chExt cx="3125855" cy="1182111"/>
          </a:xfrm>
        </p:grpSpPr>
        <p:sp>
          <p:nvSpPr>
            <p:cNvPr id="20" name="22 Rectángulo redondeado">
              <a:extLst>
                <a:ext uri="{FF2B5EF4-FFF2-40B4-BE49-F238E27FC236}">
                  <a16:creationId xmlns:a16="http://schemas.microsoft.com/office/drawing/2014/main" id="{2CE10B8E-39A6-3E27-413A-2F4D761B16BD}"/>
                </a:ext>
              </a:extLst>
            </p:cNvPr>
            <p:cNvSpPr/>
            <p:nvPr/>
          </p:nvSpPr>
          <p:spPr>
            <a:xfrm>
              <a:off x="921358" y="4279377"/>
              <a:ext cx="2612417" cy="1008000"/>
            </a:xfrm>
            <a:prstGeom prst="roundRect">
              <a:avLst>
                <a:gd name="adj" fmla="val 10000"/>
              </a:avLst>
            </a:prstGeom>
            <a:solidFill>
              <a:srgbClr val="D370A6"/>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1" name="23 Rectángulo">
              <a:extLst>
                <a:ext uri="{FF2B5EF4-FFF2-40B4-BE49-F238E27FC236}">
                  <a16:creationId xmlns:a16="http://schemas.microsoft.com/office/drawing/2014/main" id="{D369AD3E-C83D-C853-4115-D8AF1B489432}"/>
                </a:ext>
              </a:extLst>
            </p:cNvPr>
            <p:cNvSpPr/>
            <p:nvPr/>
          </p:nvSpPr>
          <p:spPr>
            <a:xfrm>
              <a:off x="1519309" y="4594111"/>
              <a:ext cx="1840993" cy="313932"/>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NORMATIZACIÓN</a:t>
              </a:r>
              <a:endParaRPr lang="es-AR" sz="1600" dirty="0">
                <a:solidFill>
                  <a:schemeClr val="bg1">
                    <a:lumMod val="95000"/>
                  </a:schemeClr>
                </a:solidFill>
                <a:latin typeface="Barlow ExtraBold" panose="00000900000000000000" pitchFamily="2" charset="0"/>
                <a:ea typeface="+mj-ea"/>
                <a:cs typeface="+mj-cs"/>
              </a:endParaRPr>
            </a:p>
          </p:txBody>
        </p:sp>
        <p:pic>
          <p:nvPicPr>
            <p:cNvPr id="32" name="Imagen 31">
              <a:extLst>
                <a:ext uri="{FF2B5EF4-FFF2-40B4-BE49-F238E27FC236}">
                  <a16:creationId xmlns:a16="http://schemas.microsoft.com/office/drawing/2014/main" id="{19BCD3BB-8A1D-62FA-B8CA-E47FAC0B29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947"/>
            <a:stretch/>
          </p:blipFill>
          <p:spPr>
            <a:xfrm>
              <a:off x="407920" y="4105266"/>
              <a:ext cx="1080000" cy="1144204"/>
            </a:xfrm>
            <a:prstGeom prst="rect">
              <a:avLst/>
            </a:prstGeom>
          </p:spPr>
        </p:pic>
      </p:grpSp>
      <p:grpSp>
        <p:nvGrpSpPr>
          <p:cNvPr id="42" name="Grupo 41">
            <a:extLst>
              <a:ext uri="{FF2B5EF4-FFF2-40B4-BE49-F238E27FC236}">
                <a16:creationId xmlns:a16="http://schemas.microsoft.com/office/drawing/2014/main" id="{A73245F3-6252-6EBD-534F-C4BC8351FBE8}"/>
              </a:ext>
            </a:extLst>
          </p:cNvPr>
          <p:cNvGrpSpPr/>
          <p:nvPr/>
        </p:nvGrpSpPr>
        <p:grpSpPr>
          <a:xfrm>
            <a:off x="407920" y="2584792"/>
            <a:ext cx="3125854" cy="1160166"/>
            <a:chOff x="407920" y="2699092"/>
            <a:chExt cx="3125854" cy="1160166"/>
          </a:xfrm>
        </p:grpSpPr>
        <p:sp>
          <p:nvSpPr>
            <p:cNvPr id="29" name="22 Rectángulo redondeado">
              <a:extLst>
                <a:ext uri="{FF2B5EF4-FFF2-40B4-BE49-F238E27FC236}">
                  <a16:creationId xmlns:a16="http://schemas.microsoft.com/office/drawing/2014/main" id="{32AB059B-8F1D-43A2-FBB2-3C3BF2F1B303}"/>
                </a:ext>
              </a:extLst>
            </p:cNvPr>
            <p:cNvSpPr/>
            <p:nvPr/>
          </p:nvSpPr>
          <p:spPr>
            <a:xfrm>
              <a:off x="921358" y="2851258"/>
              <a:ext cx="2612416" cy="1008000"/>
            </a:xfrm>
            <a:prstGeom prst="roundRect">
              <a:avLst>
                <a:gd name="adj" fmla="val 10000"/>
              </a:avLst>
            </a:prstGeom>
            <a:solidFill>
              <a:srgbClr val="44546A"/>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30" name="23 Rectángulo">
              <a:extLst>
                <a:ext uri="{FF2B5EF4-FFF2-40B4-BE49-F238E27FC236}">
                  <a16:creationId xmlns:a16="http://schemas.microsoft.com/office/drawing/2014/main" id="{2348182E-46F4-D476-6BD1-8F80B4C91F2C}"/>
                </a:ext>
              </a:extLst>
            </p:cNvPr>
            <p:cNvSpPr/>
            <p:nvPr/>
          </p:nvSpPr>
          <p:spPr>
            <a:xfrm>
              <a:off x="1519309" y="3128431"/>
              <a:ext cx="1945831" cy="421569"/>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SISTEMATIZACIÓN</a:t>
              </a:r>
              <a:endParaRPr lang="es-AR" sz="1600" dirty="0">
                <a:solidFill>
                  <a:schemeClr val="bg1">
                    <a:lumMod val="95000"/>
                  </a:schemeClr>
                </a:solidFill>
                <a:latin typeface="Barlow ExtraBold" panose="00000900000000000000" pitchFamily="2" charset="0"/>
                <a:ea typeface="+mj-ea"/>
                <a:cs typeface="+mj-cs"/>
              </a:endParaRPr>
            </a:p>
          </p:txBody>
        </p:sp>
        <p:pic>
          <p:nvPicPr>
            <p:cNvPr id="35" name="Imagen 34">
              <a:extLst>
                <a:ext uri="{FF2B5EF4-FFF2-40B4-BE49-F238E27FC236}">
                  <a16:creationId xmlns:a16="http://schemas.microsoft.com/office/drawing/2014/main" id="{8B95660C-299A-44CF-E4CB-24178CA617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920" y="2699092"/>
              <a:ext cx="1080000" cy="1080000"/>
            </a:xfrm>
            <a:prstGeom prst="rect">
              <a:avLst/>
            </a:prstGeom>
          </p:spPr>
        </p:pic>
      </p:grpSp>
      <p:grpSp>
        <p:nvGrpSpPr>
          <p:cNvPr id="44" name="Grupo 43">
            <a:extLst>
              <a:ext uri="{FF2B5EF4-FFF2-40B4-BE49-F238E27FC236}">
                <a16:creationId xmlns:a16="http://schemas.microsoft.com/office/drawing/2014/main" id="{1BB0FD5D-A845-2B6B-983D-5E9F011D6005}"/>
              </a:ext>
            </a:extLst>
          </p:cNvPr>
          <p:cNvGrpSpPr/>
          <p:nvPr/>
        </p:nvGrpSpPr>
        <p:grpSpPr>
          <a:xfrm>
            <a:off x="429380" y="5399062"/>
            <a:ext cx="3104395" cy="1194515"/>
            <a:chOff x="429380" y="5399062"/>
            <a:chExt cx="3104395" cy="1194515"/>
          </a:xfrm>
        </p:grpSpPr>
        <p:sp>
          <p:nvSpPr>
            <p:cNvPr id="22" name="22 Rectángulo redondeado">
              <a:extLst>
                <a:ext uri="{FF2B5EF4-FFF2-40B4-BE49-F238E27FC236}">
                  <a16:creationId xmlns:a16="http://schemas.microsoft.com/office/drawing/2014/main" id="{3B1ABEBC-A79A-93A9-219E-C25490C1A4DD}"/>
                </a:ext>
              </a:extLst>
            </p:cNvPr>
            <p:cNvSpPr/>
            <p:nvPr/>
          </p:nvSpPr>
          <p:spPr>
            <a:xfrm>
              <a:off x="921358" y="5585577"/>
              <a:ext cx="2612417" cy="1008000"/>
            </a:xfrm>
            <a:prstGeom prst="roundRect">
              <a:avLst>
                <a:gd name="adj" fmla="val 10000"/>
              </a:avLst>
            </a:prstGeom>
            <a:solidFill>
              <a:srgbClr val="594777"/>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3" name="23 Rectángulo">
              <a:extLst>
                <a:ext uri="{FF2B5EF4-FFF2-40B4-BE49-F238E27FC236}">
                  <a16:creationId xmlns:a16="http://schemas.microsoft.com/office/drawing/2014/main" id="{C206592C-7B88-009B-5CA8-AF97AE4C9F2E}"/>
                </a:ext>
              </a:extLst>
            </p:cNvPr>
            <p:cNvSpPr/>
            <p:nvPr/>
          </p:nvSpPr>
          <p:spPr>
            <a:xfrm>
              <a:off x="1519309" y="5821896"/>
              <a:ext cx="1899640" cy="535531"/>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CERTIFICACIÓN DE CALIDAD</a:t>
              </a:r>
              <a:endParaRPr lang="es-AR" sz="1600" dirty="0">
                <a:solidFill>
                  <a:schemeClr val="bg1">
                    <a:lumMod val="95000"/>
                  </a:schemeClr>
                </a:solidFill>
                <a:latin typeface="Barlow ExtraBold" panose="00000900000000000000" pitchFamily="2" charset="0"/>
                <a:ea typeface="+mj-ea"/>
                <a:cs typeface="+mj-cs"/>
              </a:endParaRPr>
            </a:p>
          </p:txBody>
        </p:sp>
        <p:pic>
          <p:nvPicPr>
            <p:cNvPr id="37" name="Imagen 36">
              <a:extLst>
                <a:ext uri="{FF2B5EF4-FFF2-40B4-BE49-F238E27FC236}">
                  <a16:creationId xmlns:a16="http://schemas.microsoft.com/office/drawing/2014/main" id="{85DEE78C-AF4C-CCF9-AAD2-E59E6A5744D2}"/>
                </a:ext>
              </a:extLst>
            </p:cNvPr>
            <p:cNvPicPr>
              <a:picLocks noChangeAspect="1"/>
            </p:cNvPicPr>
            <p:nvPr/>
          </p:nvPicPr>
          <p:blipFill>
            <a:blip r:embed="rId7"/>
            <a:stretch>
              <a:fillRect/>
            </a:stretch>
          </p:blipFill>
          <p:spPr>
            <a:xfrm>
              <a:off x="429380" y="5399062"/>
              <a:ext cx="1080000" cy="1118315"/>
            </a:xfrm>
            <a:prstGeom prst="rect">
              <a:avLst/>
            </a:prstGeom>
          </p:spPr>
        </p:pic>
      </p:grpSp>
      <p:grpSp>
        <p:nvGrpSpPr>
          <p:cNvPr id="41" name="Grupo 40">
            <a:extLst>
              <a:ext uri="{FF2B5EF4-FFF2-40B4-BE49-F238E27FC236}">
                <a16:creationId xmlns:a16="http://schemas.microsoft.com/office/drawing/2014/main" id="{2184F6C1-4C3E-AC5B-9446-4115B51E255B}"/>
              </a:ext>
            </a:extLst>
          </p:cNvPr>
          <p:cNvGrpSpPr/>
          <p:nvPr/>
        </p:nvGrpSpPr>
        <p:grpSpPr>
          <a:xfrm>
            <a:off x="407920" y="1150043"/>
            <a:ext cx="3125854" cy="1182336"/>
            <a:chOff x="407920" y="1159568"/>
            <a:chExt cx="3125854" cy="1182336"/>
          </a:xfrm>
        </p:grpSpPr>
        <p:sp>
          <p:nvSpPr>
            <p:cNvPr id="11" name="22 Rectángulo redondeado">
              <a:extLst>
                <a:ext uri="{FF2B5EF4-FFF2-40B4-BE49-F238E27FC236}">
                  <a16:creationId xmlns:a16="http://schemas.microsoft.com/office/drawing/2014/main" id="{EF89C7EF-3C7A-A86C-1499-8D0BD50BF85E}"/>
                </a:ext>
              </a:extLst>
            </p:cNvPr>
            <p:cNvSpPr/>
            <p:nvPr/>
          </p:nvSpPr>
          <p:spPr>
            <a:xfrm>
              <a:off x="921358" y="1333904"/>
              <a:ext cx="2612416" cy="1008000"/>
            </a:xfrm>
            <a:prstGeom prst="roundRect">
              <a:avLst>
                <a:gd name="adj" fmla="val 10000"/>
              </a:avLst>
            </a:prstGeom>
            <a:solidFill>
              <a:srgbClr val="057D74"/>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2" name="23 Rectángulo">
              <a:extLst>
                <a:ext uri="{FF2B5EF4-FFF2-40B4-BE49-F238E27FC236}">
                  <a16:creationId xmlns:a16="http://schemas.microsoft.com/office/drawing/2014/main" id="{D7FFBA07-3583-69E1-8DF4-C57A59AE45C2}"/>
                </a:ext>
              </a:extLst>
            </p:cNvPr>
            <p:cNvSpPr/>
            <p:nvPr/>
          </p:nvSpPr>
          <p:spPr>
            <a:xfrm>
              <a:off x="1519309" y="1679218"/>
              <a:ext cx="1262559" cy="313932"/>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CONCEPTO</a:t>
              </a:r>
              <a:endParaRPr lang="es-AR" sz="1600" dirty="0">
                <a:solidFill>
                  <a:schemeClr val="bg1">
                    <a:lumMod val="95000"/>
                  </a:schemeClr>
                </a:solidFill>
                <a:latin typeface="Barlow ExtraBold" panose="00000900000000000000" pitchFamily="2" charset="0"/>
                <a:ea typeface="+mj-ea"/>
                <a:cs typeface="+mj-cs"/>
              </a:endParaRPr>
            </a:p>
          </p:txBody>
        </p:sp>
        <p:pic>
          <p:nvPicPr>
            <p:cNvPr id="39" name="Imagen 38">
              <a:extLst>
                <a:ext uri="{FF2B5EF4-FFF2-40B4-BE49-F238E27FC236}">
                  <a16:creationId xmlns:a16="http://schemas.microsoft.com/office/drawing/2014/main" id="{4D71F7EE-1862-F7DB-00B8-ABAAAF578A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920" y="1159568"/>
              <a:ext cx="1080000" cy="1080000"/>
            </a:xfrm>
            <a:prstGeom prst="rect">
              <a:avLst/>
            </a:prstGeom>
          </p:spPr>
        </p:pic>
      </p:grpSp>
      <p:sp>
        <p:nvSpPr>
          <p:cNvPr id="46" name="Elipse 45">
            <a:extLst>
              <a:ext uri="{FF2B5EF4-FFF2-40B4-BE49-F238E27FC236}">
                <a16:creationId xmlns:a16="http://schemas.microsoft.com/office/drawing/2014/main" id="{8F613934-60C7-8748-5C93-ADF7E92C204D}"/>
              </a:ext>
            </a:extLst>
          </p:cNvPr>
          <p:cNvSpPr/>
          <p:nvPr/>
        </p:nvSpPr>
        <p:spPr>
          <a:xfrm>
            <a:off x="3724020" y="1324379"/>
            <a:ext cx="180000" cy="180000"/>
          </a:xfrm>
          <a:prstGeom prst="ellipse">
            <a:avLst/>
          </a:prstGeom>
          <a:solidFill>
            <a:schemeClr val="bg1"/>
          </a:solidFill>
          <a:ln w="28575">
            <a:solidFill>
              <a:srgbClr val="05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48" name="Conector recto 47">
            <a:extLst>
              <a:ext uri="{FF2B5EF4-FFF2-40B4-BE49-F238E27FC236}">
                <a16:creationId xmlns:a16="http://schemas.microsoft.com/office/drawing/2014/main" id="{4692F6FB-31E3-9AB1-199A-CEAAD9A47641}"/>
              </a:ext>
            </a:extLst>
          </p:cNvPr>
          <p:cNvCxnSpPr>
            <a:cxnSpLocks/>
            <a:endCxn id="50" idx="4"/>
          </p:cNvCxnSpPr>
          <p:nvPr/>
        </p:nvCxnSpPr>
        <p:spPr>
          <a:xfrm>
            <a:off x="3829648" y="2798540"/>
            <a:ext cx="7996" cy="887016"/>
          </a:xfrm>
          <a:prstGeom prst="line">
            <a:avLst/>
          </a:prstGeom>
          <a:ln w="28575">
            <a:solidFill>
              <a:srgbClr val="44546A"/>
            </a:solidFill>
          </a:ln>
        </p:spPr>
        <p:style>
          <a:lnRef idx="1">
            <a:schemeClr val="accent1"/>
          </a:lnRef>
          <a:fillRef idx="0">
            <a:schemeClr val="accent1"/>
          </a:fillRef>
          <a:effectRef idx="0">
            <a:schemeClr val="accent1"/>
          </a:effectRef>
          <a:fontRef idx="minor">
            <a:schemeClr val="tx1"/>
          </a:fontRef>
        </p:style>
      </p:cxnSp>
      <p:sp>
        <p:nvSpPr>
          <p:cNvPr id="49" name="Elipse 48">
            <a:extLst>
              <a:ext uri="{FF2B5EF4-FFF2-40B4-BE49-F238E27FC236}">
                <a16:creationId xmlns:a16="http://schemas.microsoft.com/office/drawing/2014/main" id="{B209B47A-91DF-51F1-44BD-6E67EEFA6B4C}"/>
              </a:ext>
            </a:extLst>
          </p:cNvPr>
          <p:cNvSpPr/>
          <p:nvPr/>
        </p:nvSpPr>
        <p:spPr>
          <a:xfrm>
            <a:off x="3747644" y="2794108"/>
            <a:ext cx="180000" cy="180000"/>
          </a:xfrm>
          <a:prstGeom prst="ellipse">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0" name="Elipse 49">
            <a:extLst>
              <a:ext uri="{FF2B5EF4-FFF2-40B4-BE49-F238E27FC236}">
                <a16:creationId xmlns:a16="http://schemas.microsoft.com/office/drawing/2014/main" id="{62E86D33-D1FA-D33F-85EF-C21D2EA4B0F4}"/>
              </a:ext>
            </a:extLst>
          </p:cNvPr>
          <p:cNvSpPr/>
          <p:nvPr/>
        </p:nvSpPr>
        <p:spPr>
          <a:xfrm>
            <a:off x="3747644" y="3505556"/>
            <a:ext cx="180000" cy="180000"/>
          </a:xfrm>
          <a:prstGeom prst="ellipse">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53" name="Conector recto 52">
            <a:extLst>
              <a:ext uri="{FF2B5EF4-FFF2-40B4-BE49-F238E27FC236}">
                <a16:creationId xmlns:a16="http://schemas.microsoft.com/office/drawing/2014/main" id="{7B6EFFE7-620F-220F-DDF4-2164D4A72109}"/>
              </a:ext>
            </a:extLst>
          </p:cNvPr>
          <p:cNvCxnSpPr>
            <a:cxnSpLocks/>
            <a:stCxn id="54" idx="0"/>
          </p:cNvCxnSpPr>
          <p:nvPr/>
        </p:nvCxnSpPr>
        <p:spPr>
          <a:xfrm>
            <a:off x="3842940" y="4291154"/>
            <a:ext cx="0" cy="558073"/>
          </a:xfrm>
          <a:prstGeom prst="line">
            <a:avLst/>
          </a:prstGeom>
          <a:ln w="28575">
            <a:solidFill>
              <a:srgbClr val="D370A6"/>
            </a:solidFill>
          </a:ln>
        </p:spPr>
        <p:style>
          <a:lnRef idx="1">
            <a:schemeClr val="accent1"/>
          </a:lnRef>
          <a:fillRef idx="0">
            <a:schemeClr val="accent1"/>
          </a:fillRef>
          <a:effectRef idx="0">
            <a:schemeClr val="accent1"/>
          </a:effectRef>
          <a:fontRef idx="minor">
            <a:schemeClr val="tx1"/>
          </a:fontRef>
        </p:style>
      </p:cxnSp>
      <p:sp>
        <p:nvSpPr>
          <p:cNvPr id="54" name="Elipse 53">
            <a:extLst>
              <a:ext uri="{FF2B5EF4-FFF2-40B4-BE49-F238E27FC236}">
                <a16:creationId xmlns:a16="http://schemas.microsoft.com/office/drawing/2014/main" id="{A9C09E70-81BD-52E3-2A37-938D76E10AA4}"/>
              </a:ext>
            </a:extLst>
          </p:cNvPr>
          <p:cNvSpPr/>
          <p:nvPr/>
        </p:nvSpPr>
        <p:spPr>
          <a:xfrm>
            <a:off x="3752940" y="4291154"/>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5" name="Elipse 54">
            <a:extLst>
              <a:ext uri="{FF2B5EF4-FFF2-40B4-BE49-F238E27FC236}">
                <a16:creationId xmlns:a16="http://schemas.microsoft.com/office/drawing/2014/main" id="{38EB254A-3C1F-C6ED-6394-0E6D199A970F}"/>
              </a:ext>
            </a:extLst>
          </p:cNvPr>
          <p:cNvSpPr/>
          <p:nvPr/>
        </p:nvSpPr>
        <p:spPr>
          <a:xfrm>
            <a:off x="3752940" y="4659702"/>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7" name="Elipse 56">
            <a:extLst>
              <a:ext uri="{FF2B5EF4-FFF2-40B4-BE49-F238E27FC236}">
                <a16:creationId xmlns:a16="http://schemas.microsoft.com/office/drawing/2014/main" id="{AF4C6665-8E97-EB22-C535-30F6B8AF4EF9}"/>
              </a:ext>
            </a:extLst>
          </p:cNvPr>
          <p:cNvSpPr/>
          <p:nvPr/>
        </p:nvSpPr>
        <p:spPr>
          <a:xfrm>
            <a:off x="3748366" y="5641896"/>
            <a:ext cx="180000" cy="180000"/>
          </a:xfrm>
          <a:prstGeom prst="ellipse">
            <a:avLst/>
          </a:prstGeom>
          <a:solidFill>
            <a:schemeClr val="bg1"/>
          </a:solidFill>
          <a:ln w="28575">
            <a:solidFill>
              <a:srgbClr val="59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0116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7D64E40C-8378-85E3-1A1C-8DEB90EF3270}"/>
              </a:ext>
            </a:extLst>
          </p:cNvPr>
          <p:cNvGrpSpPr/>
          <p:nvPr/>
        </p:nvGrpSpPr>
        <p:grpSpPr>
          <a:xfrm>
            <a:off x="1904428" y="-1301214"/>
            <a:ext cx="11093614" cy="14934125"/>
            <a:chOff x="1904428" y="-1301214"/>
            <a:chExt cx="11093614" cy="14934125"/>
          </a:xfrm>
        </p:grpSpPr>
        <p:pic>
          <p:nvPicPr>
            <p:cNvPr id="4" name="Imagen 3">
              <a:extLst>
                <a:ext uri="{FF2B5EF4-FFF2-40B4-BE49-F238E27FC236}">
                  <a16:creationId xmlns:a16="http://schemas.microsoft.com/office/drawing/2014/main" id="{12BD2646-EE47-FB37-984C-2D862EDBE190}"/>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7" name="Imagen 6">
              <a:extLst>
                <a:ext uri="{FF2B5EF4-FFF2-40B4-BE49-F238E27FC236}">
                  <a16:creationId xmlns:a16="http://schemas.microsoft.com/office/drawing/2014/main" id="{3F80F54F-AAFB-12B7-A548-5227981AB455}"/>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0" name="Imagen 9">
              <a:extLst>
                <a:ext uri="{FF2B5EF4-FFF2-40B4-BE49-F238E27FC236}">
                  <a16:creationId xmlns:a16="http://schemas.microsoft.com/office/drawing/2014/main" id="{D1CE57FE-1B05-7063-6DFE-E4CEE097F701}"/>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Cobranzas</a:t>
            </a:r>
          </a:p>
        </p:txBody>
      </p:sp>
      <p:sp>
        <p:nvSpPr>
          <p:cNvPr id="8" name="1 CuadroTexto">
            <a:extLst>
              <a:ext uri="{FF2B5EF4-FFF2-40B4-BE49-F238E27FC236}">
                <a16:creationId xmlns:a16="http://schemas.microsoft.com/office/drawing/2014/main" id="{D67981CE-6639-B066-8FC3-AF7E36404AE8}"/>
              </a:ext>
            </a:extLst>
          </p:cNvPr>
          <p:cNvSpPr txBox="1">
            <a:spLocks noChangeArrowheads="1"/>
          </p:cNvSpPr>
          <p:nvPr/>
        </p:nvSpPr>
        <p:spPr bwMode="auto">
          <a:xfrm>
            <a:off x="3986747" y="965642"/>
            <a:ext cx="7451301" cy="1294393"/>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Se entiende por Remanentes de Ejercicios Anteriores a la diferencia entre el monto total de ingresos percibidos y el monto total de gastos devengados, por fuente de financiamiento, correspondiente a períodos anteriores al ejercicio vigente.</a:t>
            </a:r>
          </a:p>
        </p:txBody>
      </p:sp>
      <p:sp>
        <p:nvSpPr>
          <p:cNvPr id="9" name="1 CuadroTexto">
            <a:extLst>
              <a:ext uri="{FF2B5EF4-FFF2-40B4-BE49-F238E27FC236}">
                <a16:creationId xmlns:a16="http://schemas.microsoft.com/office/drawing/2014/main" id="{16375086-1C5C-F64B-B4B7-9BFEB0F2101A}"/>
              </a:ext>
            </a:extLst>
          </p:cNvPr>
          <p:cNvSpPr txBox="1">
            <a:spLocks noChangeArrowheads="1"/>
          </p:cNvSpPr>
          <p:nvPr/>
        </p:nvSpPr>
        <p:spPr bwMode="auto">
          <a:xfrm>
            <a:off x="3986746" y="3582368"/>
            <a:ext cx="7904274" cy="1890005"/>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50000"/>
              </a:lnSpc>
            </a:pPr>
            <a:r>
              <a:rPr lang="es-AR" altLang="es-AR" dirty="0"/>
              <a:t>Ley N°24.156, Art. 41.</a:t>
            </a:r>
          </a:p>
          <a:p>
            <a:pPr>
              <a:lnSpc>
                <a:spcPct val="150000"/>
              </a:lnSpc>
            </a:pPr>
            <a:r>
              <a:rPr lang="es-AR" altLang="es-AR" dirty="0"/>
              <a:t>Decreto N°1344/07.</a:t>
            </a:r>
          </a:p>
          <a:p>
            <a:pPr>
              <a:lnSpc>
                <a:spcPct val="150000"/>
              </a:lnSpc>
            </a:pPr>
            <a:r>
              <a:rPr lang="es-AR" altLang="es-AR" spc="-20" dirty="0"/>
              <a:t>Decisiones administrativas distributivas de la Ley de Presupuesto de cada ejercicio.</a:t>
            </a:r>
          </a:p>
          <a:p>
            <a:pPr>
              <a:lnSpc>
                <a:spcPct val="150000"/>
              </a:lnSpc>
            </a:pPr>
            <a:r>
              <a:rPr lang="es-AR" altLang="es-AR" dirty="0"/>
              <a:t>Disp. SSP 429/02, establece los criterios para determinar el remanente. </a:t>
            </a:r>
          </a:p>
          <a:p>
            <a:pPr>
              <a:lnSpc>
                <a:spcPct val="150000"/>
              </a:lnSpc>
            </a:pPr>
            <a:r>
              <a:rPr lang="es-AR" altLang="es-AR" spc="-20" dirty="0"/>
              <a:t>Res. N°137/2020 SH, aprueba los comprobantes de gestión ANT-REM y SOC-REM.</a:t>
            </a:r>
          </a:p>
        </p:txBody>
      </p:sp>
      <p:sp>
        <p:nvSpPr>
          <p:cNvPr id="19" name="1 CuadroTexto">
            <a:extLst>
              <a:ext uri="{FF2B5EF4-FFF2-40B4-BE49-F238E27FC236}">
                <a16:creationId xmlns:a16="http://schemas.microsoft.com/office/drawing/2014/main" id="{18FA1E7C-F052-777D-601F-78142E9A24A0}"/>
              </a:ext>
            </a:extLst>
          </p:cNvPr>
          <p:cNvSpPr txBox="1">
            <a:spLocks noChangeArrowheads="1"/>
          </p:cNvSpPr>
          <p:nvPr/>
        </p:nvSpPr>
        <p:spPr bwMode="auto">
          <a:xfrm>
            <a:off x="3986747" y="5561146"/>
            <a:ext cx="7451301" cy="37106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Proceso certificado bajo la norma ISO 9001/2015</a:t>
            </a:r>
          </a:p>
        </p:txBody>
      </p:sp>
      <p:sp>
        <p:nvSpPr>
          <p:cNvPr id="23" name="1 CuadroTexto">
            <a:extLst>
              <a:ext uri="{FF2B5EF4-FFF2-40B4-BE49-F238E27FC236}">
                <a16:creationId xmlns:a16="http://schemas.microsoft.com/office/drawing/2014/main" id="{B0A698F6-9078-84B4-FBCD-1C4299E36CEE}"/>
              </a:ext>
            </a:extLst>
          </p:cNvPr>
          <p:cNvSpPr txBox="1">
            <a:spLocks noChangeArrowheads="1"/>
          </p:cNvSpPr>
          <p:nvPr/>
        </p:nvSpPr>
        <p:spPr bwMode="auto">
          <a:xfrm>
            <a:off x="3986747" y="2426085"/>
            <a:ext cx="7451301" cy="678840"/>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Sistema </a:t>
            </a:r>
            <a:r>
              <a:rPr lang="es-AR" altLang="es-AR" dirty="0" err="1"/>
              <a:t>Cotena</a:t>
            </a:r>
            <a:r>
              <a:rPr lang="es-AR" altLang="es-AR" dirty="0"/>
              <a:t> e-</a:t>
            </a:r>
            <a:r>
              <a:rPr lang="es-AR" altLang="es-AR" dirty="0" err="1"/>
              <a:t>Sidif</a:t>
            </a:r>
            <a:r>
              <a:rPr lang="es-AR" altLang="es-AR" dirty="0"/>
              <a:t> Comprobantes ANT-REM y SOC-REM. </a:t>
            </a:r>
          </a:p>
          <a:p>
            <a:r>
              <a:rPr lang="es-AR" altLang="es-AR" dirty="0">
                <a:solidFill>
                  <a:srgbClr val="000000"/>
                </a:solidFill>
                <a:highlight>
                  <a:srgbClr val="FFFF00"/>
                </a:highlight>
              </a:rPr>
              <a:t>Disponibles para consulta por parte de los SAF (Administrador Local).</a:t>
            </a:r>
          </a:p>
        </p:txBody>
      </p:sp>
      <p:sp>
        <p:nvSpPr>
          <p:cNvPr id="24" name="1 CuadroTexto">
            <a:extLst>
              <a:ext uri="{FF2B5EF4-FFF2-40B4-BE49-F238E27FC236}">
                <a16:creationId xmlns:a16="http://schemas.microsoft.com/office/drawing/2014/main" id="{02798A20-2A71-6C83-201B-6E5CE7501EDC}"/>
              </a:ext>
            </a:extLst>
          </p:cNvPr>
          <p:cNvSpPr txBox="1">
            <a:spLocks noChangeArrowheads="1"/>
          </p:cNvSpPr>
          <p:nvPr/>
        </p:nvSpPr>
        <p:spPr bwMode="auto">
          <a:xfrm>
            <a:off x="3986747" y="3135505"/>
            <a:ext cx="7451301" cy="37106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Registro e Impacto Automático de Recursos.</a:t>
            </a:r>
          </a:p>
        </p:txBody>
      </p:sp>
      <p:pic>
        <p:nvPicPr>
          <p:cNvPr id="2" name="Imagen 1">
            <a:extLst>
              <a:ext uri="{FF2B5EF4-FFF2-40B4-BE49-F238E27FC236}">
                <a16:creationId xmlns:a16="http://schemas.microsoft.com/office/drawing/2014/main" id="{A03B0525-24E9-4941-BA24-D5E01D77D699}"/>
              </a:ext>
            </a:extLst>
          </p:cNvPr>
          <p:cNvPicPr>
            <a:picLocks noChangeAspect="1"/>
          </p:cNvPicPr>
          <p:nvPr/>
        </p:nvPicPr>
        <p:blipFill>
          <a:blip r:embed="rId4"/>
          <a:stretch>
            <a:fillRect/>
          </a:stretch>
        </p:blipFill>
        <p:spPr>
          <a:xfrm>
            <a:off x="126949" y="132092"/>
            <a:ext cx="226880" cy="234413"/>
          </a:xfrm>
          <a:prstGeom prst="rect">
            <a:avLst/>
          </a:prstGeom>
        </p:spPr>
      </p:pic>
      <p:sp>
        <p:nvSpPr>
          <p:cNvPr id="6" name="Título 1">
            <a:extLst>
              <a:ext uri="{FF2B5EF4-FFF2-40B4-BE49-F238E27FC236}">
                <a16:creationId xmlns:a16="http://schemas.microsoft.com/office/drawing/2014/main" id="{A3E2C231-E4FB-3A5A-B9E6-4F87055A98B8}"/>
              </a:ext>
            </a:extLst>
          </p:cNvPr>
          <p:cNvSpPr txBox="1">
            <a:spLocks/>
          </p:cNvSpPr>
          <p:nvPr/>
        </p:nvSpPr>
        <p:spPr>
          <a:xfrm>
            <a:off x="262878" y="365118"/>
            <a:ext cx="2451747" cy="568325"/>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Remanentes</a:t>
            </a:r>
          </a:p>
        </p:txBody>
      </p:sp>
      <p:grpSp>
        <p:nvGrpSpPr>
          <p:cNvPr id="43" name="Grupo 42">
            <a:extLst>
              <a:ext uri="{FF2B5EF4-FFF2-40B4-BE49-F238E27FC236}">
                <a16:creationId xmlns:a16="http://schemas.microsoft.com/office/drawing/2014/main" id="{A046AA62-A915-98A2-F8F3-DA3102B606AE}"/>
              </a:ext>
            </a:extLst>
          </p:cNvPr>
          <p:cNvGrpSpPr/>
          <p:nvPr/>
        </p:nvGrpSpPr>
        <p:grpSpPr>
          <a:xfrm>
            <a:off x="407920" y="3848091"/>
            <a:ext cx="3125855" cy="1182111"/>
            <a:chOff x="407920" y="4105266"/>
            <a:chExt cx="3125855" cy="1182111"/>
          </a:xfrm>
        </p:grpSpPr>
        <p:sp>
          <p:nvSpPr>
            <p:cNvPr id="44" name="22 Rectángulo redondeado">
              <a:extLst>
                <a:ext uri="{FF2B5EF4-FFF2-40B4-BE49-F238E27FC236}">
                  <a16:creationId xmlns:a16="http://schemas.microsoft.com/office/drawing/2014/main" id="{B05BACC1-9809-C020-3976-25C6AB4C9233}"/>
                </a:ext>
              </a:extLst>
            </p:cNvPr>
            <p:cNvSpPr/>
            <p:nvPr/>
          </p:nvSpPr>
          <p:spPr>
            <a:xfrm>
              <a:off x="921358" y="4279377"/>
              <a:ext cx="2612417" cy="1008000"/>
            </a:xfrm>
            <a:prstGeom prst="roundRect">
              <a:avLst>
                <a:gd name="adj" fmla="val 10000"/>
              </a:avLst>
            </a:prstGeom>
            <a:solidFill>
              <a:srgbClr val="D370A6"/>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45" name="23 Rectángulo">
              <a:extLst>
                <a:ext uri="{FF2B5EF4-FFF2-40B4-BE49-F238E27FC236}">
                  <a16:creationId xmlns:a16="http://schemas.microsoft.com/office/drawing/2014/main" id="{5696CB7E-96A0-E302-2315-433ED40265A1}"/>
                </a:ext>
              </a:extLst>
            </p:cNvPr>
            <p:cNvSpPr/>
            <p:nvPr/>
          </p:nvSpPr>
          <p:spPr>
            <a:xfrm>
              <a:off x="1519309" y="4594111"/>
              <a:ext cx="1840993" cy="313932"/>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NORMATIZACIÓN</a:t>
              </a:r>
              <a:endParaRPr lang="es-AR" sz="1600" dirty="0">
                <a:solidFill>
                  <a:schemeClr val="bg1">
                    <a:lumMod val="95000"/>
                  </a:schemeClr>
                </a:solidFill>
                <a:latin typeface="Barlow ExtraBold" panose="00000900000000000000" pitchFamily="2" charset="0"/>
                <a:ea typeface="+mj-ea"/>
                <a:cs typeface="+mj-cs"/>
              </a:endParaRPr>
            </a:p>
          </p:txBody>
        </p:sp>
        <p:pic>
          <p:nvPicPr>
            <p:cNvPr id="46" name="Imagen 45">
              <a:extLst>
                <a:ext uri="{FF2B5EF4-FFF2-40B4-BE49-F238E27FC236}">
                  <a16:creationId xmlns:a16="http://schemas.microsoft.com/office/drawing/2014/main" id="{DF53C0FD-9206-C87C-037A-024BCA01D5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947"/>
            <a:stretch/>
          </p:blipFill>
          <p:spPr>
            <a:xfrm>
              <a:off x="407920" y="4105266"/>
              <a:ext cx="1080000" cy="1144204"/>
            </a:xfrm>
            <a:prstGeom prst="rect">
              <a:avLst/>
            </a:prstGeom>
          </p:spPr>
        </p:pic>
      </p:grpSp>
      <p:grpSp>
        <p:nvGrpSpPr>
          <p:cNvPr id="47" name="Grupo 46">
            <a:extLst>
              <a:ext uri="{FF2B5EF4-FFF2-40B4-BE49-F238E27FC236}">
                <a16:creationId xmlns:a16="http://schemas.microsoft.com/office/drawing/2014/main" id="{DDF21B46-A9B2-0137-AFF2-C5A3FC77FAF4}"/>
              </a:ext>
            </a:extLst>
          </p:cNvPr>
          <p:cNvGrpSpPr/>
          <p:nvPr/>
        </p:nvGrpSpPr>
        <p:grpSpPr>
          <a:xfrm>
            <a:off x="407920" y="2327617"/>
            <a:ext cx="3125854" cy="1160166"/>
            <a:chOff x="407920" y="2699092"/>
            <a:chExt cx="3125854" cy="1160166"/>
          </a:xfrm>
        </p:grpSpPr>
        <p:sp>
          <p:nvSpPr>
            <p:cNvPr id="48" name="22 Rectángulo redondeado">
              <a:extLst>
                <a:ext uri="{FF2B5EF4-FFF2-40B4-BE49-F238E27FC236}">
                  <a16:creationId xmlns:a16="http://schemas.microsoft.com/office/drawing/2014/main" id="{481A69C5-D0BA-339C-E04E-2D0ED53CADC3}"/>
                </a:ext>
              </a:extLst>
            </p:cNvPr>
            <p:cNvSpPr/>
            <p:nvPr/>
          </p:nvSpPr>
          <p:spPr>
            <a:xfrm>
              <a:off x="921358" y="2851258"/>
              <a:ext cx="2612416" cy="1008000"/>
            </a:xfrm>
            <a:prstGeom prst="roundRect">
              <a:avLst>
                <a:gd name="adj" fmla="val 10000"/>
              </a:avLst>
            </a:prstGeom>
            <a:solidFill>
              <a:srgbClr val="44546A"/>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49" name="23 Rectángulo">
              <a:extLst>
                <a:ext uri="{FF2B5EF4-FFF2-40B4-BE49-F238E27FC236}">
                  <a16:creationId xmlns:a16="http://schemas.microsoft.com/office/drawing/2014/main" id="{C470D943-47F8-CF12-038F-8B9AB1CAEBE3}"/>
                </a:ext>
              </a:extLst>
            </p:cNvPr>
            <p:cNvSpPr/>
            <p:nvPr/>
          </p:nvSpPr>
          <p:spPr>
            <a:xfrm>
              <a:off x="1519309" y="3128431"/>
              <a:ext cx="1945831" cy="421569"/>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SISTEMATIZACIÓN</a:t>
              </a:r>
              <a:endParaRPr lang="es-AR" sz="1600" dirty="0">
                <a:solidFill>
                  <a:schemeClr val="bg1">
                    <a:lumMod val="95000"/>
                  </a:schemeClr>
                </a:solidFill>
                <a:latin typeface="Barlow ExtraBold" panose="00000900000000000000" pitchFamily="2" charset="0"/>
                <a:ea typeface="+mj-ea"/>
                <a:cs typeface="+mj-cs"/>
              </a:endParaRPr>
            </a:p>
          </p:txBody>
        </p:sp>
        <p:pic>
          <p:nvPicPr>
            <p:cNvPr id="50" name="Imagen 49">
              <a:extLst>
                <a:ext uri="{FF2B5EF4-FFF2-40B4-BE49-F238E27FC236}">
                  <a16:creationId xmlns:a16="http://schemas.microsoft.com/office/drawing/2014/main" id="{90A465F2-5B0C-F994-D20C-BE777CF52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920" y="2699092"/>
              <a:ext cx="1080000" cy="1080000"/>
            </a:xfrm>
            <a:prstGeom prst="rect">
              <a:avLst/>
            </a:prstGeom>
          </p:spPr>
        </p:pic>
      </p:grpSp>
      <p:grpSp>
        <p:nvGrpSpPr>
          <p:cNvPr id="51" name="Grupo 50">
            <a:extLst>
              <a:ext uri="{FF2B5EF4-FFF2-40B4-BE49-F238E27FC236}">
                <a16:creationId xmlns:a16="http://schemas.microsoft.com/office/drawing/2014/main" id="{2DE27AFA-ED65-0952-48DF-4CDC333113A2}"/>
              </a:ext>
            </a:extLst>
          </p:cNvPr>
          <p:cNvGrpSpPr/>
          <p:nvPr/>
        </p:nvGrpSpPr>
        <p:grpSpPr>
          <a:xfrm>
            <a:off x="429380" y="5351437"/>
            <a:ext cx="3104395" cy="1194515"/>
            <a:chOff x="429380" y="5399062"/>
            <a:chExt cx="3104395" cy="1194515"/>
          </a:xfrm>
        </p:grpSpPr>
        <p:sp>
          <p:nvSpPr>
            <p:cNvPr id="52" name="22 Rectángulo redondeado">
              <a:extLst>
                <a:ext uri="{FF2B5EF4-FFF2-40B4-BE49-F238E27FC236}">
                  <a16:creationId xmlns:a16="http://schemas.microsoft.com/office/drawing/2014/main" id="{FA1DFE01-CADD-91A7-F717-61CBFCBB21B6}"/>
                </a:ext>
              </a:extLst>
            </p:cNvPr>
            <p:cNvSpPr/>
            <p:nvPr/>
          </p:nvSpPr>
          <p:spPr>
            <a:xfrm>
              <a:off x="921358" y="5585577"/>
              <a:ext cx="2612417" cy="1008000"/>
            </a:xfrm>
            <a:prstGeom prst="roundRect">
              <a:avLst>
                <a:gd name="adj" fmla="val 10000"/>
              </a:avLst>
            </a:prstGeom>
            <a:solidFill>
              <a:srgbClr val="594777"/>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3" name="23 Rectángulo">
              <a:extLst>
                <a:ext uri="{FF2B5EF4-FFF2-40B4-BE49-F238E27FC236}">
                  <a16:creationId xmlns:a16="http://schemas.microsoft.com/office/drawing/2014/main" id="{3E46A188-7B1E-759C-EECB-2EF8D6BA9F2C}"/>
                </a:ext>
              </a:extLst>
            </p:cNvPr>
            <p:cNvSpPr/>
            <p:nvPr/>
          </p:nvSpPr>
          <p:spPr>
            <a:xfrm>
              <a:off x="1519309" y="5821896"/>
              <a:ext cx="1899640" cy="535531"/>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CERTIFICACIÓN DE CALIDAD</a:t>
              </a:r>
              <a:endParaRPr lang="es-AR" sz="1600" dirty="0">
                <a:solidFill>
                  <a:schemeClr val="bg1">
                    <a:lumMod val="95000"/>
                  </a:schemeClr>
                </a:solidFill>
                <a:latin typeface="Barlow ExtraBold" panose="00000900000000000000" pitchFamily="2" charset="0"/>
                <a:ea typeface="+mj-ea"/>
                <a:cs typeface="+mj-cs"/>
              </a:endParaRPr>
            </a:p>
          </p:txBody>
        </p:sp>
        <p:pic>
          <p:nvPicPr>
            <p:cNvPr id="54" name="Imagen 53">
              <a:extLst>
                <a:ext uri="{FF2B5EF4-FFF2-40B4-BE49-F238E27FC236}">
                  <a16:creationId xmlns:a16="http://schemas.microsoft.com/office/drawing/2014/main" id="{B986C77C-73B3-6176-65A6-17B800A44177}"/>
                </a:ext>
              </a:extLst>
            </p:cNvPr>
            <p:cNvPicPr>
              <a:picLocks noChangeAspect="1"/>
            </p:cNvPicPr>
            <p:nvPr/>
          </p:nvPicPr>
          <p:blipFill>
            <a:blip r:embed="rId7"/>
            <a:stretch>
              <a:fillRect/>
            </a:stretch>
          </p:blipFill>
          <p:spPr>
            <a:xfrm>
              <a:off x="429380" y="5399062"/>
              <a:ext cx="1080000" cy="1118315"/>
            </a:xfrm>
            <a:prstGeom prst="rect">
              <a:avLst/>
            </a:prstGeom>
          </p:spPr>
        </p:pic>
      </p:grpSp>
      <p:grpSp>
        <p:nvGrpSpPr>
          <p:cNvPr id="55" name="Grupo 54">
            <a:extLst>
              <a:ext uri="{FF2B5EF4-FFF2-40B4-BE49-F238E27FC236}">
                <a16:creationId xmlns:a16="http://schemas.microsoft.com/office/drawing/2014/main" id="{0C74ECC6-5E2E-AA69-2AA5-38D9B44487C6}"/>
              </a:ext>
            </a:extLst>
          </p:cNvPr>
          <p:cNvGrpSpPr/>
          <p:nvPr/>
        </p:nvGrpSpPr>
        <p:grpSpPr>
          <a:xfrm>
            <a:off x="407920" y="892868"/>
            <a:ext cx="3125854" cy="1182336"/>
            <a:chOff x="407920" y="1159568"/>
            <a:chExt cx="3125854" cy="1182336"/>
          </a:xfrm>
        </p:grpSpPr>
        <p:sp>
          <p:nvSpPr>
            <p:cNvPr id="56" name="22 Rectángulo redondeado">
              <a:extLst>
                <a:ext uri="{FF2B5EF4-FFF2-40B4-BE49-F238E27FC236}">
                  <a16:creationId xmlns:a16="http://schemas.microsoft.com/office/drawing/2014/main" id="{B98F003B-90A3-1C7C-4940-2C89B19EF971}"/>
                </a:ext>
              </a:extLst>
            </p:cNvPr>
            <p:cNvSpPr/>
            <p:nvPr/>
          </p:nvSpPr>
          <p:spPr>
            <a:xfrm>
              <a:off x="921358" y="1333904"/>
              <a:ext cx="2612416" cy="1008000"/>
            </a:xfrm>
            <a:prstGeom prst="roundRect">
              <a:avLst>
                <a:gd name="adj" fmla="val 10000"/>
              </a:avLst>
            </a:prstGeom>
            <a:solidFill>
              <a:srgbClr val="057D74"/>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7" name="23 Rectángulo">
              <a:extLst>
                <a:ext uri="{FF2B5EF4-FFF2-40B4-BE49-F238E27FC236}">
                  <a16:creationId xmlns:a16="http://schemas.microsoft.com/office/drawing/2014/main" id="{2196B122-32B6-5FA0-41C2-512F78D480A9}"/>
                </a:ext>
              </a:extLst>
            </p:cNvPr>
            <p:cNvSpPr/>
            <p:nvPr/>
          </p:nvSpPr>
          <p:spPr>
            <a:xfrm>
              <a:off x="1519309" y="1679218"/>
              <a:ext cx="1262559" cy="313932"/>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CONCEPTO</a:t>
              </a:r>
              <a:endParaRPr lang="es-AR" sz="1600" dirty="0">
                <a:solidFill>
                  <a:schemeClr val="bg1">
                    <a:lumMod val="95000"/>
                  </a:schemeClr>
                </a:solidFill>
                <a:latin typeface="Barlow ExtraBold" panose="00000900000000000000" pitchFamily="2" charset="0"/>
                <a:ea typeface="+mj-ea"/>
                <a:cs typeface="+mj-cs"/>
              </a:endParaRPr>
            </a:p>
          </p:txBody>
        </p:sp>
        <p:pic>
          <p:nvPicPr>
            <p:cNvPr id="58" name="Imagen 57">
              <a:extLst>
                <a:ext uri="{FF2B5EF4-FFF2-40B4-BE49-F238E27FC236}">
                  <a16:creationId xmlns:a16="http://schemas.microsoft.com/office/drawing/2014/main" id="{77F544E2-0030-B899-CEA6-1E22599191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920" y="1159568"/>
              <a:ext cx="1080000" cy="1080000"/>
            </a:xfrm>
            <a:prstGeom prst="rect">
              <a:avLst/>
            </a:prstGeom>
          </p:spPr>
        </p:pic>
      </p:grpSp>
      <p:sp>
        <p:nvSpPr>
          <p:cNvPr id="60" name="Elipse 59">
            <a:extLst>
              <a:ext uri="{FF2B5EF4-FFF2-40B4-BE49-F238E27FC236}">
                <a16:creationId xmlns:a16="http://schemas.microsoft.com/office/drawing/2014/main" id="{7F44F246-2287-B2DC-454A-11530DC60C6D}"/>
              </a:ext>
            </a:extLst>
          </p:cNvPr>
          <p:cNvSpPr/>
          <p:nvPr/>
        </p:nvSpPr>
        <p:spPr>
          <a:xfrm>
            <a:off x="3724020" y="1067204"/>
            <a:ext cx="180000" cy="180000"/>
          </a:xfrm>
          <a:prstGeom prst="ellipse">
            <a:avLst/>
          </a:prstGeom>
          <a:solidFill>
            <a:schemeClr val="bg1"/>
          </a:solidFill>
          <a:ln w="28575">
            <a:solidFill>
              <a:srgbClr val="05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61" name="Conector recto 60">
            <a:extLst>
              <a:ext uri="{FF2B5EF4-FFF2-40B4-BE49-F238E27FC236}">
                <a16:creationId xmlns:a16="http://schemas.microsoft.com/office/drawing/2014/main" id="{97A5F5C0-AFF7-1934-F0DD-B25D3BF19A79}"/>
              </a:ext>
            </a:extLst>
          </p:cNvPr>
          <p:cNvCxnSpPr>
            <a:cxnSpLocks/>
            <a:endCxn id="63" idx="4"/>
          </p:cNvCxnSpPr>
          <p:nvPr/>
        </p:nvCxnSpPr>
        <p:spPr>
          <a:xfrm>
            <a:off x="3829648" y="2541365"/>
            <a:ext cx="7996" cy="887016"/>
          </a:xfrm>
          <a:prstGeom prst="line">
            <a:avLst/>
          </a:prstGeom>
          <a:ln w="28575">
            <a:solidFill>
              <a:srgbClr val="44546A"/>
            </a:solidFill>
          </a:ln>
        </p:spPr>
        <p:style>
          <a:lnRef idx="1">
            <a:schemeClr val="accent1"/>
          </a:lnRef>
          <a:fillRef idx="0">
            <a:schemeClr val="accent1"/>
          </a:fillRef>
          <a:effectRef idx="0">
            <a:schemeClr val="accent1"/>
          </a:effectRef>
          <a:fontRef idx="minor">
            <a:schemeClr val="tx1"/>
          </a:fontRef>
        </p:style>
      </p:cxnSp>
      <p:sp>
        <p:nvSpPr>
          <p:cNvPr id="62" name="Elipse 61">
            <a:extLst>
              <a:ext uri="{FF2B5EF4-FFF2-40B4-BE49-F238E27FC236}">
                <a16:creationId xmlns:a16="http://schemas.microsoft.com/office/drawing/2014/main" id="{712015CF-674C-F66C-0AF1-A911F43AA9C2}"/>
              </a:ext>
            </a:extLst>
          </p:cNvPr>
          <p:cNvSpPr/>
          <p:nvPr/>
        </p:nvSpPr>
        <p:spPr>
          <a:xfrm>
            <a:off x="3747644" y="2536933"/>
            <a:ext cx="180000" cy="180000"/>
          </a:xfrm>
          <a:prstGeom prst="ellipse">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3" name="Elipse 62">
            <a:extLst>
              <a:ext uri="{FF2B5EF4-FFF2-40B4-BE49-F238E27FC236}">
                <a16:creationId xmlns:a16="http://schemas.microsoft.com/office/drawing/2014/main" id="{4017F60E-2169-39D5-94F9-73CC7861D7D8}"/>
              </a:ext>
            </a:extLst>
          </p:cNvPr>
          <p:cNvSpPr/>
          <p:nvPr/>
        </p:nvSpPr>
        <p:spPr>
          <a:xfrm>
            <a:off x="3747644" y="3248381"/>
            <a:ext cx="180000" cy="180000"/>
          </a:xfrm>
          <a:prstGeom prst="ellipse">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64" name="Conector recto 63">
            <a:extLst>
              <a:ext uri="{FF2B5EF4-FFF2-40B4-BE49-F238E27FC236}">
                <a16:creationId xmlns:a16="http://schemas.microsoft.com/office/drawing/2014/main" id="{444974AB-72C9-F623-D68E-857F444F5B7E}"/>
              </a:ext>
            </a:extLst>
          </p:cNvPr>
          <p:cNvCxnSpPr>
            <a:cxnSpLocks/>
            <a:stCxn id="65" idx="0"/>
            <a:endCxn id="71" idx="0"/>
          </p:cNvCxnSpPr>
          <p:nvPr/>
        </p:nvCxnSpPr>
        <p:spPr>
          <a:xfrm flipH="1">
            <a:off x="3828119" y="3738704"/>
            <a:ext cx="14821" cy="1480358"/>
          </a:xfrm>
          <a:prstGeom prst="line">
            <a:avLst/>
          </a:prstGeom>
          <a:ln w="28575">
            <a:solidFill>
              <a:srgbClr val="D370A6"/>
            </a:solidFill>
          </a:ln>
        </p:spPr>
        <p:style>
          <a:lnRef idx="1">
            <a:schemeClr val="accent1"/>
          </a:lnRef>
          <a:fillRef idx="0">
            <a:schemeClr val="accent1"/>
          </a:fillRef>
          <a:effectRef idx="0">
            <a:schemeClr val="accent1"/>
          </a:effectRef>
          <a:fontRef idx="minor">
            <a:schemeClr val="tx1"/>
          </a:fontRef>
        </p:style>
      </p:cxnSp>
      <p:sp>
        <p:nvSpPr>
          <p:cNvPr id="65" name="Elipse 64">
            <a:extLst>
              <a:ext uri="{FF2B5EF4-FFF2-40B4-BE49-F238E27FC236}">
                <a16:creationId xmlns:a16="http://schemas.microsoft.com/office/drawing/2014/main" id="{0FAA369F-A331-2D15-0A82-E9A7CEEFD244}"/>
              </a:ext>
            </a:extLst>
          </p:cNvPr>
          <p:cNvSpPr/>
          <p:nvPr/>
        </p:nvSpPr>
        <p:spPr>
          <a:xfrm>
            <a:off x="3752940" y="3738704"/>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6" name="Elipse 65">
            <a:extLst>
              <a:ext uri="{FF2B5EF4-FFF2-40B4-BE49-F238E27FC236}">
                <a16:creationId xmlns:a16="http://schemas.microsoft.com/office/drawing/2014/main" id="{FE95DF28-3132-F6E1-9F8B-2EB42E314DDA}"/>
              </a:ext>
            </a:extLst>
          </p:cNvPr>
          <p:cNvSpPr/>
          <p:nvPr/>
        </p:nvSpPr>
        <p:spPr>
          <a:xfrm>
            <a:off x="3752940" y="4116777"/>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7" name="Elipse 66">
            <a:extLst>
              <a:ext uri="{FF2B5EF4-FFF2-40B4-BE49-F238E27FC236}">
                <a16:creationId xmlns:a16="http://schemas.microsoft.com/office/drawing/2014/main" id="{8B8EF459-DF88-0891-C1B2-5994C1E32912}"/>
              </a:ext>
            </a:extLst>
          </p:cNvPr>
          <p:cNvSpPr/>
          <p:nvPr/>
        </p:nvSpPr>
        <p:spPr>
          <a:xfrm>
            <a:off x="3748366" y="5660946"/>
            <a:ext cx="180000" cy="180000"/>
          </a:xfrm>
          <a:prstGeom prst="ellipse">
            <a:avLst/>
          </a:prstGeom>
          <a:solidFill>
            <a:schemeClr val="bg1"/>
          </a:solidFill>
          <a:ln w="28575">
            <a:solidFill>
              <a:srgbClr val="59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9" name="Elipse 68">
            <a:extLst>
              <a:ext uri="{FF2B5EF4-FFF2-40B4-BE49-F238E27FC236}">
                <a16:creationId xmlns:a16="http://schemas.microsoft.com/office/drawing/2014/main" id="{A39CEE43-DCCC-877D-4925-25068E75321B}"/>
              </a:ext>
            </a:extLst>
          </p:cNvPr>
          <p:cNvSpPr/>
          <p:nvPr/>
        </p:nvSpPr>
        <p:spPr>
          <a:xfrm>
            <a:off x="3747644" y="4470391"/>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0" name="Elipse 69">
            <a:extLst>
              <a:ext uri="{FF2B5EF4-FFF2-40B4-BE49-F238E27FC236}">
                <a16:creationId xmlns:a16="http://schemas.microsoft.com/office/drawing/2014/main" id="{8555FE2F-6571-B7EC-9DD3-687FCCC027D1}"/>
              </a:ext>
            </a:extLst>
          </p:cNvPr>
          <p:cNvSpPr/>
          <p:nvPr/>
        </p:nvSpPr>
        <p:spPr>
          <a:xfrm>
            <a:off x="3747644" y="4838939"/>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1" name="Elipse 70">
            <a:extLst>
              <a:ext uri="{FF2B5EF4-FFF2-40B4-BE49-F238E27FC236}">
                <a16:creationId xmlns:a16="http://schemas.microsoft.com/office/drawing/2014/main" id="{EA6801C3-8F36-CFCC-FCE2-A511EE044466}"/>
              </a:ext>
            </a:extLst>
          </p:cNvPr>
          <p:cNvSpPr/>
          <p:nvPr/>
        </p:nvSpPr>
        <p:spPr>
          <a:xfrm>
            <a:off x="3738119" y="5219062"/>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86214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490FB8E-BE3D-E594-34C2-66371B9DF094}"/>
              </a:ext>
            </a:extLst>
          </p:cNvPr>
          <p:cNvGrpSpPr/>
          <p:nvPr/>
        </p:nvGrpSpPr>
        <p:grpSpPr>
          <a:xfrm>
            <a:off x="1904428" y="-1301214"/>
            <a:ext cx="11093614" cy="14934125"/>
            <a:chOff x="1904428" y="-1301214"/>
            <a:chExt cx="11093614" cy="14934125"/>
          </a:xfrm>
        </p:grpSpPr>
        <p:pic>
          <p:nvPicPr>
            <p:cNvPr id="3" name="Imagen 2">
              <a:extLst>
                <a:ext uri="{FF2B5EF4-FFF2-40B4-BE49-F238E27FC236}">
                  <a16:creationId xmlns:a16="http://schemas.microsoft.com/office/drawing/2014/main" id="{11F047FD-F7BF-6D34-48EE-EF7D94335F95}"/>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6" name="Imagen 5">
              <a:extLst>
                <a:ext uri="{FF2B5EF4-FFF2-40B4-BE49-F238E27FC236}">
                  <a16:creationId xmlns:a16="http://schemas.microsoft.com/office/drawing/2014/main" id="{7834E570-B372-24B1-F824-C28C926F2B5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0" name="Imagen 9">
              <a:extLst>
                <a:ext uri="{FF2B5EF4-FFF2-40B4-BE49-F238E27FC236}">
                  <a16:creationId xmlns:a16="http://schemas.microsoft.com/office/drawing/2014/main" id="{534A8703-E52C-5F5C-35E8-6A17FEB5D5EA}"/>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Cobranzas</a:t>
            </a:r>
          </a:p>
        </p:txBody>
      </p:sp>
      <p:sp>
        <p:nvSpPr>
          <p:cNvPr id="7" name="1 CuadroTexto">
            <a:extLst>
              <a:ext uri="{FF2B5EF4-FFF2-40B4-BE49-F238E27FC236}">
                <a16:creationId xmlns:a16="http://schemas.microsoft.com/office/drawing/2014/main" id="{7D6139DB-E68D-5C22-EAAE-EB4D68520364}"/>
              </a:ext>
            </a:extLst>
          </p:cNvPr>
          <p:cNvSpPr txBox="1">
            <a:spLocks noChangeArrowheads="1"/>
          </p:cNvSpPr>
          <p:nvPr/>
        </p:nvSpPr>
        <p:spPr bwMode="auto">
          <a:xfrm>
            <a:off x="3986746" y="994217"/>
            <a:ext cx="7451301" cy="1602170"/>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Todo crédito a favor del Estado Nacional originado en operaciones de crédito público deberá ser registrado en el RECAC (Registro de Créditos a Cobrar). Para ello el SAF responsable de la gestión del crédito deberá solicitar su registración. El registro, seguimiento y control de estos créditos estará a cargo de la Oficina Nacional de Crédito Público (ONCP).</a:t>
            </a:r>
          </a:p>
        </p:txBody>
      </p:sp>
      <p:sp>
        <p:nvSpPr>
          <p:cNvPr id="9" name="1 CuadroTexto">
            <a:extLst>
              <a:ext uri="{FF2B5EF4-FFF2-40B4-BE49-F238E27FC236}">
                <a16:creationId xmlns:a16="http://schemas.microsoft.com/office/drawing/2014/main" id="{B5E94E88-CB40-56A4-9860-206EB72203EA}"/>
              </a:ext>
            </a:extLst>
          </p:cNvPr>
          <p:cNvSpPr txBox="1">
            <a:spLocks noChangeArrowheads="1"/>
          </p:cNvSpPr>
          <p:nvPr/>
        </p:nvSpPr>
        <p:spPr bwMode="auto">
          <a:xfrm>
            <a:off x="3986747" y="4266179"/>
            <a:ext cx="7421682" cy="37106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Resolución Conjunta N°476/06 SH y N°7/06 SF.</a:t>
            </a:r>
          </a:p>
        </p:txBody>
      </p:sp>
      <p:sp>
        <p:nvSpPr>
          <p:cNvPr id="19" name="1 CuadroTexto">
            <a:extLst>
              <a:ext uri="{FF2B5EF4-FFF2-40B4-BE49-F238E27FC236}">
                <a16:creationId xmlns:a16="http://schemas.microsoft.com/office/drawing/2014/main" id="{138A7527-5780-E357-879E-4B460237CF30}"/>
              </a:ext>
            </a:extLst>
          </p:cNvPr>
          <p:cNvSpPr txBox="1">
            <a:spLocks noChangeArrowheads="1"/>
          </p:cNvSpPr>
          <p:nvPr/>
        </p:nvSpPr>
        <p:spPr bwMode="auto">
          <a:xfrm>
            <a:off x="3986747" y="5622846"/>
            <a:ext cx="7451301" cy="37106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Proceso certificado bajo la norma ISO 9001/2015.</a:t>
            </a:r>
          </a:p>
        </p:txBody>
      </p:sp>
      <p:sp>
        <p:nvSpPr>
          <p:cNvPr id="23" name="1 CuadroTexto">
            <a:extLst>
              <a:ext uri="{FF2B5EF4-FFF2-40B4-BE49-F238E27FC236}">
                <a16:creationId xmlns:a16="http://schemas.microsoft.com/office/drawing/2014/main" id="{B3DC38B0-2B35-CA9E-5AA2-AE7A643614DB}"/>
              </a:ext>
            </a:extLst>
          </p:cNvPr>
          <p:cNvSpPr txBox="1">
            <a:spLocks noChangeArrowheads="1"/>
          </p:cNvSpPr>
          <p:nvPr/>
        </p:nvSpPr>
        <p:spPr bwMode="auto">
          <a:xfrm>
            <a:off x="3986747" y="2765026"/>
            <a:ext cx="7451301" cy="678840"/>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Sistema </a:t>
            </a:r>
            <a:r>
              <a:rPr lang="es-AR" altLang="es-AR" dirty="0" err="1"/>
              <a:t>Cotena</a:t>
            </a:r>
            <a:r>
              <a:rPr lang="es-AR" altLang="es-AR" dirty="0"/>
              <a:t> e-</a:t>
            </a:r>
            <a:r>
              <a:rPr lang="es-AR" altLang="es-AR" dirty="0" err="1"/>
              <a:t>Sidif</a:t>
            </a:r>
            <a:r>
              <a:rPr lang="es-AR" altLang="es-AR" dirty="0"/>
              <a:t>-Comprobantes SOC-RCO. </a:t>
            </a:r>
          </a:p>
          <a:p>
            <a:r>
              <a:rPr lang="es-AR" altLang="es-AR" dirty="0">
                <a:solidFill>
                  <a:srgbClr val="000000"/>
                </a:solidFill>
                <a:highlight>
                  <a:srgbClr val="FFFF00"/>
                </a:highlight>
              </a:rPr>
              <a:t>En proceso de Implementación. </a:t>
            </a:r>
          </a:p>
        </p:txBody>
      </p:sp>
      <p:sp>
        <p:nvSpPr>
          <p:cNvPr id="24" name="1 CuadroTexto">
            <a:extLst>
              <a:ext uri="{FF2B5EF4-FFF2-40B4-BE49-F238E27FC236}">
                <a16:creationId xmlns:a16="http://schemas.microsoft.com/office/drawing/2014/main" id="{C7F29CAD-0E8F-4925-021D-3F5013EC7D07}"/>
              </a:ext>
            </a:extLst>
          </p:cNvPr>
          <p:cNvSpPr txBox="1">
            <a:spLocks noChangeArrowheads="1"/>
          </p:cNvSpPr>
          <p:nvPr/>
        </p:nvSpPr>
        <p:spPr bwMode="auto">
          <a:xfrm>
            <a:off x="3986747" y="3492685"/>
            <a:ext cx="7451301" cy="37106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r>
              <a:rPr lang="es-AR" altLang="es-AR" dirty="0"/>
              <a:t>Interoperabilidad con Sistema SIGADE.</a:t>
            </a:r>
          </a:p>
        </p:txBody>
      </p:sp>
      <p:pic>
        <p:nvPicPr>
          <p:cNvPr id="4" name="Imagen 3">
            <a:extLst>
              <a:ext uri="{FF2B5EF4-FFF2-40B4-BE49-F238E27FC236}">
                <a16:creationId xmlns:a16="http://schemas.microsoft.com/office/drawing/2014/main" id="{69682E2C-1A76-A0B4-BC8C-408E88F2A223}"/>
              </a:ext>
            </a:extLst>
          </p:cNvPr>
          <p:cNvPicPr>
            <a:picLocks noChangeAspect="1"/>
          </p:cNvPicPr>
          <p:nvPr/>
        </p:nvPicPr>
        <p:blipFill>
          <a:blip r:embed="rId4"/>
          <a:stretch>
            <a:fillRect/>
          </a:stretch>
        </p:blipFill>
        <p:spPr>
          <a:xfrm>
            <a:off x="126949" y="132092"/>
            <a:ext cx="226880" cy="234413"/>
          </a:xfrm>
          <a:prstGeom prst="rect">
            <a:avLst/>
          </a:prstGeom>
        </p:spPr>
      </p:pic>
      <p:sp>
        <p:nvSpPr>
          <p:cNvPr id="8" name="Título 1">
            <a:extLst>
              <a:ext uri="{FF2B5EF4-FFF2-40B4-BE49-F238E27FC236}">
                <a16:creationId xmlns:a16="http://schemas.microsoft.com/office/drawing/2014/main" id="{D92FA588-CD3D-A1D4-9F2A-3D948F75D479}"/>
              </a:ext>
            </a:extLst>
          </p:cNvPr>
          <p:cNvSpPr txBox="1">
            <a:spLocks/>
          </p:cNvSpPr>
          <p:nvPr/>
        </p:nvSpPr>
        <p:spPr>
          <a:xfrm>
            <a:off x="262878" y="365118"/>
            <a:ext cx="11500813" cy="568325"/>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Créditos RECAC</a:t>
            </a:r>
          </a:p>
        </p:txBody>
      </p:sp>
      <p:grpSp>
        <p:nvGrpSpPr>
          <p:cNvPr id="43" name="Grupo 42">
            <a:extLst>
              <a:ext uri="{FF2B5EF4-FFF2-40B4-BE49-F238E27FC236}">
                <a16:creationId xmlns:a16="http://schemas.microsoft.com/office/drawing/2014/main" id="{330A8915-8794-1544-B96A-23F2C8BB0A0E}"/>
              </a:ext>
            </a:extLst>
          </p:cNvPr>
          <p:cNvGrpSpPr/>
          <p:nvPr/>
        </p:nvGrpSpPr>
        <p:grpSpPr>
          <a:xfrm>
            <a:off x="407920" y="4076691"/>
            <a:ext cx="3125855" cy="1182111"/>
            <a:chOff x="407920" y="4105266"/>
            <a:chExt cx="3125855" cy="1182111"/>
          </a:xfrm>
        </p:grpSpPr>
        <p:sp>
          <p:nvSpPr>
            <p:cNvPr id="44" name="22 Rectángulo redondeado">
              <a:extLst>
                <a:ext uri="{FF2B5EF4-FFF2-40B4-BE49-F238E27FC236}">
                  <a16:creationId xmlns:a16="http://schemas.microsoft.com/office/drawing/2014/main" id="{BC4C7D31-2210-FCEA-87BC-AFDFA7B91F3B}"/>
                </a:ext>
              </a:extLst>
            </p:cNvPr>
            <p:cNvSpPr/>
            <p:nvPr/>
          </p:nvSpPr>
          <p:spPr>
            <a:xfrm>
              <a:off x="921358" y="4279377"/>
              <a:ext cx="2612417" cy="1008000"/>
            </a:xfrm>
            <a:prstGeom prst="roundRect">
              <a:avLst>
                <a:gd name="adj" fmla="val 10000"/>
              </a:avLst>
            </a:prstGeom>
            <a:solidFill>
              <a:srgbClr val="D370A6"/>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45" name="23 Rectángulo">
              <a:extLst>
                <a:ext uri="{FF2B5EF4-FFF2-40B4-BE49-F238E27FC236}">
                  <a16:creationId xmlns:a16="http://schemas.microsoft.com/office/drawing/2014/main" id="{806C239F-4840-C197-B3CB-34520A189D98}"/>
                </a:ext>
              </a:extLst>
            </p:cNvPr>
            <p:cNvSpPr/>
            <p:nvPr/>
          </p:nvSpPr>
          <p:spPr>
            <a:xfrm>
              <a:off x="1519309" y="4594111"/>
              <a:ext cx="1840993" cy="313932"/>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NORMATIZACIÓN</a:t>
              </a:r>
              <a:endParaRPr lang="es-AR" sz="1600" dirty="0">
                <a:solidFill>
                  <a:schemeClr val="bg1">
                    <a:lumMod val="95000"/>
                  </a:schemeClr>
                </a:solidFill>
                <a:latin typeface="Barlow ExtraBold" panose="00000900000000000000" pitchFamily="2" charset="0"/>
                <a:ea typeface="+mj-ea"/>
                <a:cs typeface="+mj-cs"/>
              </a:endParaRPr>
            </a:p>
          </p:txBody>
        </p:sp>
        <p:pic>
          <p:nvPicPr>
            <p:cNvPr id="46" name="Imagen 45">
              <a:extLst>
                <a:ext uri="{FF2B5EF4-FFF2-40B4-BE49-F238E27FC236}">
                  <a16:creationId xmlns:a16="http://schemas.microsoft.com/office/drawing/2014/main" id="{01E862CB-6D85-2787-04CF-0A549E2105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5947"/>
            <a:stretch/>
          </p:blipFill>
          <p:spPr>
            <a:xfrm>
              <a:off x="407920" y="4105266"/>
              <a:ext cx="1080000" cy="1144204"/>
            </a:xfrm>
            <a:prstGeom prst="rect">
              <a:avLst/>
            </a:prstGeom>
          </p:spPr>
        </p:pic>
      </p:grpSp>
      <p:grpSp>
        <p:nvGrpSpPr>
          <p:cNvPr id="47" name="Grupo 46">
            <a:extLst>
              <a:ext uri="{FF2B5EF4-FFF2-40B4-BE49-F238E27FC236}">
                <a16:creationId xmlns:a16="http://schemas.microsoft.com/office/drawing/2014/main" id="{99DA8244-535C-ACDF-4B84-B4A3BEA6FD20}"/>
              </a:ext>
            </a:extLst>
          </p:cNvPr>
          <p:cNvGrpSpPr/>
          <p:nvPr/>
        </p:nvGrpSpPr>
        <p:grpSpPr>
          <a:xfrm>
            <a:off x="407920" y="2660992"/>
            <a:ext cx="3125854" cy="1160166"/>
            <a:chOff x="407920" y="2699092"/>
            <a:chExt cx="3125854" cy="1160166"/>
          </a:xfrm>
        </p:grpSpPr>
        <p:sp>
          <p:nvSpPr>
            <p:cNvPr id="48" name="22 Rectángulo redondeado">
              <a:extLst>
                <a:ext uri="{FF2B5EF4-FFF2-40B4-BE49-F238E27FC236}">
                  <a16:creationId xmlns:a16="http://schemas.microsoft.com/office/drawing/2014/main" id="{F3B00690-2E11-286D-6EB3-E037E52CFF63}"/>
                </a:ext>
              </a:extLst>
            </p:cNvPr>
            <p:cNvSpPr/>
            <p:nvPr/>
          </p:nvSpPr>
          <p:spPr>
            <a:xfrm>
              <a:off x="921358" y="2851258"/>
              <a:ext cx="2612416" cy="1008000"/>
            </a:xfrm>
            <a:prstGeom prst="roundRect">
              <a:avLst>
                <a:gd name="adj" fmla="val 10000"/>
              </a:avLst>
            </a:prstGeom>
            <a:solidFill>
              <a:srgbClr val="44546A"/>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49" name="23 Rectángulo">
              <a:extLst>
                <a:ext uri="{FF2B5EF4-FFF2-40B4-BE49-F238E27FC236}">
                  <a16:creationId xmlns:a16="http://schemas.microsoft.com/office/drawing/2014/main" id="{00E8D8EA-FF42-9481-99D6-03D844F71F60}"/>
                </a:ext>
              </a:extLst>
            </p:cNvPr>
            <p:cNvSpPr/>
            <p:nvPr/>
          </p:nvSpPr>
          <p:spPr>
            <a:xfrm>
              <a:off x="1519309" y="3128431"/>
              <a:ext cx="1945831" cy="421569"/>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SISTEMATIZACIÓN</a:t>
              </a:r>
              <a:endParaRPr lang="es-AR" sz="1600" dirty="0">
                <a:solidFill>
                  <a:schemeClr val="bg1">
                    <a:lumMod val="95000"/>
                  </a:schemeClr>
                </a:solidFill>
                <a:latin typeface="Barlow ExtraBold" panose="00000900000000000000" pitchFamily="2" charset="0"/>
                <a:ea typeface="+mj-ea"/>
                <a:cs typeface="+mj-cs"/>
              </a:endParaRPr>
            </a:p>
          </p:txBody>
        </p:sp>
        <p:pic>
          <p:nvPicPr>
            <p:cNvPr id="50" name="Imagen 49">
              <a:extLst>
                <a:ext uri="{FF2B5EF4-FFF2-40B4-BE49-F238E27FC236}">
                  <a16:creationId xmlns:a16="http://schemas.microsoft.com/office/drawing/2014/main" id="{E28FE164-E1DB-FAD3-F13D-9F5797D6B1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920" y="2699092"/>
              <a:ext cx="1080000" cy="1080000"/>
            </a:xfrm>
            <a:prstGeom prst="rect">
              <a:avLst/>
            </a:prstGeom>
          </p:spPr>
        </p:pic>
      </p:grpSp>
      <p:grpSp>
        <p:nvGrpSpPr>
          <p:cNvPr id="51" name="Grupo 50">
            <a:extLst>
              <a:ext uri="{FF2B5EF4-FFF2-40B4-BE49-F238E27FC236}">
                <a16:creationId xmlns:a16="http://schemas.microsoft.com/office/drawing/2014/main" id="{0320B0B1-7610-975F-5F99-A1AAC1FD1ADB}"/>
              </a:ext>
            </a:extLst>
          </p:cNvPr>
          <p:cNvGrpSpPr/>
          <p:nvPr/>
        </p:nvGrpSpPr>
        <p:grpSpPr>
          <a:xfrm>
            <a:off x="429380" y="5475262"/>
            <a:ext cx="3104395" cy="1194515"/>
            <a:chOff x="429380" y="5399062"/>
            <a:chExt cx="3104395" cy="1194515"/>
          </a:xfrm>
        </p:grpSpPr>
        <p:sp>
          <p:nvSpPr>
            <p:cNvPr id="52" name="22 Rectángulo redondeado">
              <a:extLst>
                <a:ext uri="{FF2B5EF4-FFF2-40B4-BE49-F238E27FC236}">
                  <a16:creationId xmlns:a16="http://schemas.microsoft.com/office/drawing/2014/main" id="{33F8F977-CBB5-31A2-1197-CE6F10EC73EE}"/>
                </a:ext>
              </a:extLst>
            </p:cNvPr>
            <p:cNvSpPr/>
            <p:nvPr/>
          </p:nvSpPr>
          <p:spPr>
            <a:xfrm>
              <a:off x="921358" y="5585577"/>
              <a:ext cx="2612417" cy="1008000"/>
            </a:xfrm>
            <a:prstGeom prst="roundRect">
              <a:avLst>
                <a:gd name="adj" fmla="val 10000"/>
              </a:avLst>
            </a:prstGeom>
            <a:solidFill>
              <a:srgbClr val="594777"/>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3" name="23 Rectángulo">
              <a:extLst>
                <a:ext uri="{FF2B5EF4-FFF2-40B4-BE49-F238E27FC236}">
                  <a16:creationId xmlns:a16="http://schemas.microsoft.com/office/drawing/2014/main" id="{EBF2C40E-7433-E992-2DED-B13F020EB576}"/>
                </a:ext>
              </a:extLst>
            </p:cNvPr>
            <p:cNvSpPr/>
            <p:nvPr/>
          </p:nvSpPr>
          <p:spPr>
            <a:xfrm>
              <a:off x="1519309" y="5821896"/>
              <a:ext cx="1899640" cy="535531"/>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CERTIFICACIÓN DE CALIDAD</a:t>
              </a:r>
              <a:endParaRPr lang="es-AR" sz="1600" dirty="0">
                <a:solidFill>
                  <a:schemeClr val="bg1">
                    <a:lumMod val="95000"/>
                  </a:schemeClr>
                </a:solidFill>
                <a:latin typeface="Barlow ExtraBold" panose="00000900000000000000" pitchFamily="2" charset="0"/>
                <a:ea typeface="+mj-ea"/>
                <a:cs typeface="+mj-cs"/>
              </a:endParaRPr>
            </a:p>
          </p:txBody>
        </p:sp>
        <p:pic>
          <p:nvPicPr>
            <p:cNvPr id="54" name="Imagen 53">
              <a:extLst>
                <a:ext uri="{FF2B5EF4-FFF2-40B4-BE49-F238E27FC236}">
                  <a16:creationId xmlns:a16="http://schemas.microsoft.com/office/drawing/2014/main" id="{3A9A26E4-FD09-3905-A150-49200B3DAB57}"/>
                </a:ext>
              </a:extLst>
            </p:cNvPr>
            <p:cNvPicPr>
              <a:picLocks noChangeAspect="1"/>
            </p:cNvPicPr>
            <p:nvPr/>
          </p:nvPicPr>
          <p:blipFill>
            <a:blip r:embed="rId7"/>
            <a:stretch>
              <a:fillRect/>
            </a:stretch>
          </p:blipFill>
          <p:spPr>
            <a:xfrm>
              <a:off x="429380" y="5399062"/>
              <a:ext cx="1080000" cy="1118315"/>
            </a:xfrm>
            <a:prstGeom prst="rect">
              <a:avLst/>
            </a:prstGeom>
          </p:spPr>
        </p:pic>
      </p:grpSp>
      <p:grpSp>
        <p:nvGrpSpPr>
          <p:cNvPr id="55" name="Grupo 54">
            <a:extLst>
              <a:ext uri="{FF2B5EF4-FFF2-40B4-BE49-F238E27FC236}">
                <a16:creationId xmlns:a16="http://schemas.microsoft.com/office/drawing/2014/main" id="{DCB9075A-7A52-0E1F-C7E8-7D32C081F820}"/>
              </a:ext>
            </a:extLst>
          </p:cNvPr>
          <p:cNvGrpSpPr/>
          <p:nvPr/>
        </p:nvGrpSpPr>
        <p:grpSpPr>
          <a:xfrm>
            <a:off x="407920" y="921443"/>
            <a:ext cx="3125854" cy="1182336"/>
            <a:chOff x="407920" y="1159568"/>
            <a:chExt cx="3125854" cy="1182336"/>
          </a:xfrm>
        </p:grpSpPr>
        <p:sp>
          <p:nvSpPr>
            <p:cNvPr id="56" name="22 Rectángulo redondeado">
              <a:extLst>
                <a:ext uri="{FF2B5EF4-FFF2-40B4-BE49-F238E27FC236}">
                  <a16:creationId xmlns:a16="http://schemas.microsoft.com/office/drawing/2014/main" id="{6D90E719-BF20-5F0F-F292-C30404A41E6A}"/>
                </a:ext>
              </a:extLst>
            </p:cNvPr>
            <p:cNvSpPr/>
            <p:nvPr/>
          </p:nvSpPr>
          <p:spPr>
            <a:xfrm>
              <a:off x="921358" y="1333904"/>
              <a:ext cx="2612416" cy="1008000"/>
            </a:xfrm>
            <a:prstGeom prst="roundRect">
              <a:avLst>
                <a:gd name="adj" fmla="val 10000"/>
              </a:avLst>
            </a:prstGeom>
            <a:solidFill>
              <a:srgbClr val="057D74"/>
            </a:solidFill>
            <a:scene3d>
              <a:camera prst="orthographicFront">
                <a:rot lat="0" lon="0" rev="0"/>
              </a:camera>
              <a:lightRig rig="flat" dir="tl">
                <a:rot lat="0" lon="0" rev="6360000"/>
              </a:lightRig>
            </a:scene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7" name="23 Rectángulo">
              <a:extLst>
                <a:ext uri="{FF2B5EF4-FFF2-40B4-BE49-F238E27FC236}">
                  <a16:creationId xmlns:a16="http://schemas.microsoft.com/office/drawing/2014/main" id="{91241E84-0314-C508-A574-2703B8D7349B}"/>
                </a:ext>
              </a:extLst>
            </p:cNvPr>
            <p:cNvSpPr/>
            <p:nvPr/>
          </p:nvSpPr>
          <p:spPr>
            <a:xfrm>
              <a:off x="1519309" y="1679218"/>
              <a:ext cx="1262559" cy="313932"/>
            </a:xfrm>
            <a:prstGeom prst="rect">
              <a:avLst/>
            </a:prstGeom>
          </p:spPr>
          <p:txBody>
            <a:bodyPr vert="horz" lIns="91440" tIns="45720" rIns="91440" bIns="45720" rtlCol="0" anchor="ctr">
              <a:noAutofit/>
            </a:bodyPr>
            <a:lstStyle/>
            <a:p>
              <a:pPr>
                <a:lnSpc>
                  <a:spcPct val="90000"/>
                </a:lnSpc>
                <a:spcBef>
                  <a:spcPct val="0"/>
                </a:spcBef>
              </a:pPr>
              <a:r>
                <a:rPr lang="es-ES" sz="1600" dirty="0">
                  <a:solidFill>
                    <a:schemeClr val="bg1">
                      <a:lumMod val="95000"/>
                    </a:schemeClr>
                  </a:solidFill>
                  <a:latin typeface="Barlow ExtraBold" panose="00000900000000000000" pitchFamily="2" charset="0"/>
                  <a:ea typeface="+mj-ea"/>
                  <a:cs typeface="+mj-cs"/>
                </a:rPr>
                <a:t>CONCEPTO</a:t>
              </a:r>
              <a:endParaRPr lang="es-AR" sz="1600" dirty="0">
                <a:solidFill>
                  <a:schemeClr val="bg1">
                    <a:lumMod val="95000"/>
                  </a:schemeClr>
                </a:solidFill>
                <a:latin typeface="Barlow ExtraBold" panose="00000900000000000000" pitchFamily="2" charset="0"/>
                <a:ea typeface="+mj-ea"/>
                <a:cs typeface="+mj-cs"/>
              </a:endParaRPr>
            </a:p>
          </p:txBody>
        </p:sp>
        <p:pic>
          <p:nvPicPr>
            <p:cNvPr id="58" name="Imagen 57">
              <a:extLst>
                <a:ext uri="{FF2B5EF4-FFF2-40B4-BE49-F238E27FC236}">
                  <a16:creationId xmlns:a16="http://schemas.microsoft.com/office/drawing/2014/main" id="{761FF1F1-5BED-E701-FBEE-DF00C48904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920" y="1159568"/>
              <a:ext cx="1080000" cy="1080000"/>
            </a:xfrm>
            <a:prstGeom prst="rect">
              <a:avLst/>
            </a:prstGeom>
          </p:spPr>
        </p:pic>
      </p:grpSp>
      <p:sp>
        <p:nvSpPr>
          <p:cNvPr id="61" name="Elipse 60">
            <a:extLst>
              <a:ext uri="{FF2B5EF4-FFF2-40B4-BE49-F238E27FC236}">
                <a16:creationId xmlns:a16="http://schemas.microsoft.com/office/drawing/2014/main" id="{6D67396B-AB15-DC06-8EDD-44C6C09E705E}"/>
              </a:ext>
            </a:extLst>
          </p:cNvPr>
          <p:cNvSpPr/>
          <p:nvPr/>
        </p:nvSpPr>
        <p:spPr>
          <a:xfrm>
            <a:off x="3724020" y="1095779"/>
            <a:ext cx="180000" cy="180000"/>
          </a:xfrm>
          <a:prstGeom prst="ellipse">
            <a:avLst/>
          </a:prstGeom>
          <a:solidFill>
            <a:schemeClr val="bg1"/>
          </a:solidFill>
          <a:ln w="28575">
            <a:solidFill>
              <a:srgbClr val="05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62" name="Conector recto 61">
            <a:extLst>
              <a:ext uri="{FF2B5EF4-FFF2-40B4-BE49-F238E27FC236}">
                <a16:creationId xmlns:a16="http://schemas.microsoft.com/office/drawing/2014/main" id="{DB6112ED-17CD-FCDF-96ED-FDEEC91DAFE3}"/>
              </a:ext>
            </a:extLst>
          </p:cNvPr>
          <p:cNvCxnSpPr>
            <a:cxnSpLocks/>
            <a:endCxn id="64" idx="4"/>
          </p:cNvCxnSpPr>
          <p:nvPr/>
        </p:nvCxnSpPr>
        <p:spPr>
          <a:xfrm>
            <a:off x="3829648" y="2874740"/>
            <a:ext cx="7996" cy="887016"/>
          </a:xfrm>
          <a:prstGeom prst="line">
            <a:avLst/>
          </a:prstGeom>
          <a:ln w="28575">
            <a:solidFill>
              <a:srgbClr val="44546A"/>
            </a:solidFill>
          </a:ln>
        </p:spPr>
        <p:style>
          <a:lnRef idx="1">
            <a:schemeClr val="accent1"/>
          </a:lnRef>
          <a:fillRef idx="0">
            <a:schemeClr val="accent1"/>
          </a:fillRef>
          <a:effectRef idx="0">
            <a:schemeClr val="accent1"/>
          </a:effectRef>
          <a:fontRef idx="minor">
            <a:schemeClr val="tx1"/>
          </a:fontRef>
        </p:style>
      </p:cxnSp>
      <p:sp>
        <p:nvSpPr>
          <p:cNvPr id="63" name="Elipse 62">
            <a:extLst>
              <a:ext uri="{FF2B5EF4-FFF2-40B4-BE49-F238E27FC236}">
                <a16:creationId xmlns:a16="http://schemas.microsoft.com/office/drawing/2014/main" id="{BADDE7AE-3C98-4202-D0CC-94FBB8EA026B}"/>
              </a:ext>
            </a:extLst>
          </p:cNvPr>
          <p:cNvSpPr/>
          <p:nvPr/>
        </p:nvSpPr>
        <p:spPr>
          <a:xfrm>
            <a:off x="3747644" y="2860783"/>
            <a:ext cx="180000" cy="180000"/>
          </a:xfrm>
          <a:prstGeom prst="ellipse">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4" name="Elipse 63">
            <a:extLst>
              <a:ext uri="{FF2B5EF4-FFF2-40B4-BE49-F238E27FC236}">
                <a16:creationId xmlns:a16="http://schemas.microsoft.com/office/drawing/2014/main" id="{359D5930-2377-3A72-43E6-20C1C4B32848}"/>
              </a:ext>
            </a:extLst>
          </p:cNvPr>
          <p:cNvSpPr/>
          <p:nvPr/>
        </p:nvSpPr>
        <p:spPr>
          <a:xfrm>
            <a:off x="3747644" y="3581756"/>
            <a:ext cx="180000" cy="180000"/>
          </a:xfrm>
          <a:prstGeom prst="ellipse">
            <a:avLst/>
          </a:prstGeom>
          <a:solidFill>
            <a:schemeClr val="bg1"/>
          </a:solidFill>
          <a:ln w="28575">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6" name="Elipse 65">
            <a:extLst>
              <a:ext uri="{FF2B5EF4-FFF2-40B4-BE49-F238E27FC236}">
                <a16:creationId xmlns:a16="http://schemas.microsoft.com/office/drawing/2014/main" id="{F2ECF141-0560-072F-D53D-DBE8546F2478}"/>
              </a:ext>
            </a:extLst>
          </p:cNvPr>
          <p:cNvSpPr/>
          <p:nvPr/>
        </p:nvSpPr>
        <p:spPr>
          <a:xfrm>
            <a:off x="3752940" y="4367354"/>
            <a:ext cx="180000" cy="180000"/>
          </a:xfrm>
          <a:prstGeom prst="ellipse">
            <a:avLst/>
          </a:prstGeom>
          <a:solidFill>
            <a:schemeClr val="bg1"/>
          </a:solidFill>
          <a:ln w="28575">
            <a:solidFill>
              <a:srgbClr val="D37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8" name="Elipse 67">
            <a:extLst>
              <a:ext uri="{FF2B5EF4-FFF2-40B4-BE49-F238E27FC236}">
                <a16:creationId xmlns:a16="http://schemas.microsoft.com/office/drawing/2014/main" id="{492BE7CB-B5A1-BABC-F30D-D0A0F4247FF9}"/>
              </a:ext>
            </a:extLst>
          </p:cNvPr>
          <p:cNvSpPr/>
          <p:nvPr/>
        </p:nvSpPr>
        <p:spPr>
          <a:xfrm>
            <a:off x="3748366" y="5718096"/>
            <a:ext cx="180000" cy="180000"/>
          </a:xfrm>
          <a:prstGeom prst="ellipse">
            <a:avLst/>
          </a:prstGeom>
          <a:solidFill>
            <a:schemeClr val="bg1"/>
          </a:solidFill>
          <a:ln w="28575">
            <a:solidFill>
              <a:srgbClr val="59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19782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n 52">
            <a:extLst>
              <a:ext uri="{FF2B5EF4-FFF2-40B4-BE49-F238E27FC236}">
                <a16:creationId xmlns:a16="http://schemas.microsoft.com/office/drawing/2014/main" id="{22C9BC4C-E199-4735-9B2F-47946C5E1E5C}"/>
              </a:ext>
            </a:extLst>
          </p:cNvPr>
          <p:cNvPicPr>
            <a:picLocks noChangeAspect="1"/>
          </p:cNvPicPr>
          <p:nvPr/>
        </p:nvPicPr>
        <p:blipFill rotWithShape="1">
          <a:blip r:embed="rId3"/>
          <a:srcRect t="43233" r="70364"/>
          <a:stretch/>
        </p:blipFill>
        <p:spPr>
          <a:xfrm>
            <a:off x="751850" y="2863236"/>
            <a:ext cx="1170404" cy="1869919"/>
          </a:xfrm>
          <a:prstGeom prst="rect">
            <a:avLst/>
          </a:prstGeom>
        </p:spPr>
      </p:pic>
      <p:grpSp>
        <p:nvGrpSpPr>
          <p:cNvPr id="7" name="Grupo 6">
            <a:extLst>
              <a:ext uri="{FF2B5EF4-FFF2-40B4-BE49-F238E27FC236}">
                <a16:creationId xmlns:a16="http://schemas.microsoft.com/office/drawing/2014/main" id="{A59ADD92-1448-675C-1C21-F246E6E55DA9}"/>
              </a:ext>
            </a:extLst>
          </p:cNvPr>
          <p:cNvGrpSpPr/>
          <p:nvPr/>
        </p:nvGrpSpPr>
        <p:grpSpPr>
          <a:xfrm>
            <a:off x="1914260" y="-1301214"/>
            <a:ext cx="11093614" cy="14934125"/>
            <a:chOff x="1904428" y="-1301214"/>
            <a:chExt cx="11093614" cy="14934125"/>
          </a:xfrm>
        </p:grpSpPr>
        <p:pic>
          <p:nvPicPr>
            <p:cNvPr id="10" name="Imagen 9">
              <a:extLst>
                <a:ext uri="{FF2B5EF4-FFF2-40B4-BE49-F238E27FC236}">
                  <a16:creationId xmlns:a16="http://schemas.microsoft.com/office/drawing/2014/main" id="{84334103-A574-FCF3-72C0-AB2376338D50}"/>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pic>
          <p:nvPicPr>
            <p:cNvPr id="8" name="Imagen 7">
              <a:extLst>
                <a:ext uri="{FF2B5EF4-FFF2-40B4-BE49-F238E27FC236}">
                  <a16:creationId xmlns:a16="http://schemas.microsoft.com/office/drawing/2014/main" id="{BA73FEC9-1D1A-C95B-9062-FD91FB3AF7DE}"/>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9" name="Imagen 8">
              <a:extLst>
                <a:ext uri="{FF2B5EF4-FFF2-40B4-BE49-F238E27FC236}">
                  <a16:creationId xmlns:a16="http://schemas.microsoft.com/office/drawing/2014/main" id="{42D2CBF8-DA65-FCC3-27E3-A674197F6927}"/>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grpSp>
      <p:grpSp>
        <p:nvGrpSpPr>
          <p:cNvPr id="63" name="Grupo 62">
            <a:extLst>
              <a:ext uri="{FF2B5EF4-FFF2-40B4-BE49-F238E27FC236}">
                <a16:creationId xmlns:a16="http://schemas.microsoft.com/office/drawing/2014/main" id="{9531FD83-B881-EE6A-5E88-3234E66E84E1}"/>
              </a:ext>
            </a:extLst>
          </p:cNvPr>
          <p:cNvGrpSpPr/>
          <p:nvPr/>
        </p:nvGrpSpPr>
        <p:grpSpPr>
          <a:xfrm>
            <a:off x="6794721" y="2256811"/>
            <a:ext cx="1179798" cy="3993600"/>
            <a:chOff x="7463315" y="2256811"/>
            <a:chExt cx="1179798" cy="3993600"/>
          </a:xfrm>
        </p:grpSpPr>
        <p:pic>
          <p:nvPicPr>
            <p:cNvPr id="60" name="Imagen 59">
              <a:extLst>
                <a:ext uri="{FF2B5EF4-FFF2-40B4-BE49-F238E27FC236}">
                  <a16:creationId xmlns:a16="http://schemas.microsoft.com/office/drawing/2014/main" id="{96951A95-6DB1-B52D-1398-F4FCBC35F5BF}"/>
                </a:ext>
              </a:extLst>
            </p:cNvPr>
            <p:cNvPicPr>
              <a:picLocks noChangeAspect="1"/>
            </p:cNvPicPr>
            <p:nvPr/>
          </p:nvPicPr>
          <p:blipFill rotWithShape="1">
            <a:blip r:embed="rId3"/>
            <a:srcRect t="15189" r="70364"/>
            <a:stretch/>
          </p:blipFill>
          <p:spPr>
            <a:xfrm>
              <a:off x="7463315" y="3456741"/>
              <a:ext cx="1170404" cy="2793670"/>
            </a:xfrm>
            <a:prstGeom prst="rect">
              <a:avLst/>
            </a:prstGeom>
          </p:spPr>
        </p:pic>
        <p:pic>
          <p:nvPicPr>
            <p:cNvPr id="61" name="Imagen 60">
              <a:extLst>
                <a:ext uri="{FF2B5EF4-FFF2-40B4-BE49-F238E27FC236}">
                  <a16:creationId xmlns:a16="http://schemas.microsoft.com/office/drawing/2014/main" id="{A09EE1EA-69AD-BB97-51F7-71100AF5DFF8}"/>
                </a:ext>
              </a:extLst>
            </p:cNvPr>
            <p:cNvPicPr>
              <a:picLocks noChangeAspect="1"/>
            </p:cNvPicPr>
            <p:nvPr/>
          </p:nvPicPr>
          <p:blipFill rotWithShape="1">
            <a:blip r:embed="rId3"/>
            <a:srcRect t="43233" r="70364"/>
            <a:stretch/>
          </p:blipFill>
          <p:spPr>
            <a:xfrm>
              <a:off x="7472709" y="3337820"/>
              <a:ext cx="1170404" cy="1869919"/>
            </a:xfrm>
            <a:prstGeom prst="rect">
              <a:avLst/>
            </a:prstGeom>
          </p:spPr>
        </p:pic>
        <p:pic>
          <p:nvPicPr>
            <p:cNvPr id="62" name="Imagen 61">
              <a:extLst>
                <a:ext uri="{FF2B5EF4-FFF2-40B4-BE49-F238E27FC236}">
                  <a16:creationId xmlns:a16="http://schemas.microsoft.com/office/drawing/2014/main" id="{FC7423AB-CA47-C505-169C-1B4DB08C88DB}"/>
                </a:ext>
              </a:extLst>
            </p:cNvPr>
            <p:cNvPicPr>
              <a:picLocks noChangeAspect="1"/>
            </p:cNvPicPr>
            <p:nvPr/>
          </p:nvPicPr>
          <p:blipFill rotWithShape="1">
            <a:blip r:embed="rId3"/>
            <a:srcRect t="43233" r="70364"/>
            <a:stretch/>
          </p:blipFill>
          <p:spPr>
            <a:xfrm>
              <a:off x="7463315" y="2256811"/>
              <a:ext cx="1170404" cy="1869919"/>
            </a:xfrm>
            <a:prstGeom prst="rect">
              <a:avLst/>
            </a:prstGeom>
          </p:spPr>
        </p:pic>
      </p:grpSp>
      <p:pic>
        <p:nvPicPr>
          <p:cNvPr id="22" name="Picture 2" descr="Banco de la Nación Argentina | LinkedIn">
            <a:extLst>
              <a:ext uri="{FF2B5EF4-FFF2-40B4-BE49-F238E27FC236}">
                <a16:creationId xmlns:a16="http://schemas.microsoft.com/office/drawing/2014/main" id="{55666990-63F4-1981-024B-DB29293188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043" b="26102"/>
          <a:stretch/>
        </p:blipFill>
        <p:spPr bwMode="auto">
          <a:xfrm>
            <a:off x="917744" y="1651135"/>
            <a:ext cx="1905000" cy="89259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031DB71-9DBB-8BA9-64C6-46AB06D1CCE5}"/>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
        <p:nvSpPr>
          <p:cNvPr id="6" name="CuadroTexto 5">
            <a:extLst>
              <a:ext uri="{FF2B5EF4-FFF2-40B4-BE49-F238E27FC236}">
                <a16:creationId xmlns:a16="http://schemas.microsoft.com/office/drawing/2014/main" id="{68991BA3-D7CA-0BBB-926C-D059173CAEF7}"/>
              </a:ext>
            </a:extLst>
          </p:cNvPr>
          <p:cNvSpPr txBox="1"/>
          <p:nvPr/>
        </p:nvSpPr>
        <p:spPr>
          <a:xfrm>
            <a:off x="285850" y="369195"/>
            <a:ext cx="8564024"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Recursos Tributarios y No Tributarios</a:t>
            </a:r>
          </a:p>
        </p:txBody>
      </p:sp>
      <p:grpSp>
        <p:nvGrpSpPr>
          <p:cNvPr id="44" name="Grupo 43">
            <a:extLst>
              <a:ext uri="{FF2B5EF4-FFF2-40B4-BE49-F238E27FC236}">
                <a16:creationId xmlns:a16="http://schemas.microsoft.com/office/drawing/2014/main" id="{C0071211-6F24-EF24-193A-90E6583661D4}"/>
              </a:ext>
            </a:extLst>
          </p:cNvPr>
          <p:cNvGrpSpPr/>
          <p:nvPr/>
        </p:nvGrpSpPr>
        <p:grpSpPr>
          <a:xfrm>
            <a:off x="526481" y="1182962"/>
            <a:ext cx="2592000" cy="2276135"/>
            <a:chOff x="669458" y="1182962"/>
            <a:chExt cx="2592000" cy="2276135"/>
          </a:xfrm>
        </p:grpSpPr>
        <p:sp>
          <p:nvSpPr>
            <p:cNvPr id="12" name="Rectángulo: esquinas redondeadas 11">
              <a:extLst>
                <a:ext uri="{FF2B5EF4-FFF2-40B4-BE49-F238E27FC236}">
                  <a16:creationId xmlns:a16="http://schemas.microsoft.com/office/drawing/2014/main" id="{C1BD8AAE-1325-2579-1DEB-7F57D71BC9DB}"/>
                </a:ext>
              </a:extLst>
            </p:cNvPr>
            <p:cNvSpPr/>
            <p:nvPr/>
          </p:nvSpPr>
          <p:spPr>
            <a:xfrm>
              <a:off x="669458" y="1182962"/>
              <a:ext cx="2592000" cy="2276135"/>
            </a:xfrm>
            <a:prstGeom prst="roundRect">
              <a:avLst>
                <a:gd name="adj" fmla="val 10747"/>
              </a:avLst>
            </a:prstGeom>
            <a:solidFill>
              <a:srgbClr val="007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3" name="Picture 2" descr="Banco de la Nación Argentina | LinkedIn">
              <a:extLst>
                <a:ext uri="{FF2B5EF4-FFF2-40B4-BE49-F238E27FC236}">
                  <a16:creationId xmlns:a16="http://schemas.microsoft.com/office/drawing/2014/main" id="{B54C48CD-836C-2CFB-823A-5952274E01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09" t="34972" r="11604" b="32010"/>
            <a:stretch/>
          </p:blipFill>
          <p:spPr bwMode="auto">
            <a:xfrm>
              <a:off x="1161996" y="1485821"/>
              <a:ext cx="1606925" cy="670883"/>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38FDF569-D3F3-438E-BD62-1CBB85AA407E}"/>
                </a:ext>
              </a:extLst>
            </p:cNvPr>
            <p:cNvSpPr txBox="1"/>
            <p:nvPr/>
          </p:nvSpPr>
          <p:spPr>
            <a:xfrm>
              <a:off x="927988" y="2282330"/>
              <a:ext cx="2074940" cy="923330"/>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es-ES" sz="1800" dirty="0">
                  <a:solidFill>
                    <a:schemeClr val="bg1"/>
                  </a:solidFill>
                </a:rPr>
                <a:t>Agente Financiero del Tesoro Nacional</a:t>
              </a:r>
            </a:p>
          </p:txBody>
        </p:sp>
      </p:grpSp>
      <p:grpSp>
        <p:nvGrpSpPr>
          <p:cNvPr id="46" name="Grupo 45">
            <a:extLst>
              <a:ext uri="{FF2B5EF4-FFF2-40B4-BE49-F238E27FC236}">
                <a16:creationId xmlns:a16="http://schemas.microsoft.com/office/drawing/2014/main" id="{7AA62596-DADE-B4DD-DFCA-8CFF9815C557}"/>
              </a:ext>
            </a:extLst>
          </p:cNvPr>
          <p:cNvGrpSpPr/>
          <p:nvPr/>
        </p:nvGrpSpPr>
        <p:grpSpPr>
          <a:xfrm>
            <a:off x="6451573" y="1182300"/>
            <a:ext cx="2592000" cy="2276797"/>
            <a:chOff x="6552276" y="1182300"/>
            <a:chExt cx="2592000" cy="2276797"/>
          </a:xfrm>
        </p:grpSpPr>
        <p:sp>
          <p:nvSpPr>
            <p:cNvPr id="38" name="Rectángulo: esquinas redondeadas 37">
              <a:extLst>
                <a:ext uri="{FF2B5EF4-FFF2-40B4-BE49-F238E27FC236}">
                  <a16:creationId xmlns:a16="http://schemas.microsoft.com/office/drawing/2014/main" id="{A3691A5C-AEB8-B658-BCA9-98D254ADE71D}"/>
                </a:ext>
              </a:extLst>
            </p:cNvPr>
            <p:cNvSpPr/>
            <p:nvPr/>
          </p:nvSpPr>
          <p:spPr>
            <a:xfrm>
              <a:off x="6552276" y="1182300"/>
              <a:ext cx="2592000" cy="2276797"/>
            </a:xfrm>
            <a:prstGeom prst="roundRect">
              <a:avLst>
                <a:gd name="adj" fmla="val 12439"/>
              </a:avLst>
            </a:prstGeom>
            <a:solidFill>
              <a:srgbClr val="00B1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CuadroTexto 38">
              <a:extLst>
                <a:ext uri="{FF2B5EF4-FFF2-40B4-BE49-F238E27FC236}">
                  <a16:creationId xmlns:a16="http://schemas.microsoft.com/office/drawing/2014/main" id="{47BAFA34-421E-3DB3-8108-115EAE8A0547}"/>
                </a:ext>
              </a:extLst>
            </p:cNvPr>
            <p:cNvSpPr txBox="1"/>
            <p:nvPr/>
          </p:nvSpPr>
          <p:spPr>
            <a:xfrm>
              <a:off x="6583530" y="2559329"/>
              <a:ext cx="2529492" cy="646331"/>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it-IT" sz="1800" dirty="0">
                  <a:solidFill>
                    <a:schemeClr val="bg1"/>
                  </a:solidFill>
                </a:rPr>
                <a:t>Conciliación Bancaria Automática</a:t>
              </a:r>
            </a:p>
          </p:txBody>
        </p:sp>
      </p:grpSp>
      <p:grpSp>
        <p:nvGrpSpPr>
          <p:cNvPr id="41" name="Grupo 40">
            <a:extLst>
              <a:ext uri="{FF2B5EF4-FFF2-40B4-BE49-F238E27FC236}">
                <a16:creationId xmlns:a16="http://schemas.microsoft.com/office/drawing/2014/main" id="{EBFC7F91-3E47-6212-6CCC-9042805E3F48}"/>
              </a:ext>
            </a:extLst>
          </p:cNvPr>
          <p:cNvGrpSpPr/>
          <p:nvPr/>
        </p:nvGrpSpPr>
        <p:grpSpPr>
          <a:xfrm>
            <a:off x="7983913" y="3578018"/>
            <a:ext cx="3418705" cy="946223"/>
            <a:chOff x="8343366" y="4307621"/>
            <a:chExt cx="3418705" cy="946223"/>
          </a:xfrm>
        </p:grpSpPr>
        <p:sp>
          <p:nvSpPr>
            <p:cNvPr id="17" name="Rectángulo: esquinas redondeadas 16">
              <a:extLst>
                <a:ext uri="{FF2B5EF4-FFF2-40B4-BE49-F238E27FC236}">
                  <a16:creationId xmlns:a16="http://schemas.microsoft.com/office/drawing/2014/main" id="{8835C682-65F4-5B8A-D63E-22ADAB1C508A}"/>
                </a:ext>
              </a:extLst>
            </p:cNvPr>
            <p:cNvSpPr/>
            <p:nvPr/>
          </p:nvSpPr>
          <p:spPr>
            <a:xfrm>
              <a:off x="8343366" y="4307621"/>
              <a:ext cx="3418705"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solidFill>
                  <a:srgbClr val="007E78"/>
                </a:solidFill>
              </a:endParaRPr>
            </a:p>
          </p:txBody>
        </p:sp>
        <p:sp>
          <p:nvSpPr>
            <p:cNvPr id="18" name="CuadroTexto 17">
              <a:extLst>
                <a:ext uri="{FF2B5EF4-FFF2-40B4-BE49-F238E27FC236}">
                  <a16:creationId xmlns:a16="http://schemas.microsoft.com/office/drawing/2014/main" id="{5109C9C6-67BF-64E9-65C3-B99B6EB0E3D2}"/>
                </a:ext>
              </a:extLst>
            </p:cNvPr>
            <p:cNvSpPr txBox="1"/>
            <p:nvPr/>
          </p:nvSpPr>
          <p:spPr>
            <a:xfrm>
              <a:off x="8438188" y="4484403"/>
              <a:ext cx="3131378" cy="584775"/>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dirty="0">
                  <a:solidFill>
                    <a:srgbClr val="007E78"/>
                  </a:solidFill>
                  <a:latin typeface="Encode Sans Medium" pitchFamily="2" charset="0"/>
                </a:rPr>
                <a:t>Impactos cuentas escriturales TN-SAF-AC/OD</a:t>
              </a:r>
            </a:p>
          </p:txBody>
        </p:sp>
      </p:grpSp>
      <p:grpSp>
        <p:nvGrpSpPr>
          <p:cNvPr id="42" name="Grupo 41">
            <a:extLst>
              <a:ext uri="{FF2B5EF4-FFF2-40B4-BE49-F238E27FC236}">
                <a16:creationId xmlns:a16="http://schemas.microsoft.com/office/drawing/2014/main" id="{5BB478BE-F993-DAB7-E914-E3DB82E91EB1}"/>
              </a:ext>
            </a:extLst>
          </p:cNvPr>
          <p:cNvGrpSpPr/>
          <p:nvPr/>
        </p:nvGrpSpPr>
        <p:grpSpPr>
          <a:xfrm>
            <a:off x="7983913" y="4628521"/>
            <a:ext cx="3418705" cy="946223"/>
            <a:chOff x="8150861" y="5328706"/>
            <a:chExt cx="3418705" cy="946223"/>
          </a:xfrm>
        </p:grpSpPr>
        <p:sp>
          <p:nvSpPr>
            <p:cNvPr id="19" name="Rectángulo: esquinas redondeadas 18">
              <a:extLst>
                <a:ext uri="{FF2B5EF4-FFF2-40B4-BE49-F238E27FC236}">
                  <a16:creationId xmlns:a16="http://schemas.microsoft.com/office/drawing/2014/main" id="{7D2C8CC6-160D-CD4C-5035-3C31E98D8516}"/>
                </a:ext>
              </a:extLst>
            </p:cNvPr>
            <p:cNvSpPr/>
            <p:nvPr/>
          </p:nvSpPr>
          <p:spPr>
            <a:xfrm>
              <a:off x="8150861" y="5328706"/>
              <a:ext cx="3418705"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solidFill>
                  <a:srgbClr val="007E78"/>
                </a:solidFill>
              </a:endParaRPr>
            </a:p>
          </p:txBody>
        </p:sp>
        <p:sp>
          <p:nvSpPr>
            <p:cNvPr id="20" name="CuadroTexto 19">
              <a:extLst>
                <a:ext uri="{FF2B5EF4-FFF2-40B4-BE49-F238E27FC236}">
                  <a16:creationId xmlns:a16="http://schemas.microsoft.com/office/drawing/2014/main" id="{D1236BBB-4027-F605-E6B9-CA5F9E32943B}"/>
                </a:ext>
              </a:extLst>
            </p:cNvPr>
            <p:cNvSpPr txBox="1"/>
            <p:nvPr/>
          </p:nvSpPr>
          <p:spPr>
            <a:xfrm>
              <a:off x="8245682" y="5505488"/>
              <a:ext cx="3227631" cy="584775"/>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dirty="0">
                  <a:solidFill>
                    <a:srgbClr val="007E78"/>
                  </a:solidFill>
                  <a:latin typeface="Encode Sans Medium" pitchFamily="2" charset="0"/>
                </a:rPr>
                <a:t>Registro contable presupuestario y financiero</a:t>
              </a:r>
            </a:p>
          </p:txBody>
        </p:sp>
      </p:grpSp>
      <p:grpSp>
        <p:nvGrpSpPr>
          <p:cNvPr id="43" name="Grupo 42">
            <a:extLst>
              <a:ext uri="{FF2B5EF4-FFF2-40B4-BE49-F238E27FC236}">
                <a16:creationId xmlns:a16="http://schemas.microsoft.com/office/drawing/2014/main" id="{844FBDC0-3564-13FE-905F-E30C2A1AB6A9}"/>
              </a:ext>
            </a:extLst>
          </p:cNvPr>
          <p:cNvGrpSpPr/>
          <p:nvPr/>
        </p:nvGrpSpPr>
        <p:grpSpPr>
          <a:xfrm>
            <a:off x="7983913" y="5679024"/>
            <a:ext cx="3418705" cy="946223"/>
            <a:chOff x="6634013" y="6216416"/>
            <a:chExt cx="3418705" cy="946223"/>
          </a:xfrm>
        </p:grpSpPr>
        <p:sp>
          <p:nvSpPr>
            <p:cNvPr id="21" name="Rectángulo: esquinas redondeadas 20">
              <a:extLst>
                <a:ext uri="{FF2B5EF4-FFF2-40B4-BE49-F238E27FC236}">
                  <a16:creationId xmlns:a16="http://schemas.microsoft.com/office/drawing/2014/main" id="{51A0EFB0-BA2B-5FCB-8C8E-ADB705637E7F}"/>
                </a:ext>
              </a:extLst>
            </p:cNvPr>
            <p:cNvSpPr/>
            <p:nvPr/>
          </p:nvSpPr>
          <p:spPr>
            <a:xfrm>
              <a:off x="6634013" y="6216416"/>
              <a:ext cx="3418705"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solidFill>
                  <a:srgbClr val="007E78"/>
                </a:solidFill>
              </a:endParaRPr>
            </a:p>
          </p:txBody>
        </p:sp>
        <p:sp>
          <p:nvSpPr>
            <p:cNvPr id="25" name="CuadroTexto 24">
              <a:extLst>
                <a:ext uri="{FF2B5EF4-FFF2-40B4-BE49-F238E27FC236}">
                  <a16:creationId xmlns:a16="http://schemas.microsoft.com/office/drawing/2014/main" id="{9CF6E6A8-52B1-2064-1732-DC0862DDA8E1}"/>
                </a:ext>
              </a:extLst>
            </p:cNvPr>
            <p:cNvSpPr txBox="1"/>
            <p:nvPr/>
          </p:nvSpPr>
          <p:spPr>
            <a:xfrm>
              <a:off x="6728835" y="6393198"/>
              <a:ext cx="3131378" cy="584775"/>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dirty="0">
                  <a:solidFill>
                    <a:srgbClr val="007E78"/>
                  </a:solidFill>
                  <a:latin typeface="Encode Sans Medium" pitchFamily="2" charset="0"/>
                </a:rPr>
                <a:t>Posición financiera del Tesoro Nacional</a:t>
              </a:r>
            </a:p>
          </p:txBody>
        </p:sp>
      </p:grpSp>
      <p:pic>
        <p:nvPicPr>
          <p:cNvPr id="35" name="Imagen 34">
            <a:extLst>
              <a:ext uri="{FF2B5EF4-FFF2-40B4-BE49-F238E27FC236}">
                <a16:creationId xmlns:a16="http://schemas.microsoft.com/office/drawing/2014/main" id="{EEA3B564-26AB-6707-D622-4E4468AB28DA}"/>
              </a:ext>
            </a:extLst>
          </p:cNvPr>
          <p:cNvPicPr>
            <a:picLocks noChangeAspect="1"/>
          </p:cNvPicPr>
          <p:nvPr/>
        </p:nvPicPr>
        <p:blipFill>
          <a:blip r:embed="rId6"/>
          <a:stretch>
            <a:fillRect/>
          </a:stretch>
        </p:blipFill>
        <p:spPr>
          <a:xfrm>
            <a:off x="3730457" y="1821262"/>
            <a:ext cx="2196794" cy="892594"/>
          </a:xfrm>
          <a:prstGeom prst="rect">
            <a:avLst/>
          </a:prstGeom>
        </p:spPr>
      </p:pic>
      <p:pic>
        <p:nvPicPr>
          <p:cNvPr id="15" name="Imagen 14">
            <a:extLst>
              <a:ext uri="{FF2B5EF4-FFF2-40B4-BE49-F238E27FC236}">
                <a16:creationId xmlns:a16="http://schemas.microsoft.com/office/drawing/2014/main" id="{A541ED65-FBB0-D194-4E02-514976B59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9923" y="1320534"/>
            <a:ext cx="875017" cy="1223196"/>
          </a:xfrm>
          <a:prstGeom prst="rect">
            <a:avLst/>
          </a:prstGeom>
        </p:spPr>
      </p:pic>
      <p:pic>
        <p:nvPicPr>
          <p:cNvPr id="52" name="Imagen 51">
            <a:extLst>
              <a:ext uri="{FF2B5EF4-FFF2-40B4-BE49-F238E27FC236}">
                <a16:creationId xmlns:a16="http://schemas.microsoft.com/office/drawing/2014/main" id="{8C7D6F94-B45B-4386-89AD-E4275F078DE7}"/>
              </a:ext>
            </a:extLst>
          </p:cNvPr>
          <p:cNvPicPr>
            <a:picLocks noChangeAspect="1"/>
          </p:cNvPicPr>
          <p:nvPr/>
        </p:nvPicPr>
        <p:blipFill rotWithShape="1">
          <a:blip r:embed="rId3"/>
          <a:srcRect t="43233" r="70364"/>
          <a:stretch/>
        </p:blipFill>
        <p:spPr>
          <a:xfrm>
            <a:off x="751850" y="3944245"/>
            <a:ext cx="1170404" cy="1869919"/>
          </a:xfrm>
          <a:prstGeom prst="rect">
            <a:avLst/>
          </a:prstGeom>
        </p:spPr>
      </p:pic>
      <p:grpSp>
        <p:nvGrpSpPr>
          <p:cNvPr id="51" name="Grupo 50">
            <a:extLst>
              <a:ext uri="{FF2B5EF4-FFF2-40B4-BE49-F238E27FC236}">
                <a16:creationId xmlns:a16="http://schemas.microsoft.com/office/drawing/2014/main" id="{596AD60E-0588-EC16-469D-B196A7BC7FB5}"/>
              </a:ext>
            </a:extLst>
          </p:cNvPr>
          <p:cNvGrpSpPr/>
          <p:nvPr/>
        </p:nvGrpSpPr>
        <p:grpSpPr>
          <a:xfrm>
            <a:off x="1870244" y="4126464"/>
            <a:ext cx="2700491" cy="2021729"/>
            <a:chOff x="4052714" y="3815474"/>
            <a:chExt cx="2700491" cy="2021729"/>
          </a:xfrm>
        </p:grpSpPr>
        <p:grpSp>
          <p:nvGrpSpPr>
            <p:cNvPr id="49" name="Grupo 48">
              <a:extLst>
                <a:ext uri="{FF2B5EF4-FFF2-40B4-BE49-F238E27FC236}">
                  <a16:creationId xmlns:a16="http://schemas.microsoft.com/office/drawing/2014/main" id="{C8D9B4BA-149A-7CBD-EAD1-840F6A017BF4}"/>
                </a:ext>
              </a:extLst>
            </p:cNvPr>
            <p:cNvGrpSpPr/>
            <p:nvPr/>
          </p:nvGrpSpPr>
          <p:grpSpPr>
            <a:xfrm>
              <a:off x="4052714" y="3815474"/>
              <a:ext cx="2700491" cy="946223"/>
              <a:chOff x="4396866" y="4342655"/>
              <a:chExt cx="2197536" cy="946223"/>
            </a:xfrm>
          </p:grpSpPr>
          <p:sp>
            <p:nvSpPr>
              <p:cNvPr id="2" name="Rectángulo: esquinas redondeadas 1">
                <a:extLst>
                  <a:ext uri="{FF2B5EF4-FFF2-40B4-BE49-F238E27FC236}">
                    <a16:creationId xmlns:a16="http://schemas.microsoft.com/office/drawing/2014/main" id="{D25DA1BB-2598-05EF-8BDB-E3B3D9DC0034}"/>
                  </a:ext>
                </a:extLst>
              </p:cNvPr>
              <p:cNvSpPr/>
              <p:nvPr/>
            </p:nvSpPr>
            <p:spPr>
              <a:xfrm>
                <a:off x="4396866" y="4342655"/>
                <a:ext cx="2197536"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 name="CuadroTexto 4">
                <a:extLst>
                  <a:ext uri="{FF2B5EF4-FFF2-40B4-BE49-F238E27FC236}">
                    <a16:creationId xmlns:a16="http://schemas.microsoft.com/office/drawing/2014/main" id="{4F176706-B4A8-57ED-B15A-21A287E1F82D}"/>
                  </a:ext>
                </a:extLst>
              </p:cNvPr>
              <p:cNvSpPr txBox="1"/>
              <p:nvPr/>
            </p:nvSpPr>
            <p:spPr>
              <a:xfrm>
                <a:off x="4491687" y="4519437"/>
                <a:ext cx="2074940" cy="584775"/>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dirty="0">
                    <a:solidFill>
                      <a:srgbClr val="4D79C7"/>
                    </a:solidFill>
                    <a:latin typeface="Encode Sans Medium" pitchFamily="2" charset="0"/>
                  </a:rPr>
                  <a:t>Cuentas del Tesoro Nacional 3855/19</a:t>
                </a:r>
              </a:p>
            </p:txBody>
          </p:sp>
        </p:grpSp>
        <p:grpSp>
          <p:nvGrpSpPr>
            <p:cNvPr id="50" name="Grupo 49">
              <a:extLst>
                <a:ext uri="{FF2B5EF4-FFF2-40B4-BE49-F238E27FC236}">
                  <a16:creationId xmlns:a16="http://schemas.microsoft.com/office/drawing/2014/main" id="{B4F16782-BBC9-73BC-16FF-23584C70E788}"/>
                </a:ext>
              </a:extLst>
            </p:cNvPr>
            <p:cNvGrpSpPr/>
            <p:nvPr/>
          </p:nvGrpSpPr>
          <p:grpSpPr>
            <a:xfrm>
              <a:off x="4052714" y="4890980"/>
              <a:ext cx="2700491" cy="946223"/>
              <a:chOff x="4325950" y="5418161"/>
              <a:chExt cx="2700491" cy="946223"/>
            </a:xfrm>
          </p:grpSpPr>
          <p:sp>
            <p:nvSpPr>
              <p:cNvPr id="11" name="Rectángulo: esquinas redondeadas 10">
                <a:extLst>
                  <a:ext uri="{FF2B5EF4-FFF2-40B4-BE49-F238E27FC236}">
                    <a16:creationId xmlns:a16="http://schemas.microsoft.com/office/drawing/2014/main" id="{487BD35A-958D-AA75-759B-05DBFA234ED1}"/>
                  </a:ext>
                </a:extLst>
              </p:cNvPr>
              <p:cNvSpPr/>
              <p:nvPr/>
            </p:nvSpPr>
            <p:spPr>
              <a:xfrm>
                <a:off x="4325950" y="5418161"/>
                <a:ext cx="2700491"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6" name="CuadroTexto 15">
                <a:extLst>
                  <a:ext uri="{FF2B5EF4-FFF2-40B4-BE49-F238E27FC236}">
                    <a16:creationId xmlns:a16="http://schemas.microsoft.com/office/drawing/2014/main" id="{E4807D3E-ABD0-04F8-E70A-A4910C54A139}"/>
                  </a:ext>
                </a:extLst>
              </p:cNvPr>
              <p:cNvSpPr txBox="1"/>
              <p:nvPr/>
            </p:nvSpPr>
            <p:spPr>
              <a:xfrm>
                <a:off x="4364327" y="5455492"/>
                <a:ext cx="2559915" cy="83099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dirty="0">
                    <a:solidFill>
                      <a:srgbClr val="4D79C7"/>
                    </a:solidFill>
                  </a:rPr>
                  <a:t>Cuentas recaudadoras de organismos incorporados en la CUT (AC-OD)</a:t>
                </a:r>
              </a:p>
            </p:txBody>
          </p:sp>
        </p:grpSp>
      </p:grpSp>
      <p:pic>
        <p:nvPicPr>
          <p:cNvPr id="14" name="Imagen 13">
            <a:extLst>
              <a:ext uri="{FF2B5EF4-FFF2-40B4-BE49-F238E27FC236}">
                <a16:creationId xmlns:a16="http://schemas.microsoft.com/office/drawing/2014/main" id="{6D419941-D0EA-C0B8-D976-F5F706354A9C}"/>
              </a:ext>
            </a:extLst>
          </p:cNvPr>
          <p:cNvPicPr>
            <a:picLocks noChangeAspect="1"/>
          </p:cNvPicPr>
          <p:nvPr/>
        </p:nvPicPr>
        <p:blipFill>
          <a:blip r:embed="rId8"/>
          <a:stretch>
            <a:fillRect/>
          </a:stretch>
        </p:blipFill>
        <p:spPr>
          <a:xfrm>
            <a:off x="136819" y="101611"/>
            <a:ext cx="259961" cy="254884"/>
          </a:xfrm>
          <a:prstGeom prst="rect">
            <a:avLst/>
          </a:prstGeom>
        </p:spPr>
      </p:pic>
    </p:spTree>
    <p:extLst>
      <p:ext uri="{BB962C8B-B14F-4D97-AF65-F5344CB8AC3E}">
        <p14:creationId xmlns:p14="http://schemas.microsoft.com/office/powerpoint/2010/main" val="425547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2985F1-C0FD-8796-5DA5-5A8AE797C73A}"/>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2324099" y="2684462"/>
            <a:ext cx="402907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sz="7200" dirty="0">
                <a:solidFill>
                  <a:srgbClr val="6500FF"/>
                </a:solidFill>
                <a:latin typeface="Barlow SemiBold" panose="00000700000000000000" pitchFamily="2" charset="0"/>
              </a:rPr>
              <a:t>¡Muchas </a:t>
            </a:r>
          </a:p>
          <a:p>
            <a:r>
              <a:rPr lang="es-AR" sz="7200" dirty="0">
                <a:solidFill>
                  <a:srgbClr val="6500FF"/>
                </a:solidFill>
                <a:latin typeface="Barlow SemiBold" panose="00000700000000000000" pitchFamily="2" charset="0"/>
              </a:rPr>
              <a:t>gracias!</a:t>
            </a:r>
          </a:p>
        </p:txBody>
      </p:sp>
    </p:spTree>
    <p:extLst>
      <p:ext uri="{BB962C8B-B14F-4D97-AF65-F5344CB8AC3E}">
        <p14:creationId xmlns:p14="http://schemas.microsoft.com/office/powerpoint/2010/main" val="141784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E8B692E-3BA5-5B87-D0CC-C4AA86CF4AAE}"/>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340001">
            <a:off x="2052526" y="-1445463"/>
            <a:ext cx="10179214" cy="13311807"/>
          </a:xfrm>
          <a:prstGeom prst="rect">
            <a:avLst/>
          </a:prstGeom>
        </p:spPr>
      </p:pic>
      <p:sp>
        <p:nvSpPr>
          <p:cNvPr id="18" name="Título 1">
            <a:extLst>
              <a:ext uri="{FF2B5EF4-FFF2-40B4-BE49-F238E27FC236}">
                <a16:creationId xmlns:a16="http://schemas.microsoft.com/office/drawing/2014/main" id="{7B16416C-C584-8A5D-282A-9EEB1CDB1D8A}"/>
              </a:ext>
            </a:extLst>
          </p:cNvPr>
          <p:cNvSpPr>
            <a:spLocks noGrp="1"/>
          </p:cNvSpPr>
          <p:nvPr>
            <p:ph type="title"/>
          </p:nvPr>
        </p:nvSpPr>
        <p:spPr>
          <a:xfrm>
            <a:off x="838200" y="2663825"/>
            <a:ext cx="10515600" cy="765175"/>
          </a:xfrm>
        </p:spPr>
        <p:txBody>
          <a:bodyPr>
            <a:normAutofit fontScale="90000"/>
          </a:bodyPr>
          <a:lstStyle/>
          <a:p>
            <a:r>
              <a:rPr lang="es-ES" dirty="0">
                <a:solidFill>
                  <a:srgbClr val="6500FF"/>
                </a:solidFill>
                <a:latin typeface="Barlow SemiBold" panose="00000700000000000000" pitchFamily="2" charset="0"/>
              </a:rPr>
              <a:t>Novedades </a:t>
            </a:r>
            <a:br>
              <a:rPr lang="es-ES" dirty="0">
                <a:solidFill>
                  <a:srgbClr val="6500FF"/>
                </a:solidFill>
                <a:latin typeface="Barlow SemiBold" panose="00000700000000000000" pitchFamily="2" charset="0"/>
              </a:rPr>
            </a:br>
            <a:r>
              <a:rPr lang="es-ES" dirty="0">
                <a:solidFill>
                  <a:srgbClr val="6500FF"/>
                </a:solidFill>
                <a:latin typeface="Barlow SemiBold" panose="00000700000000000000" pitchFamily="2" charset="0"/>
              </a:rPr>
              <a:t>Normativas </a:t>
            </a:r>
          </a:p>
        </p:txBody>
      </p:sp>
      <p:sp>
        <p:nvSpPr>
          <p:cNvPr id="19" name="CuadroTexto 18">
            <a:extLst>
              <a:ext uri="{FF2B5EF4-FFF2-40B4-BE49-F238E27FC236}">
                <a16:creationId xmlns:a16="http://schemas.microsoft.com/office/drawing/2014/main" id="{C1715475-38F6-9D08-E8B8-3BDF5365D188}"/>
              </a:ext>
            </a:extLst>
          </p:cNvPr>
          <p:cNvSpPr txBox="1"/>
          <p:nvPr/>
        </p:nvSpPr>
        <p:spPr>
          <a:xfrm>
            <a:off x="838200" y="3513525"/>
            <a:ext cx="4850331" cy="450123"/>
          </a:xfrm>
          <a:prstGeom prst="rect">
            <a:avLst/>
          </a:prstGeom>
          <a:noFill/>
        </p:spPr>
        <p:txBody>
          <a:bodyPr wrap="square">
            <a:spAutoFit/>
          </a:bodyPr>
          <a:lstStyle/>
          <a:p>
            <a:pPr>
              <a:lnSpc>
                <a:spcPct val="150000"/>
              </a:lnSpc>
            </a:pPr>
            <a:r>
              <a:rPr lang="es-ES" dirty="0">
                <a:solidFill>
                  <a:srgbClr val="361090"/>
                </a:solidFill>
                <a:latin typeface="Barlow" panose="00000500000000000000" pitchFamily="2" charset="0"/>
              </a:rPr>
              <a:t>Abog. Laura Remes</a:t>
            </a:r>
          </a:p>
        </p:txBody>
      </p:sp>
      <p:pic>
        <p:nvPicPr>
          <p:cNvPr id="6" name="Imagen 5">
            <a:extLst>
              <a:ext uri="{FF2B5EF4-FFF2-40B4-BE49-F238E27FC236}">
                <a16:creationId xmlns:a16="http://schemas.microsoft.com/office/drawing/2014/main" id="{96BEFC82-13A9-3233-529D-AC2CE026EBBD}"/>
              </a:ext>
            </a:extLst>
          </p:cNvPr>
          <p:cNvPicPr>
            <a:picLocks noChangeAspect="1"/>
          </p:cNvPicPr>
          <p:nvPr/>
        </p:nvPicPr>
        <p:blipFill>
          <a:blip r:embed="rId3"/>
          <a:stretch>
            <a:fillRect/>
          </a:stretch>
        </p:blipFill>
        <p:spPr>
          <a:xfrm>
            <a:off x="5563064" y="2439889"/>
            <a:ext cx="5790736" cy="3690175"/>
          </a:xfrm>
          <a:prstGeom prst="rect">
            <a:avLst/>
          </a:prstGeom>
        </p:spPr>
      </p:pic>
      <p:pic>
        <p:nvPicPr>
          <p:cNvPr id="5" name="Imagen 4">
            <a:extLst>
              <a:ext uri="{FF2B5EF4-FFF2-40B4-BE49-F238E27FC236}">
                <a16:creationId xmlns:a16="http://schemas.microsoft.com/office/drawing/2014/main" id="{AC8987CF-A156-AF1D-6B45-F3606D176811}"/>
              </a:ext>
            </a:extLst>
          </p:cNvPr>
          <p:cNvPicPr>
            <a:picLocks noChangeAspect="1"/>
          </p:cNvPicPr>
          <p:nvPr/>
        </p:nvPicPr>
        <p:blipFill>
          <a:blip r:embed="rId4"/>
          <a:stretch>
            <a:fillRect/>
          </a:stretch>
        </p:blipFill>
        <p:spPr>
          <a:xfrm>
            <a:off x="666114" y="1302468"/>
            <a:ext cx="765175" cy="1137421"/>
          </a:xfrm>
          <a:prstGeom prst="rect">
            <a:avLst/>
          </a:prstGeom>
        </p:spPr>
      </p:pic>
    </p:spTree>
    <p:extLst>
      <p:ext uri="{BB962C8B-B14F-4D97-AF65-F5344CB8AC3E}">
        <p14:creationId xmlns:p14="http://schemas.microsoft.com/office/powerpoint/2010/main" val="4565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3493C2CA-C193-A0FD-50B3-6DAA7106392E}"/>
              </a:ext>
            </a:extLst>
          </p:cNvPr>
          <p:cNvGrpSpPr/>
          <p:nvPr/>
        </p:nvGrpSpPr>
        <p:grpSpPr>
          <a:xfrm>
            <a:off x="1904428" y="-1301214"/>
            <a:ext cx="11093614" cy="14934125"/>
            <a:chOff x="1904428" y="-1301214"/>
            <a:chExt cx="11093614" cy="14934125"/>
          </a:xfrm>
        </p:grpSpPr>
        <p:pic>
          <p:nvPicPr>
            <p:cNvPr id="12" name="Imagen 11">
              <a:extLst>
                <a:ext uri="{FF2B5EF4-FFF2-40B4-BE49-F238E27FC236}">
                  <a16:creationId xmlns:a16="http://schemas.microsoft.com/office/drawing/2014/main" id="{EC60CFF4-11B9-8D61-6145-6E56C4AB9CBC}"/>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13" name="Imagen 12">
              <a:extLst>
                <a:ext uri="{FF2B5EF4-FFF2-40B4-BE49-F238E27FC236}">
                  <a16:creationId xmlns:a16="http://schemas.microsoft.com/office/drawing/2014/main" id="{7E51506C-76DB-84D3-88AB-A6D0E1E865B7}"/>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4" name="Imagen 13">
              <a:extLst>
                <a:ext uri="{FF2B5EF4-FFF2-40B4-BE49-F238E27FC236}">
                  <a16:creationId xmlns:a16="http://schemas.microsoft.com/office/drawing/2014/main" id="{6F5E19C5-BD2A-F85D-69D1-CDAB680F4C98}"/>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3046412"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Novedades Normativas</a:t>
            </a:r>
          </a:p>
        </p:txBody>
      </p:sp>
      <p:grpSp>
        <p:nvGrpSpPr>
          <p:cNvPr id="2" name="Grupo 1">
            <a:extLst>
              <a:ext uri="{FF2B5EF4-FFF2-40B4-BE49-F238E27FC236}">
                <a16:creationId xmlns:a16="http://schemas.microsoft.com/office/drawing/2014/main" id="{922C36B4-48C5-33FD-8C6C-0EDB951025A4}"/>
              </a:ext>
            </a:extLst>
          </p:cNvPr>
          <p:cNvGrpSpPr/>
          <p:nvPr/>
        </p:nvGrpSpPr>
        <p:grpSpPr>
          <a:xfrm>
            <a:off x="448120" y="3778046"/>
            <a:ext cx="11221455" cy="1289840"/>
            <a:chOff x="380103" y="2395016"/>
            <a:chExt cx="11221455" cy="1289840"/>
          </a:xfrm>
        </p:grpSpPr>
        <p:sp>
          <p:nvSpPr>
            <p:cNvPr id="3" name="21 Rectángulo">
              <a:extLst>
                <a:ext uri="{FF2B5EF4-FFF2-40B4-BE49-F238E27FC236}">
                  <a16:creationId xmlns:a16="http://schemas.microsoft.com/office/drawing/2014/main" id="{A61FA551-33F0-EDEA-AA08-F2D0FF5F214F}"/>
                </a:ext>
              </a:extLst>
            </p:cNvPr>
            <p:cNvSpPr/>
            <p:nvPr/>
          </p:nvSpPr>
          <p:spPr>
            <a:xfrm>
              <a:off x="380103" y="2425217"/>
              <a:ext cx="4445397" cy="1073499"/>
            </a:xfrm>
            <a:prstGeom prst="rect">
              <a:avLst/>
            </a:prstGeom>
          </p:spPr>
          <p:txBody>
            <a:bodyPr wrap="square">
              <a:spAutoFit/>
            </a:bodyPr>
            <a:lstStyle/>
            <a:p>
              <a:pPr marR="0" lvl="0" indent="0" fontAlgn="auto">
                <a:lnSpc>
                  <a:spcPts val="1600"/>
                </a:lnSpc>
                <a:spcBef>
                  <a:spcPts val="800"/>
                </a:spcBef>
                <a:spcAft>
                  <a:spcPts val="400"/>
                </a:spcAft>
                <a:buClrTx/>
                <a:buSzTx/>
                <a:buFontTx/>
                <a:buNone/>
                <a:tabLst/>
                <a:defRPr/>
              </a:pPr>
              <a:r>
                <a:rPr lang="es-AR" sz="2000" dirty="0">
                  <a:solidFill>
                    <a:srgbClr val="008273"/>
                  </a:solidFill>
                  <a:latin typeface="Barlow ExtraBold" panose="00000900000000000000" pitchFamily="2" charset="0"/>
                </a:rPr>
                <a:t>Disposición Conjunta CGN-TGN </a:t>
              </a:r>
            </a:p>
            <a:p>
              <a:pPr marR="0" lvl="0" indent="0" fontAlgn="auto">
                <a:lnSpc>
                  <a:spcPts val="1600"/>
                </a:lnSpc>
                <a:spcBef>
                  <a:spcPts val="800"/>
                </a:spcBef>
                <a:spcAft>
                  <a:spcPts val="400"/>
                </a:spcAft>
                <a:buClrTx/>
                <a:buSzTx/>
                <a:buFontTx/>
                <a:buNone/>
                <a:tabLst/>
                <a:defRPr/>
              </a:pPr>
              <a:r>
                <a:rPr lang="es-AR" sz="2000" dirty="0" err="1">
                  <a:solidFill>
                    <a:srgbClr val="008273"/>
                  </a:solidFill>
                  <a:latin typeface="Barlow ExtraBold" panose="00000900000000000000" pitchFamily="2" charset="0"/>
                </a:rPr>
                <a:t>N°</a:t>
              </a:r>
              <a:r>
                <a:rPr lang="es-AR" sz="2000" dirty="0">
                  <a:solidFill>
                    <a:srgbClr val="008273"/>
                  </a:solidFill>
                  <a:latin typeface="Barlow ExtraBold" panose="00000900000000000000" pitchFamily="2" charset="0"/>
                </a:rPr>
                <a:t> 1/2024 </a:t>
              </a:r>
            </a:p>
            <a:p>
              <a:pPr marR="0" lvl="0" indent="0" fontAlgn="auto">
                <a:lnSpc>
                  <a:spcPct val="115000"/>
                </a:lnSpc>
                <a:spcBef>
                  <a:spcPts val="800"/>
                </a:spcBef>
                <a:spcAft>
                  <a:spcPts val="400"/>
                </a:spcAft>
                <a:buClrTx/>
                <a:buSzTx/>
                <a:buFontTx/>
                <a:buNone/>
                <a:tabLst/>
                <a:defRPr/>
              </a:pPr>
              <a:r>
                <a:rPr lang="es-ES" sz="1600" dirty="0">
                  <a:solidFill>
                    <a:srgbClr val="008273"/>
                  </a:solidFill>
                  <a:latin typeface="Montserrat" pitchFamily="2" charset="0"/>
                </a:rPr>
                <a:t>12/08/2024</a:t>
              </a:r>
              <a:endParaRPr lang="es-AR" sz="1600" dirty="0">
                <a:solidFill>
                  <a:srgbClr val="008273"/>
                </a:solidFill>
                <a:latin typeface="Montserrat" pitchFamily="2" charset="0"/>
              </a:endParaRPr>
            </a:p>
          </p:txBody>
        </p:sp>
        <p:sp>
          <p:nvSpPr>
            <p:cNvPr id="4" name="23 Rectángulo">
              <a:extLst>
                <a:ext uri="{FF2B5EF4-FFF2-40B4-BE49-F238E27FC236}">
                  <a16:creationId xmlns:a16="http://schemas.microsoft.com/office/drawing/2014/main" id="{B18B444B-6872-E495-585C-E33B54C9E8FF}"/>
                </a:ext>
              </a:extLst>
            </p:cNvPr>
            <p:cNvSpPr/>
            <p:nvPr/>
          </p:nvSpPr>
          <p:spPr>
            <a:xfrm>
              <a:off x="4751195" y="2395016"/>
              <a:ext cx="6850363" cy="1289840"/>
            </a:xfrm>
            <a:prstGeom prst="rect">
              <a:avLst/>
            </a:prstGeom>
          </p:spPr>
          <p:txBody>
            <a:bodyPr wrap="square">
              <a:spAutoFit/>
            </a:bodyPr>
            <a:lstStyle/>
            <a:p>
              <a:pPr>
                <a:lnSpc>
                  <a:spcPts val="2400"/>
                </a:lnSpc>
              </a:pPr>
              <a:r>
                <a:rPr lang="es-ES" sz="1600" dirty="0">
                  <a:latin typeface="Encode Sans SemiBold" pitchFamily="2" charset="0"/>
                </a:rPr>
                <a:t>Introduce modificaciones a las Disposiciones Conjuntas CGN-TGN 3/2023 y CGN 13 y TGN 16/2013 (Procedimiento para el </a:t>
              </a:r>
              <a:r>
                <a:rPr lang="es-AR" sz="1600" dirty="0">
                  <a:latin typeface="Encode Sans SemiBold" pitchFamily="2" charset="0"/>
                </a:rPr>
                <a:t>pago de VEP a favor de la Administración Federal de Ingresos Públicos a través de la Cuenta Única del Tesoro).</a:t>
              </a:r>
            </a:p>
          </p:txBody>
        </p:sp>
      </p:grpSp>
      <p:grpSp>
        <p:nvGrpSpPr>
          <p:cNvPr id="6" name="Grupo 5">
            <a:extLst>
              <a:ext uri="{FF2B5EF4-FFF2-40B4-BE49-F238E27FC236}">
                <a16:creationId xmlns:a16="http://schemas.microsoft.com/office/drawing/2014/main" id="{7F6D0C43-280B-E214-A7C9-A83383ED596E}"/>
              </a:ext>
            </a:extLst>
          </p:cNvPr>
          <p:cNvGrpSpPr/>
          <p:nvPr/>
        </p:nvGrpSpPr>
        <p:grpSpPr>
          <a:xfrm>
            <a:off x="445993" y="1521741"/>
            <a:ext cx="11223582" cy="1289456"/>
            <a:chOff x="396823" y="2690137"/>
            <a:chExt cx="11223582" cy="1289456"/>
          </a:xfrm>
        </p:grpSpPr>
        <p:sp>
          <p:nvSpPr>
            <p:cNvPr id="7" name="10 Rectángulo">
              <a:extLst>
                <a:ext uri="{FF2B5EF4-FFF2-40B4-BE49-F238E27FC236}">
                  <a16:creationId xmlns:a16="http://schemas.microsoft.com/office/drawing/2014/main" id="{99132D76-51A1-9C14-341F-9B524A535C46}"/>
                </a:ext>
              </a:extLst>
            </p:cNvPr>
            <p:cNvSpPr/>
            <p:nvPr/>
          </p:nvSpPr>
          <p:spPr>
            <a:xfrm>
              <a:off x="396823" y="2710015"/>
              <a:ext cx="4510200" cy="698909"/>
            </a:xfrm>
            <a:prstGeom prst="rect">
              <a:avLst/>
            </a:prstGeom>
          </p:spPr>
          <p:txBody>
            <a:bodyPr wrap="square">
              <a:spAutoFit/>
            </a:bodyPr>
            <a:lstStyle/>
            <a:p>
              <a:pPr>
                <a:lnSpc>
                  <a:spcPct val="115000"/>
                </a:lnSpc>
                <a:spcBef>
                  <a:spcPts val="800"/>
                </a:spcBef>
                <a:spcAft>
                  <a:spcPts val="400"/>
                </a:spcAft>
                <a:defRPr/>
              </a:pPr>
              <a:r>
                <a:rPr lang="es-AR" sz="2000" dirty="0">
                  <a:solidFill>
                    <a:srgbClr val="008273"/>
                  </a:solidFill>
                  <a:latin typeface="Barlow ExtraBold" panose="00000900000000000000" pitchFamily="2" charset="0"/>
                </a:rPr>
                <a:t>Resolución SH </a:t>
              </a:r>
              <a:r>
                <a:rPr lang="es-AR" sz="2000" dirty="0" err="1">
                  <a:solidFill>
                    <a:srgbClr val="008273"/>
                  </a:solidFill>
                  <a:latin typeface="Barlow ExtraBold" panose="00000900000000000000" pitchFamily="2" charset="0"/>
                </a:rPr>
                <a:t>N°</a:t>
              </a:r>
              <a:r>
                <a:rPr lang="es-AR" sz="2000" dirty="0">
                  <a:solidFill>
                    <a:srgbClr val="008273"/>
                  </a:solidFill>
                  <a:latin typeface="Barlow ExtraBold" panose="00000900000000000000" pitchFamily="2" charset="0"/>
                </a:rPr>
                <a:t> 80/2024</a:t>
              </a:r>
            </a:p>
            <a:p>
              <a:pPr>
                <a:lnSpc>
                  <a:spcPts val="533"/>
                </a:lnSpc>
                <a:spcBef>
                  <a:spcPts val="800"/>
                </a:spcBef>
                <a:spcAft>
                  <a:spcPts val="400"/>
                </a:spcAft>
              </a:pPr>
              <a:r>
                <a:rPr lang="es-ES" sz="1600" dirty="0">
                  <a:solidFill>
                    <a:srgbClr val="008273"/>
                  </a:solidFill>
                  <a:latin typeface="Montserrat" pitchFamily="2" charset="0"/>
                </a:rPr>
                <a:t>01/08/2024</a:t>
              </a:r>
              <a:endParaRPr lang="es-AR" sz="1600" dirty="0">
                <a:solidFill>
                  <a:srgbClr val="008273"/>
                </a:solidFill>
                <a:latin typeface="Montserrat" pitchFamily="2" charset="0"/>
              </a:endParaRPr>
            </a:p>
          </p:txBody>
        </p:sp>
        <p:sp>
          <p:nvSpPr>
            <p:cNvPr id="8" name="22 Rectángulo">
              <a:extLst>
                <a:ext uri="{FF2B5EF4-FFF2-40B4-BE49-F238E27FC236}">
                  <a16:creationId xmlns:a16="http://schemas.microsoft.com/office/drawing/2014/main" id="{CB6BB384-85EC-7962-F4F3-735ACE84445C}"/>
                </a:ext>
              </a:extLst>
            </p:cNvPr>
            <p:cNvSpPr/>
            <p:nvPr/>
          </p:nvSpPr>
          <p:spPr>
            <a:xfrm>
              <a:off x="4806462" y="2690137"/>
              <a:ext cx="6813943" cy="979755"/>
            </a:xfrm>
            <a:prstGeom prst="rect">
              <a:avLst/>
            </a:prstGeom>
          </p:spPr>
          <p:txBody>
            <a:bodyPr wrap="square">
              <a:spAutoFit/>
            </a:bodyPr>
            <a:lstStyle/>
            <a:p>
              <a:pPr>
                <a:lnSpc>
                  <a:spcPts val="2400"/>
                </a:lnSpc>
              </a:pPr>
              <a:r>
                <a:rPr lang="es-ES" sz="1600" dirty="0">
                  <a:latin typeface="Encode Sans SemiBold" pitchFamily="2" charset="0"/>
                </a:rPr>
                <a:t>Sustituye el Anexo de la Resolución SH 209/2023 (Procedimiento para el pago de obligaciones fiscales a la AFIP por conceptos remanentes mediante VEP. Incorpora percepciones del SIRE-IVA y Monotributo Social)</a:t>
              </a:r>
              <a:endParaRPr lang="es-AR" sz="1600" dirty="0">
                <a:latin typeface="Encode Sans SemiBold" pitchFamily="2" charset="0"/>
              </a:endParaRPr>
            </a:p>
          </p:txBody>
        </p:sp>
      </p:grpSp>
      <p:cxnSp>
        <p:nvCxnSpPr>
          <p:cNvPr id="15" name="Conector recto 14">
            <a:extLst>
              <a:ext uri="{FF2B5EF4-FFF2-40B4-BE49-F238E27FC236}">
                <a16:creationId xmlns:a16="http://schemas.microsoft.com/office/drawing/2014/main" id="{EB3F9F01-0724-65B9-4807-E5E79A476E9A}"/>
              </a:ext>
            </a:extLst>
          </p:cNvPr>
          <p:cNvCxnSpPr/>
          <p:nvPr/>
        </p:nvCxnSpPr>
        <p:spPr>
          <a:xfrm>
            <a:off x="460405" y="3092952"/>
            <a:ext cx="11160000" cy="0"/>
          </a:xfrm>
          <a:prstGeom prst="line">
            <a:avLst/>
          </a:prstGeom>
          <a:ln>
            <a:solidFill>
              <a:srgbClr val="AFCEEB"/>
            </a:solidFill>
          </a:ln>
        </p:spPr>
        <p:style>
          <a:lnRef idx="1">
            <a:schemeClr val="accent1"/>
          </a:lnRef>
          <a:fillRef idx="0">
            <a:schemeClr val="accent1"/>
          </a:fillRef>
          <a:effectRef idx="0">
            <a:schemeClr val="accent1"/>
          </a:effectRef>
          <a:fontRef idx="minor">
            <a:schemeClr val="tx1"/>
          </a:fontRef>
        </p:style>
      </p:cxnSp>
      <p:sp>
        <p:nvSpPr>
          <p:cNvPr id="17" name="Título 1">
            <a:extLst>
              <a:ext uri="{FF2B5EF4-FFF2-40B4-BE49-F238E27FC236}">
                <a16:creationId xmlns:a16="http://schemas.microsoft.com/office/drawing/2014/main" id="{C0024E9D-A1DF-EF2D-393A-A004F261EB1B}"/>
              </a:ext>
            </a:extLst>
          </p:cNvPr>
          <p:cNvSpPr txBox="1">
            <a:spLocks/>
          </p:cNvSpPr>
          <p:nvPr/>
        </p:nvSpPr>
        <p:spPr>
          <a:xfrm>
            <a:off x="262878" y="365118"/>
            <a:ext cx="9039225" cy="568325"/>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Normativa con impacto en Gestiones de Tesorería</a:t>
            </a:r>
          </a:p>
        </p:txBody>
      </p:sp>
      <p:pic>
        <p:nvPicPr>
          <p:cNvPr id="10" name="Imagen 9">
            <a:extLst>
              <a:ext uri="{FF2B5EF4-FFF2-40B4-BE49-F238E27FC236}">
                <a16:creationId xmlns:a16="http://schemas.microsoft.com/office/drawing/2014/main" id="{452A4332-6AC9-C9DF-C111-6A79E224B176}"/>
              </a:ext>
            </a:extLst>
          </p:cNvPr>
          <p:cNvPicPr>
            <a:picLocks noChangeAspect="1"/>
          </p:cNvPicPr>
          <p:nvPr/>
        </p:nvPicPr>
        <p:blipFill>
          <a:blip r:embed="rId4"/>
          <a:stretch>
            <a:fillRect/>
          </a:stretch>
        </p:blipFill>
        <p:spPr>
          <a:xfrm>
            <a:off x="112900" y="83869"/>
            <a:ext cx="247934" cy="368550"/>
          </a:xfrm>
          <a:prstGeom prst="rect">
            <a:avLst/>
          </a:prstGeom>
        </p:spPr>
      </p:pic>
    </p:spTree>
    <p:extLst>
      <p:ext uri="{BB962C8B-B14F-4D97-AF65-F5344CB8AC3E}">
        <p14:creationId xmlns:p14="http://schemas.microsoft.com/office/powerpoint/2010/main" val="3019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0D02CB0-BBC1-108B-FE1E-6FBFCBA05779}"/>
              </a:ext>
            </a:extLst>
          </p:cNvPr>
          <p:cNvGrpSpPr/>
          <p:nvPr/>
        </p:nvGrpSpPr>
        <p:grpSpPr>
          <a:xfrm>
            <a:off x="1904428" y="-1301214"/>
            <a:ext cx="11093614" cy="14934125"/>
            <a:chOff x="1904428" y="-1301214"/>
            <a:chExt cx="11093614" cy="14934125"/>
          </a:xfrm>
        </p:grpSpPr>
        <p:pic>
          <p:nvPicPr>
            <p:cNvPr id="3" name="Imagen 2">
              <a:extLst>
                <a:ext uri="{FF2B5EF4-FFF2-40B4-BE49-F238E27FC236}">
                  <a16:creationId xmlns:a16="http://schemas.microsoft.com/office/drawing/2014/main" id="{B69623EF-6161-E7BC-B3E2-B8E3A05BC47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4" name="Imagen 3">
              <a:extLst>
                <a:ext uri="{FF2B5EF4-FFF2-40B4-BE49-F238E27FC236}">
                  <a16:creationId xmlns:a16="http://schemas.microsoft.com/office/drawing/2014/main" id="{05F0433A-2C0F-2900-3DB8-0C2A4FF80DC6}"/>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6" name="Imagen 5">
              <a:extLst>
                <a:ext uri="{FF2B5EF4-FFF2-40B4-BE49-F238E27FC236}">
                  <a16:creationId xmlns:a16="http://schemas.microsoft.com/office/drawing/2014/main" id="{63AA3E29-980D-3D31-E0DF-0DA22A028D7A}"/>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3046412"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Novedades Normativas</a:t>
            </a:r>
          </a:p>
        </p:txBody>
      </p:sp>
      <p:cxnSp>
        <p:nvCxnSpPr>
          <p:cNvPr id="11" name="Conector recto 10">
            <a:extLst>
              <a:ext uri="{FF2B5EF4-FFF2-40B4-BE49-F238E27FC236}">
                <a16:creationId xmlns:a16="http://schemas.microsoft.com/office/drawing/2014/main" id="{0425371E-3C62-D359-E690-FB3BECC552CD}"/>
              </a:ext>
            </a:extLst>
          </p:cNvPr>
          <p:cNvCxnSpPr/>
          <p:nvPr/>
        </p:nvCxnSpPr>
        <p:spPr>
          <a:xfrm>
            <a:off x="460405" y="3092952"/>
            <a:ext cx="11160000" cy="0"/>
          </a:xfrm>
          <a:prstGeom prst="line">
            <a:avLst/>
          </a:prstGeom>
          <a:ln>
            <a:solidFill>
              <a:srgbClr val="AFCEEB"/>
            </a:solidFill>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9F0EFC97-E727-F2E0-B7E0-8212F2464BD5}"/>
              </a:ext>
            </a:extLst>
          </p:cNvPr>
          <p:cNvGrpSpPr/>
          <p:nvPr/>
        </p:nvGrpSpPr>
        <p:grpSpPr>
          <a:xfrm>
            <a:off x="396823" y="1967782"/>
            <a:ext cx="11223582" cy="718787"/>
            <a:chOff x="396823" y="4214178"/>
            <a:chExt cx="11223582" cy="718787"/>
          </a:xfrm>
        </p:grpSpPr>
        <p:sp>
          <p:nvSpPr>
            <p:cNvPr id="13" name="54 Rectángulo">
              <a:extLst>
                <a:ext uri="{FF2B5EF4-FFF2-40B4-BE49-F238E27FC236}">
                  <a16:creationId xmlns:a16="http://schemas.microsoft.com/office/drawing/2014/main" id="{8D055F97-7F3D-2053-4CF7-F362AEA97486}"/>
                </a:ext>
              </a:extLst>
            </p:cNvPr>
            <p:cNvSpPr/>
            <p:nvPr/>
          </p:nvSpPr>
          <p:spPr>
            <a:xfrm>
              <a:off x="4806462" y="4214178"/>
              <a:ext cx="6813943" cy="366511"/>
            </a:xfrm>
            <a:prstGeom prst="rect">
              <a:avLst/>
            </a:prstGeom>
          </p:spPr>
          <p:txBody>
            <a:bodyPr wrap="square">
              <a:spAutoFit/>
            </a:bodyPr>
            <a:lstStyle/>
            <a:p>
              <a:pPr>
                <a:lnSpc>
                  <a:spcPts val="2400"/>
                </a:lnSpc>
              </a:pPr>
              <a:r>
                <a:rPr lang="es-AR" sz="1600" dirty="0">
                  <a:latin typeface="Encode Sans SemiBold" pitchFamily="2" charset="0"/>
                </a:rPr>
                <a:t>Aprueba medidas para la liquidación de Fondos Fiduciarios disueltos.</a:t>
              </a:r>
            </a:p>
          </p:txBody>
        </p:sp>
        <p:sp>
          <p:nvSpPr>
            <p:cNvPr id="14" name="20 Rectángulo">
              <a:extLst>
                <a:ext uri="{FF2B5EF4-FFF2-40B4-BE49-F238E27FC236}">
                  <a16:creationId xmlns:a16="http://schemas.microsoft.com/office/drawing/2014/main" id="{0125CD68-A56D-522F-0820-3E419B4A98BB}"/>
                </a:ext>
              </a:extLst>
            </p:cNvPr>
            <p:cNvSpPr/>
            <p:nvPr/>
          </p:nvSpPr>
          <p:spPr>
            <a:xfrm>
              <a:off x="396823" y="4234056"/>
              <a:ext cx="4510200" cy="698909"/>
            </a:xfrm>
            <a:prstGeom prst="rect">
              <a:avLst/>
            </a:prstGeom>
          </p:spPr>
          <p:txBody>
            <a:bodyPr wrap="square">
              <a:spAutoFit/>
            </a:bodyPr>
            <a:lstStyle/>
            <a:p>
              <a:pPr>
                <a:lnSpc>
                  <a:spcPct val="115000"/>
                </a:lnSpc>
                <a:spcBef>
                  <a:spcPts val="800"/>
                </a:spcBef>
                <a:spcAft>
                  <a:spcPts val="400"/>
                </a:spcAft>
                <a:defRPr/>
              </a:pPr>
              <a:r>
                <a:rPr lang="es-AR" sz="2000" dirty="0">
                  <a:solidFill>
                    <a:srgbClr val="008273"/>
                  </a:solidFill>
                  <a:latin typeface="Barlow ExtraBold" panose="00000900000000000000" pitchFamily="2" charset="0"/>
                </a:rPr>
                <a:t>Resolución MECON </a:t>
              </a:r>
              <a:r>
                <a:rPr lang="es-AR" sz="2000" dirty="0" err="1">
                  <a:solidFill>
                    <a:srgbClr val="008273"/>
                  </a:solidFill>
                  <a:latin typeface="Barlow ExtraBold" panose="00000900000000000000" pitchFamily="2" charset="0"/>
                </a:rPr>
                <a:t>N°</a:t>
              </a:r>
              <a:r>
                <a:rPr lang="es-AR" sz="2000" dirty="0">
                  <a:solidFill>
                    <a:srgbClr val="008273"/>
                  </a:solidFill>
                  <a:latin typeface="Barlow ExtraBold" panose="00000900000000000000" pitchFamily="2" charset="0"/>
                </a:rPr>
                <a:t> 796/2024 </a:t>
              </a:r>
            </a:p>
            <a:p>
              <a:pPr>
                <a:lnSpc>
                  <a:spcPts val="533"/>
                </a:lnSpc>
                <a:spcBef>
                  <a:spcPts val="800"/>
                </a:spcBef>
                <a:spcAft>
                  <a:spcPts val="400"/>
                </a:spcAft>
              </a:pPr>
              <a:r>
                <a:rPr lang="es-ES" sz="1600" dirty="0">
                  <a:solidFill>
                    <a:srgbClr val="008273"/>
                  </a:solidFill>
                  <a:latin typeface="Montserrat" pitchFamily="2" charset="0"/>
                </a:rPr>
                <a:t>22/08/2024</a:t>
              </a:r>
              <a:endParaRPr lang="es-AR" sz="1600" dirty="0">
                <a:solidFill>
                  <a:srgbClr val="008273"/>
                </a:solidFill>
                <a:latin typeface="Montserrat" pitchFamily="2" charset="0"/>
              </a:endParaRPr>
            </a:p>
          </p:txBody>
        </p:sp>
      </p:grpSp>
      <p:grpSp>
        <p:nvGrpSpPr>
          <p:cNvPr id="18" name="Grupo 17">
            <a:extLst>
              <a:ext uri="{FF2B5EF4-FFF2-40B4-BE49-F238E27FC236}">
                <a16:creationId xmlns:a16="http://schemas.microsoft.com/office/drawing/2014/main" id="{D0FA4BD9-1D0A-E0FB-E167-59A0745B5A17}"/>
              </a:ext>
            </a:extLst>
          </p:cNvPr>
          <p:cNvGrpSpPr/>
          <p:nvPr/>
        </p:nvGrpSpPr>
        <p:grpSpPr>
          <a:xfrm>
            <a:off x="396823" y="3707898"/>
            <a:ext cx="11223582" cy="718787"/>
            <a:chOff x="396823" y="4214178"/>
            <a:chExt cx="11223582" cy="718787"/>
          </a:xfrm>
        </p:grpSpPr>
        <p:sp>
          <p:nvSpPr>
            <p:cNvPr id="19" name="54 Rectángulo">
              <a:extLst>
                <a:ext uri="{FF2B5EF4-FFF2-40B4-BE49-F238E27FC236}">
                  <a16:creationId xmlns:a16="http://schemas.microsoft.com/office/drawing/2014/main" id="{90A5428F-F9B2-6CBD-AFA2-6B9DD60D7ABD}"/>
                </a:ext>
              </a:extLst>
            </p:cNvPr>
            <p:cNvSpPr/>
            <p:nvPr/>
          </p:nvSpPr>
          <p:spPr>
            <a:xfrm>
              <a:off x="4806462" y="4214178"/>
              <a:ext cx="6813943" cy="674287"/>
            </a:xfrm>
            <a:prstGeom prst="rect">
              <a:avLst/>
            </a:prstGeom>
          </p:spPr>
          <p:txBody>
            <a:bodyPr wrap="square">
              <a:spAutoFit/>
            </a:bodyPr>
            <a:lstStyle/>
            <a:p>
              <a:pPr>
                <a:lnSpc>
                  <a:spcPts val="2400"/>
                </a:lnSpc>
              </a:pPr>
              <a:r>
                <a:rPr lang="es-ES" sz="1600" dirty="0">
                  <a:latin typeface="Encode Sans SemiBold" pitchFamily="2" charset="0"/>
                </a:rPr>
                <a:t>M</a:t>
              </a:r>
              <a:r>
                <a:rPr lang="es-AR" sz="1600" dirty="0" err="1">
                  <a:latin typeface="Encode Sans SemiBold" pitchFamily="2" charset="0"/>
                </a:rPr>
                <a:t>odifica</a:t>
              </a:r>
              <a:r>
                <a:rPr lang="es-AR" sz="1600" dirty="0">
                  <a:latin typeface="Encode Sans SemiBold" pitchFamily="2" charset="0"/>
                </a:rPr>
                <a:t> la Resolución SH </a:t>
              </a:r>
              <a:r>
                <a:rPr lang="es-AR" sz="1600" dirty="0" err="1">
                  <a:latin typeface="Encode Sans SemiBold" pitchFamily="2" charset="0"/>
                </a:rPr>
                <a:t>N°</a:t>
              </a:r>
              <a:r>
                <a:rPr lang="es-AR" sz="1600" dirty="0">
                  <a:latin typeface="Encode Sans SemiBold" pitchFamily="2" charset="0"/>
                </a:rPr>
                <a:t> 87/2014 sobre trámites de creación, adecuación, incremento y cierre de Fondos Rotatorios.</a:t>
              </a:r>
            </a:p>
          </p:txBody>
        </p:sp>
        <p:sp>
          <p:nvSpPr>
            <p:cNvPr id="20" name="20 Rectángulo">
              <a:extLst>
                <a:ext uri="{FF2B5EF4-FFF2-40B4-BE49-F238E27FC236}">
                  <a16:creationId xmlns:a16="http://schemas.microsoft.com/office/drawing/2014/main" id="{FC9BC449-5756-1BA5-DBCE-BBE4F516FC3E}"/>
                </a:ext>
              </a:extLst>
            </p:cNvPr>
            <p:cNvSpPr/>
            <p:nvPr/>
          </p:nvSpPr>
          <p:spPr>
            <a:xfrm>
              <a:off x="396823" y="4234056"/>
              <a:ext cx="4510200" cy="698909"/>
            </a:xfrm>
            <a:prstGeom prst="rect">
              <a:avLst/>
            </a:prstGeom>
          </p:spPr>
          <p:txBody>
            <a:bodyPr wrap="square">
              <a:spAutoFit/>
            </a:bodyPr>
            <a:lstStyle/>
            <a:p>
              <a:pPr>
                <a:lnSpc>
                  <a:spcPct val="115000"/>
                </a:lnSpc>
                <a:spcBef>
                  <a:spcPts val="800"/>
                </a:spcBef>
                <a:spcAft>
                  <a:spcPts val="400"/>
                </a:spcAft>
                <a:defRPr/>
              </a:pPr>
              <a:r>
                <a:rPr lang="es-AR" sz="2000" dirty="0">
                  <a:solidFill>
                    <a:srgbClr val="008273"/>
                  </a:solidFill>
                  <a:latin typeface="Barlow ExtraBold" panose="00000900000000000000" pitchFamily="2" charset="0"/>
                </a:rPr>
                <a:t>Resolución SH </a:t>
              </a:r>
              <a:r>
                <a:rPr lang="es-AR" sz="2000" dirty="0" err="1">
                  <a:solidFill>
                    <a:srgbClr val="008273"/>
                  </a:solidFill>
                  <a:latin typeface="Barlow ExtraBold" panose="00000900000000000000" pitchFamily="2" charset="0"/>
                </a:rPr>
                <a:t>N°</a:t>
              </a:r>
              <a:r>
                <a:rPr lang="es-AR" sz="2000" dirty="0">
                  <a:solidFill>
                    <a:srgbClr val="008273"/>
                  </a:solidFill>
                  <a:latin typeface="Barlow ExtraBold" panose="00000900000000000000" pitchFamily="2" charset="0"/>
                </a:rPr>
                <a:t> 113/2024 </a:t>
              </a:r>
            </a:p>
            <a:p>
              <a:pPr>
                <a:lnSpc>
                  <a:spcPts val="533"/>
                </a:lnSpc>
                <a:spcBef>
                  <a:spcPts val="800"/>
                </a:spcBef>
                <a:spcAft>
                  <a:spcPts val="400"/>
                </a:spcAft>
              </a:pPr>
              <a:r>
                <a:rPr lang="es-ES" sz="1600" dirty="0">
                  <a:solidFill>
                    <a:srgbClr val="008273"/>
                  </a:solidFill>
                  <a:latin typeface="Montserrat" pitchFamily="2" charset="0"/>
                </a:rPr>
                <a:t>03/10/2024</a:t>
              </a:r>
              <a:endParaRPr lang="es-AR" sz="1600" dirty="0">
                <a:solidFill>
                  <a:srgbClr val="008273"/>
                </a:solidFill>
                <a:latin typeface="Montserrat" pitchFamily="2" charset="0"/>
              </a:endParaRPr>
            </a:p>
          </p:txBody>
        </p:sp>
      </p:grpSp>
      <p:sp>
        <p:nvSpPr>
          <p:cNvPr id="7" name="Título 1">
            <a:extLst>
              <a:ext uri="{FF2B5EF4-FFF2-40B4-BE49-F238E27FC236}">
                <a16:creationId xmlns:a16="http://schemas.microsoft.com/office/drawing/2014/main" id="{AB1429AA-D1D3-4CB1-C70A-145B2D2F37FE}"/>
              </a:ext>
            </a:extLst>
          </p:cNvPr>
          <p:cNvSpPr txBox="1">
            <a:spLocks/>
          </p:cNvSpPr>
          <p:nvPr/>
        </p:nvSpPr>
        <p:spPr>
          <a:xfrm>
            <a:off x="262878" y="365118"/>
            <a:ext cx="9039225" cy="568325"/>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Normativa con impacto en Gestiones de Tesorería</a:t>
            </a:r>
          </a:p>
        </p:txBody>
      </p:sp>
      <p:pic>
        <p:nvPicPr>
          <p:cNvPr id="8" name="Imagen 7">
            <a:extLst>
              <a:ext uri="{FF2B5EF4-FFF2-40B4-BE49-F238E27FC236}">
                <a16:creationId xmlns:a16="http://schemas.microsoft.com/office/drawing/2014/main" id="{6E0CB301-6E5F-905E-F3A3-A89BC9CD3CD4}"/>
              </a:ext>
            </a:extLst>
          </p:cNvPr>
          <p:cNvPicPr>
            <a:picLocks noChangeAspect="1"/>
          </p:cNvPicPr>
          <p:nvPr/>
        </p:nvPicPr>
        <p:blipFill>
          <a:blip r:embed="rId4"/>
          <a:stretch>
            <a:fillRect/>
          </a:stretch>
        </p:blipFill>
        <p:spPr>
          <a:xfrm>
            <a:off x="112900" y="83869"/>
            <a:ext cx="247934" cy="368550"/>
          </a:xfrm>
          <a:prstGeom prst="rect">
            <a:avLst/>
          </a:prstGeom>
        </p:spPr>
      </p:pic>
    </p:spTree>
    <p:extLst>
      <p:ext uri="{BB962C8B-B14F-4D97-AF65-F5344CB8AC3E}">
        <p14:creationId xmlns:p14="http://schemas.microsoft.com/office/powerpoint/2010/main" val="32928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81D82D3B-E241-4F9B-3235-EFFEFF108C22}"/>
              </a:ext>
            </a:extLst>
          </p:cNvPr>
          <p:cNvPicPr>
            <a:picLocks noChangeAspect="1"/>
          </p:cNvPicPr>
          <p:nvPr/>
        </p:nvPicPr>
        <p:blipFill>
          <a:blip r:embed="rId2"/>
          <a:stretch>
            <a:fillRect/>
          </a:stretch>
        </p:blipFill>
        <p:spPr>
          <a:xfrm>
            <a:off x="0" y="0"/>
            <a:ext cx="12192000" cy="6858000"/>
          </a:xfrm>
          <a:prstGeom prst="rect">
            <a:avLst/>
          </a:prstGeom>
        </p:spPr>
      </p:pic>
      <p:sp>
        <p:nvSpPr>
          <p:cNvPr id="18" name="Título 1">
            <a:extLst>
              <a:ext uri="{FF2B5EF4-FFF2-40B4-BE49-F238E27FC236}">
                <a16:creationId xmlns:a16="http://schemas.microsoft.com/office/drawing/2014/main" id="{7B16416C-C584-8A5D-282A-9EEB1CDB1D8A}"/>
              </a:ext>
            </a:extLst>
          </p:cNvPr>
          <p:cNvSpPr>
            <a:spLocks noGrp="1"/>
          </p:cNvSpPr>
          <p:nvPr>
            <p:ph type="title"/>
          </p:nvPr>
        </p:nvSpPr>
        <p:spPr>
          <a:xfrm>
            <a:off x="838200" y="2663825"/>
            <a:ext cx="10515600" cy="765175"/>
          </a:xfrm>
        </p:spPr>
        <p:txBody>
          <a:bodyPr>
            <a:normAutofit fontScale="90000"/>
          </a:bodyPr>
          <a:lstStyle/>
          <a:p>
            <a:r>
              <a:rPr lang="es-ES" dirty="0">
                <a:solidFill>
                  <a:srgbClr val="6500FF"/>
                </a:solidFill>
                <a:latin typeface="Barlow SemiBold" panose="00000700000000000000" pitchFamily="2" charset="0"/>
              </a:rPr>
              <a:t>Gestiones de</a:t>
            </a:r>
            <a:br>
              <a:rPr lang="es-ES" dirty="0">
                <a:solidFill>
                  <a:srgbClr val="6500FF"/>
                </a:solidFill>
                <a:latin typeface="Barlow SemiBold" panose="00000700000000000000" pitchFamily="2" charset="0"/>
              </a:rPr>
            </a:br>
            <a:r>
              <a:rPr lang="es-ES" dirty="0">
                <a:solidFill>
                  <a:srgbClr val="6500FF"/>
                </a:solidFill>
                <a:latin typeface="Barlow SemiBold" panose="00000700000000000000" pitchFamily="2" charset="0"/>
              </a:rPr>
              <a:t>Fondos</a:t>
            </a:r>
            <a:br>
              <a:rPr lang="es-ES" dirty="0">
                <a:solidFill>
                  <a:srgbClr val="6500FF"/>
                </a:solidFill>
                <a:latin typeface="Barlow SemiBold" panose="00000700000000000000" pitchFamily="2" charset="0"/>
              </a:rPr>
            </a:br>
            <a:r>
              <a:rPr lang="es-ES" dirty="0">
                <a:solidFill>
                  <a:srgbClr val="6500FF"/>
                </a:solidFill>
                <a:latin typeface="Barlow SemiBold" panose="00000700000000000000" pitchFamily="2" charset="0"/>
              </a:rPr>
              <a:t>Rotatorios</a:t>
            </a:r>
            <a:endParaRPr lang="es-AR" dirty="0">
              <a:solidFill>
                <a:srgbClr val="6500FF"/>
              </a:solidFill>
              <a:latin typeface="Barlow SemiBold" panose="00000700000000000000" pitchFamily="2" charset="0"/>
            </a:endParaRPr>
          </a:p>
        </p:txBody>
      </p:sp>
      <p:sp>
        <p:nvSpPr>
          <p:cNvPr id="19" name="CuadroTexto 18">
            <a:extLst>
              <a:ext uri="{FF2B5EF4-FFF2-40B4-BE49-F238E27FC236}">
                <a16:creationId xmlns:a16="http://schemas.microsoft.com/office/drawing/2014/main" id="{C1715475-38F6-9D08-E8B8-3BDF5365D188}"/>
              </a:ext>
            </a:extLst>
          </p:cNvPr>
          <p:cNvSpPr txBox="1"/>
          <p:nvPr/>
        </p:nvSpPr>
        <p:spPr>
          <a:xfrm>
            <a:off x="838199" y="4037726"/>
            <a:ext cx="3914776" cy="865622"/>
          </a:xfrm>
          <a:prstGeom prst="rect">
            <a:avLst/>
          </a:prstGeom>
          <a:noFill/>
        </p:spPr>
        <p:txBody>
          <a:bodyPr wrap="square">
            <a:spAutoFit/>
          </a:bodyPr>
          <a:lstStyle/>
          <a:p>
            <a:pPr>
              <a:lnSpc>
                <a:spcPct val="150000"/>
              </a:lnSpc>
            </a:pPr>
            <a:r>
              <a:rPr lang="es-ES" dirty="0">
                <a:solidFill>
                  <a:srgbClr val="361090"/>
                </a:solidFill>
                <a:latin typeface="Barlow" panose="00000500000000000000" pitchFamily="2" charset="0"/>
              </a:rPr>
              <a:t>Abog. Laura Remes</a:t>
            </a:r>
          </a:p>
          <a:p>
            <a:pPr>
              <a:lnSpc>
                <a:spcPct val="150000"/>
              </a:lnSpc>
            </a:pPr>
            <a:r>
              <a:rPr lang="es-ES" dirty="0">
                <a:solidFill>
                  <a:srgbClr val="361090"/>
                </a:solidFill>
                <a:latin typeface="Barlow" panose="00000500000000000000" pitchFamily="2" charset="0"/>
              </a:rPr>
              <a:t>Lic. Javier Otero</a:t>
            </a:r>
          </a:p>
        </p:txBody>
      </p:sp>
      <p:pic>
        <p:nvPicPr>
          <p:cNvPr id="2" name="Imagen 1">
            <a:extLst>
              <a:ext uri="{FF2B5EF4-FFF2-40B4-BE49-F238E27FC236}">
                <a16:creationId xmlns:a16="http://schemas.microsoft.com/office/drawing/2014/main" id="{B6F17B68-DD00-59A7-1711-DE69DE86EC75}"/>
              </a:ext>
            </a:extLst>
          </p:cNvPr>
          <p:cNvPicPr>
            <a:picLocks noChangeAspect="1"/>
          </p:cNvPicPr>
          <p:nvPr/>
        </p:nvPicPr>
        <p:blipFill>
          <a:blip r:embed="rId3"/>
          <a:stretch>
            <a:fillRect/>
          </a:stretch>
        </p:blipFill>
        <p:spPr>
          <a:xfrm>
            <a:off x="943628" y="1549851"/>
            <a:ext cx="514410" cy="501024"/>
          </a:xfrm>
          <a:prstGeom prst="rect">
            <a:avLst/>
          </a:prstGeom>
        </p:spPr>
      </p:pic>
    </p:spTree>
    <p:extLst>
      <p:ext uri="{BB962C8B-B14F-4D97-AF65-F5344CB8AC3E}">
        <p14:creationId xmlns:p14="http://schemas.microsoft.com/office/powerpoint/2010/main" val="206477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98299AC-5904-5E30-D152-BACA9432FDA0}"/>
              </a:ext>
            </a:extLst>
          </p:cNvPr>
          <p:cNvGrpSpPr/>
          <p:nvPr/>
        </p:nvGrpSpPr>
        <p:grpSpPr>
          <a:xfrm>
            <a:off x="1904428" y="-1301214"/>
            <a:ext cx="11093614" cy="14934125"/>
            <a:chOff x="1904428" y="-1301214"/>
            <a:chExt cx="11093614" cy="14934125"/>
          </a:xfrm>
        </p:grpSpPr>
        <p:pic>
          <p:nvPicPr>
            <p:cNvPr id="3" name="Imagen 2">
              <a:extLst>
                <a:ext uri="{FF2B5EF4-FFF2-40B4-BE49-F238E27FC236}">
                  <a16:creationId xmlns:a16="http://schemas.microsoft.com/office/drawing/2014/main" id="{8487950D-EEA4-4831-5DEE-DCC8A43DA847}"/>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5" name="Imagen 4">
              <a:extLst>
                <a:ext uri="{FF2B5EF4-FFF2-40B4-BE49-F238E27FC236}">
                  <a16:creationId xmlns:a16="http://schemas.microsoft.com/office/drawing/2014/main" id="{1B41A961-4149-365F-9974-319D37D78EC2}"/>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9" name="Imagen 8">
              <a:extLst>
                <a:ext uri="{FF2B5EF4-FFF2-40B4-BE49-F238E27FC236}">
                  <a16:creationId xmlns:a16="http://schemas.microsoft.com/office/drawing/2014/main" id="{CCB65F20-11AA-830E-11E6-B936B5119E57}"/>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13" name="Trapecio 12">
            <a:extLst>
              <a:ext uri="{FF2B5EF4-FFF2-40B4-BE49-F238E27FC236}">
                <a16:creationId xmlns:a16="http://schemas.microsoft.com/office/drawing/2014/main" id="{928F8BFF-AF29-9E83-64B2-5A1BE0AC0C2E}"/>
              </a:ext>
            </a:extLst>
          </p:cNvPr>
          <p:cNvSpPr/>
          <p:nvPr/>
        </p:nvSpPr>
        <p:spPr>
          <a:xfrm rot="5400000" flipH="1">
            <a:off x="2794598" y="980643"/>
            <a:ext cx="1838325" cy="6206922"/>
          </a:xfrm>
          <a:prstGeom prst="trapezoid">
            <a:avLst/>
          </a:prstGeom>
          <a:solidFill>
            <a:srgbClr val="77C3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CuadroTexto 6">
            <a:extLst>
              <a:ext uri="{FF2B5EF4-FFF2-40B4-BE49-F238E27FC236}">
                <a16:creationId xmlns:a16="http://schemas.microsoft.com/office/drawing/2014/main" id="{64241276-93E3-B6C2-16FF-F60F0AB2445B}"/>
              </a:ext>
            </a:extLst>
          </p:cNvPr>
          <p:cNvSpPr txBox="1"/>
          <p:nvPr/>
        </p:nvSpPr>
        <p:spPr>
          <a:xfrm>
            <a:off x="428309" y="83869"/>
            <a:ext cx="2357082"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a:t>
            </a:r>
          </a:p>
        </p:txBody>
      </p:sp>
      <p:sp>
        <p:nvSpPr>
          <p:cNvPr id="10" name="Rectángulo 9">
            <a:extLst>
              <a:ext uri="{FF2B5EF4-FFF2-40B4-BE49-F238E27FC236}">
                <a16:creationId xmlns:a16="http://schemas.microsoft.com/office/drawing/2014/main" id="{AF6102B3-A00A-7D05-FBF8-E1D6AD07B30E}"/>
              </a:ext>
            </a:extLst>
          </p:cNvPr>
          <p:cNvSpPr/>
          <p:nvPr/>
        </p:nvSpPr>
        <p:spPr>
          <a:xfrm>
            <a:off x="5049908" y="3643825"/>
            <a:ext cx="1379450" cy="880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bg1"/>
                </a:solidFill>
              </a:rPr>
              <a:t>Casos de urgencia</a:t>
            </a:r>
          </a:p>
        </p:txBody>
      </p:sp>
      <p:sp>
        <p:nvSpPr>
          <p:cNvPr id="12" name="Trapecio 11">
            <a:extLst>
              <a:ext uri="{FF2B5EF4-FFF2-40B4-BE49-F238E27FC236}">
                <a16:creationId xmlns:a16="http://schemas.microsoft.com/office/drawing/2014/main" id="{7D036202-6A4E-5370-0D74-E93E9640F236}"/>
              </a:ext>
            </a:extLst>
          </p:cNvPr>
          <p:cNvSpPr/>
          <p:nvPr/>
        </p:nvSpPr>
        <p:spPr>
          <a:xfrm rot="16200000">
            <a:off x="4852330" y="-832024"/>
            <a:ext cx="1838325" cy="6206922"/>
          </a:xfrm>
          <a:prstGeom prst="trapezoid">
            <a:avLst/>
          </a:prstGeom>
          <a:solidFill>
            <a:srgbClr val="5F9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Trapecio 13">
            <a:extLst>
              <a:ext uri="{FF2B5EF4-FFF2-40B4-BE49-F238E27FC236}">
                <a16:creationId xmlns:a16="http://schemas.microsoft.com/office/drawing/2014/main" id="{ED3EB99B-D2D8-EE58-FCE8-71FEA186F491}"/>
              </a:ext>
            </a:extLst>
          </p:cNvPr>
          <p:cNvSpPr/>
          <p:nvPr/>
        </p:nvSpPr>
        <p:spPr>
          <a:xfrm rot="16200000">
            <a:off x="6851557" y="2451653"/>
            <a:ext cx="1838325" cy="6206922"/>
          </a:xfrm>
          <a:prstGeom prst="trapezoid">
            <a:avLst/>
          </a:prstGeom>
          <a:solidFill>
            <a:srgbClr val="F7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Rectángulo 16">
            <a:extLst>
              <a:ext uri="{FF2B5EF4-FFF2-40B4-BE49-F238E27FC236}">
                <a16:creationId xmlns:a16="http://schemas.microsoft.com/office/drawing/2014/main" id="{D02B22C0-BB56-63E1-1EDC-43B4E27500DC}"/>
              </a:ext>
            </a:extLst>
          </p:cNvPr>
          <p:cNvSpPr/>
          <p:nvPr/>
        </p:nvSpPr>
        <p:spPr>
          <a:xfrm>
            <a:off x="2785390" y="1810692"/>
            <a:ext cx="2057732" cy="880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bg1"/>
                </a:solidFill>
              </a:rPr>
              <a:t>Procedimiento de excepción </a:t>
            </a:r>
          </a:p>
        </p:txBody>
      </p:sp>
      <p:sp>
        <p:nvSpPr>
          <p:cNvPr id="18" name="Rectángulo 17">
            <a:extLst>
              <a:ext uri="{FF2B5EF4-FFF2-40B4-BE49-F238E27FC236}">
                <a16:creationId xmlns:a16="http://schemas.microsoft.com/office/drawing/2014/main" id="{9AB8EAC6-9A8B-79DF-7E26-98AD55388A8B}"/>
              </a:ext>
            </a:extLst>
          </p:cNvPr>
          <p:cNvSpPr/>
          <p:nvPr/>
        </p:nvSpPr>
        <p:spPr>
          <a:xfrm>
            <a:off x="5021320" y="5099385"/>
            <a:ext cx="2057732" cy="880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bg1"/>
                </a:solidFill>
              </a:rPr>
              <a:t>Transacciones de contado</a:t>
            </a:r>
          </a:p>
        </p:txBody>
      </p:sp>
      <p:pic>
        <p:nvPicPr>
          <p:cNvPr id="26" name="Imagen 25">
            <a:extLst>
              <a:ext uri="{FF2B5EF4-FFF2-40B4-BE49-F238E27FC236}">
                <a16:creationId xmlns:a16="http://schemas.microsoft.com/office/drawing/2014/main" id="{27523228-7B76-3216-E000-B7B8E16741ED}"/>
              </a:ext>
            </a:extLst>
          </p:cNvPr>
          <p:cNvPicPr>
            <a:picLocks noChangeAspect="1"/>
          </p:cNvPicPr>
          <p:nvPr/>
        </p:nvPicPr>
        <p:blipFill>
          <a:blip r:embed="rId3"/>
          <a:stretch>
            <a:fillRect/>
          </a:stretch>
        </p:blipFill>
        <p:spPr>
          <a:xfrm>
            <a:off x="5573422" y="1040138"/>
            <a:ext cx="3556800" cy="2300400"/>
          </a:xfrm>
          <a:prstGeom prst="rect">
            <a:avLst/>
          </a:prstGeom>
        </p:spPr>
      </p:pic>
      <p:pic>
        <p:nvPicPr>
          <p:cNvPr id="28" name="Imagen 27">
            <a:extLst>
              <a:ext uri="{FF2B5EF4-FFF2-40B4-BE49-F238E27FC236}">
                <a16:creationId xmlns:a16="http://schemas.microsoft.com/office/drawing/2014/main" id="{4AFF3F04-3222-33B5-A4E3-5A09100DB64B}"/>
              </a:ext>
            </a:extLst>
          </p:cNvPr>
          <p:cNvPicPr>
            <a:picLocks noChangeAspect="1"/>
          </p:cNvPicPr>
          <p:nvPr/>
        </p:nvPicPr>
        <p:blipFill>
          <a:blip r:embed="rId4"/>
          <a:stretch>
            <a:fillRect/>
          </a:stretch>
        </p:blipFill>
        <p:spPr>
          <a:xfrm>
            <a:off x="710483" y="2787367"/>
            <a:ext cx="4239241" cy="2020041"/>
          </a:xfrm>
          <a:prstGeom prst="rect">
            <a:avLst/>
          </a:prstGeom>
        </p:spPr>
      </p:pic>
      <p:pic>
        <p:nvPicPr>
          <p:cNvPr id="34" name="Imagen 33">
            <a:extLst>
              <a:ext uri="{FF2B5EF4-FFF2-40B4-BE49-F238E27FC236}">
                <a16:creationId xmlns:a16="http://schemas.microsoft.com/office/drawing/2014/main" id="{A0E8EA50-A4B8-0B6C-A6DA-62D4B473BE79}"/>
              </a:ext>
            </a:extLst>
          </p:cNvPr>
          <p:cNvPicPr>
            <a:picLocks noChangeAspect="1"/>
          </p:cNvPicPr>
          <p:nvPr/>
        </p:nvPicPr>
        <p:blipFill>
          <a:blip r:embed="rId5"/>
          <a:stretch>
            <a:fillRect/>
          </a:stretch>
        </p:blipFill>
        <p:spPr>
          <a:xfrm>
            <a:off x="8071582" y="3321408"/>
            <a:ext cx="2702415" cy="2847300"/>
          </a:xfrm>
          <a:prstGeom prst="rect">
            <a:avLst/>
          </a:prstGeom>
        </p:spPr>
      </p:pic>
      <p:sp>
        <p:nvSpPr>
          <p:cNvPr id="8" name="Título 1">
            <a:extLst>
              <a:ext uri="{FF2B5EF4-FFF2-40B4-BE49-F238E27FC236}">
                <a16:creationId xmlns:a16="http://schemas.microsoft.com/office/drawing/2014/main" id="{01D19279-3195-9730-B5DF-51D746C32C41}"/>
              </a:ext>
            </a:extLst>
          </p:cNvPr>
          <p:cNvSpPr txBox="1">
            <a:spLocks/>
          </p:cNvSpPr>
          <p:nvPr/>
        </p:nvSpPr>
        <p:spPr>
          <a:xfrm>
            <a:off x="285850" y="369195"/>
            <a:ext cx="11477842" cy="968356"/>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Régimen de Fondos Rotatorios, Fondos Rotatorios Internos y Cajas Chicas</a:t>
            </a:r>
          </a:p>
        </p:txBody>
      </p:sp>
      <p:pic>
        <p:nvPicPr>
          <p:cNvPr id="4" name="Imagen 3">
            <a:extLst>
              <a:ext uri="{FF2B5EF4-FFF2-40B4-BE49-F238E27FC236}">
                <a16:creationId xmlns:a16="http://schemas.microsoft.com/office/drawing/2014/main" id="{35C1A122-568D-4356-C416-41BC15B30985}"/>
              </a:ext>
            </a:extLst>
          </p:cNvPr>
          <p:cNvPicPr>
            <a:picLocks noChangeAspect="1"/>
          </p:cNvPicPr>
          <p:nvPr/>
        </p:nvPicPr>
        <p:blipFill>
          <a:blip r:embed="rId6"/>
          <a:stretch>
            <a:fillRect/>
          </a:stretch>
        </p:blipFill>
        <p:spPr>
          <a:xfrm>
            <a:off x="133188" y="120841"/>
            <a:ext cx="295220" cy="287538"/>
          </a:xfrm>
          <a:prstGeom prst="rect">
            <a:avLst/>
          </a:prstGeom>
        </p:spPr>
      </p:pic>
    </p:spTree>
    <p:extLst>
      <p:ext uri="{BB962C8B-B14F-4D97-AF65-F5344CB8AC3E}">
        <p14:creationId xmlns:p14="http://schemas.microsoft.com/office/powerpoint/2010/main" val="13431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91098E3-EE64-0C20-C3B0-B9172B421199}"/>
              </a:ext>
            </a:extLst>
          </p:cNvPr>
          <p:cNvSpPr/>
          <p:nvPr/>
        </p:nvSpPr>
        <p:spPr>
          <a:xfrm>
            <a:off x="3793331" y="1187638"/>
            <a:ext cx="4429005" cy="970450"/>
          </a:xfrm>
          <a:prstGeom prst="rect">
            <a:avLst/>
          </a:prstGeom>
          <a:solidFill>
            <a:srgbClr val="F46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bg1"/>
                </a:solidFill>
              </a:rPr>
              <a:t>Poder Ejecutivo </a:t>
            </a:r>
          </a:p>
          <a:p>
            <a:pPr algn="ctr"/>
            <a:r>
              <a:rPr lang="es-AR" sz="2400" b="1" dirty="0">
                <a:solidFill>
                  <a:schemeClr val="bg1"/>
                </a:solidFill>
              </a:rPr>
              <a:t>Nacional</a:t>
            </a:r>
          </a:p>
        </p:txBody>
      </p:sp>
      <p:sp>
        <p:nvSpPr>
          <p:cNvPr id="6" name="Rectángulo: esquinas redondeadas 5">
            <a:extLst>
              <a:ext uri="{FF2B5EF4-FFF2-40B4-BE49-F238E27FC236}">
                <a16:creationId xmlns:a16="http://schemas.microsoft.com/office/drawing/2014/main" id="{80415CAC-5B11-3C0C-EEC5-B1ABB687E738}"/>
              </a:ext>
            </a:extLst>
          </p:cNvPr>
          <p:cNvSpPr/>
          <p:nvPr/>
        </p:nvSpPr>
        <p:spPr>
          <a:xfrm>
            <a:off x="590045" y="3117068"/>
            <a:ext cx="2209984" cy="1644039"/>
          </a:xfrm>
          <a:prstGeom prst="roundRect">
            <a:avLst>
              <a:gd name="adj" fmla="val 11370"/>
            </a:avLst>
          </a:prstGeom>
          <a:solidFill>
            <a:srgbClr val="00B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esquinas redondeadas 6">
            <a:extLst>
              <a:ext uri="{FF2B5EF4-FFF2-40B4-BE49-F238E27FC236}">
                <a16:creationId xmlns:a16="http://schemas.microsoft.com/office/drawing/2014/main" id="{ADBDC67C-093F-A11B-014F-203D4D6E2603}"/>
              </a:ext>
            </a:extLst>
          </p:cNvPr>
          <p:cNvSpPr/>
          <p:nvPr/>
        </p:nvSpPr>
        <p:spPr>
          <a:xfrm>
            <a:off x="1055635" y="5083198"/>
            <a:ext cx="1737912" cy="831446"/>
          </a:xfrm>
          <a:prstGeom prst="roundRect">
            <a:avLst/>
          </a:prstGeom>
          <a:solidFill>
            <a:srgbClr val="00B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esquinas redondeadas 7">
            <a:extLst>
              <a:ext uri="{FF2B5EF4-FFF2-40B4-BE49-F238E27FC236}">
                <a16:creationId xmlns:a16="http://schemas.microsoft.com/office/drawing/2014/main" id="{F4ABF5C9-F906-A5D9-5856-FABB446C13E2}"/>
              </a:ext>
            </a:extLst>
          </p:cNvPr>
          <p:cNvSpPr/>
          <p:nvPr/>
        </p:nvSpPr>
        <p:spPr>
          <a:xfrm>
            <a:off x="8967330" y="1782501"/>
            <a:ext cx="2434193" cy="831446"/>
          </a:xfrm>
          <a:prstGeom prst="roundRect">
            <a:avLst/>
          </a:prstGeom>
          <a:solidFill>
            <a:srgbClr val="00B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Rectángulo: esquinas redondeadas 12">
            <a:extLst>
              <a:ext uri="{FF2B5EF4-FFF2-40B4-BE49-F238E27FC236}">
                <a16:creationId xmlns:a16="http://schemas.microsoft.com/office/drawing/2014/main" id="{EF3B5105-85C6-4F22-EB18-BB8FD2C2D051}"/>
              </a:ext>
            </a:extLst>
          </p:cNvPr>
          <p:cNvSpPr/>
          <p:nvPr/>
        </p:nvSpPr>
        <p:spPr>
          <a:xfrm>
            <a:off x="9018875" y="3323949"/>
            <a:ext cx="2706718" cy="831446"/>
          </a:xfrm>
          <a:prstGeom prst="roundRect">
            <a:avLst/>
          </a:prstGeom>
          <a:solidFill>
            <a:srgbClr val="00B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Rectángulo: esquinas redondeadas 2">
            <a:extLst>
              <a:ext uri="{FF2B5EF4-FFF2-40B4-BE49-F238E27FC236}">
                <a16:creationId xmlns:a16="http://schemas.microsoft.com/office/drawing/2014/main" id="{31234EA4-9E49-C9D4-85B3-7272061E8893}"/>
              </a:ext>
            </a:extLst>
          </p:cNvPr>
          <p:cNvSpPr/>
          <p:nvPr/>
        </p:nvSpPr>
        <p:spPr>
          <a:xfrm>
            <a:off x="1027806" y="1609814"/>
            <a:ext cx="2077155" cy="1305918"/>
          </a:xfrm>
          <a:prstGeom prst="roundRect">
            <a:avLst/>
          </a:prstGeom>
          <a:solidFill>
            <a:srgbClr val="00B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1" name="Imagen 20">
            <a:extLst>
              <a:ext uri="{FF2B5EF4-FFF2-40B4-BE49-F238E27FC236}">
                <a16:creationId xmlns:a16="http://schemas.microsoft.com/office/drawing/2014/main" id="{9FBE5254-A9EC-47B0-A00A-E3D9B194B9B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159" t="8963" r="11885" b="17978"/>
          <a:stretch/>
        </p:blipFill>
        <p:spPr>
          <a:xfrm rot="20913598">
            <a:off x="3237156" y="1761989"/>
            <a:ext cx="5921548" cy="5549500"/>
          </a:xfrm>
          <a:prstGeom prst="rect">
            <a:avLst/>
          </a:prstGeom>
        </p:spPr>
      </p:pic>
      <p:cxnSp>
        <p:nvCxnSpPr>
          <p:cNvPr id="51" name="Conector recto 50">
            <a:extLst>
              <a:ext uri="{FF2B5EF4-FFF2-40B4-BE49-F238E27FC236}">
                <a16:creationId xmlns:a16="http://schemas.microsoft.com/office/drawing/2014/main" id="{A445F82C-0819-61E9-4FF1-993BAA10939D}"/>
              </a:ext>
            </a:extLst>
          </p:cNvPr>
          <p:cNvCxnSpPr>
            <a:cxnSpLocks/>
            <a:stCxn id="28" idx="7"/>
            <a:endCxn id="8" idx="1"/>
          </p:cNvCxnSpPr>
          <p:nvPr/>
        </p:nvCxnSpPr>
        <p:spPr>
          <a:xfrm flipV="1">
            <a:off x="7309470" y="2198224"/>
            <a:ext cx="1657860" cy="360430"/>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A3661622-9336-F24B-FB9B-BC4BAF0753A6}"/>
              </a:ext>
            </a:extLst>
          </p:cNvPr>
          <p:cNvCxnSpPr>
            <a:cxnSpLocks/>
            <a:stCxn id="30" idx="6"/>
            <a:endCxn id="16" idx="1"/>
          </p:cNvCxnSpPr>
          <p:nvPr/>
        </p:nvCxnSpPr>
        <p:spPr>
          <a:xfrm>
            <a:off x="8482352" y="3504780"/>
            <a:ext cx="575254" cy="230326"/>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F5641BF-9FEA-C5CA-8845-24CCB199092C}"/>
              </a:ext>
            </a:extLst>
          </p:cNvPr>
          <p:cNvSpPr txBox="1"/>
          <p:nvPr/>
        </p:nvSpPr>
        <p:spPr>
          <a:xfrm>
            <a:off x="1075431" y="1760726"/>
            <a:ext cx="1943833" cy="566822"/>
          </a:xfrm>
          <a:prstGeom prst="rect">
            <a:avLst/>
          </a:prstGeom>
        </p:spPr>
        <p:txBody>
          <a:bodyPr wrap="square">
            <a:spAutoFit/>
          </a:bodyPr>
          <a:lstStyle>
            <a:defPPr>
              <a:defRPr lang="es-AR"/>
            </a:defPPr>
            <a:lvl1pPr marR="0" lvl="0" indent="0" fontAlgn="auto">
              <a:lnSpc>
                <a:spcPct val="115000"/>
              </a:lnSpc>
              <a:spcBef>
                <a:spcPts val="800"/>
              </a:spcBef>
              <a:spcAft>
                <a:spcPts val="400"/>
              </a:spcAft>
              <a:buClrTx/>
              <a:buSzTx/>
              <a:buFontTx/>
              <a:buNone/>
              <a:tabLst/>
              <a:defRPr sz="2000">
                <a:solidFill>
                  <a:srgbClr val="00BFA6"/>
                </a:solidFill>
                <a:latin typeface="Barlow ExtraBold" panose="00000900000000000000" pitchFamily="2" charset="0"/>
              </a:defRPr>
            </a:lvl1pPr>
          </a:lstStyle>
          <a:p>
            <a:pPr>
              <a:lnSpc>
                <a:spcPts val="1200"/>
              </a:lnSpc>
            </a:pPr>
            <a:r>
              <a:rPr lang="es-AR" altLang="es-AR" dirty="0">
                <a:solidFill>
                  <a:schemeClr val="bg1"/>
                </a:solidFill>
              </a:rPr>
              <a:t>Resolución SH </a:t>
            </a:r>
          </a:p>
          <a:p>
            <a:pPr>
              <a:lnSpc>
                <a:spcPts val="1200"/>
              </a:lnSpc>
            </a:pPr>
            <a:r>
              <a:rPr lang="es-AR" altLang="es-AR" dirty="0">
                <a:solidFill>
                  <a:schemeClr val="bg1"/>
                </a:solidFill>
              </a:rPr>
              <a:t>225/2018</a:t>
            </a:r>
            <a:endParaRPr lang="es-AR" dirty="0">
              <a:solidFill>
                <a:schemeClr val="bg1"/>
              </a:solidFill>
            </a:endParaRPr>
          </a:p>
        </p:txBody>
      </p:sp>
      <p:cxnSp>
        <p:nvCxnSpPr>
          <p:cNvPr id="27" name="Conector recto 26">
            <a:extLst>
              <a:ext uri="{FF2B5EF4-FFF2-40B4-BE49-F238E27FC236}">
                <a16:creationId xmlns:a16="http://schemas.microsoft.com/office/drawing/2014/main" id="{5A9E3270-11C7-83D5-1609-74652C323DA7}"/>
              </a:ext>
            </a:extLst>
          </p:cNvPr>
          <p:cNvCxnSpPr>
            <a:cxnSpLocks/>
            <a:stCxn id="3" idx="3"/>
            <a:endCxn id="19" idx="1"/>
          </p:cNvCxnSpPr>
          <p:nvPr/>
        </p:nvCxnSpPr>
        <p:spPr>
          <a:xfrm>
            <a:off x="3104961" y="2262773"/>
            <a:ext cx="1497894" cy="362322"/>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id="{413CA09C-51F2-5FFF-A754-7CACFD38EFB6}"/>
              </a:ext>
            </a:extLst>
          </p:cNvPr>
          <p:cNvSpPr/>
          <p:nvPr/>
        </p:nvSpPr>
        <p:spPr>
          <a:xfrm>
            <a:off x="4007378" y="3387684"/>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Elipse 18">
            <a:extLst>
              <a:ext uri="{FF2B5EF4-FFF2-40B4-BE49-F238E27FC236}">
                <a16:creationId xmlns:a16="http://schemas.microsoft.com/office/drawing/2014/main" id="{CED51EC0-64A5-7F61-04FA-97CD5E281E84}"/>
              </a:ext>
            </a:extLst>
          </p:cNvPr>
          <p:cNvSpPr/>
          <p:nvPr/>
        </p:nvSpPr>
        <p:spPr>
          <a:xfrm>
            <a:off x="4576495" y="2598735"/>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CuadroTexto 1">
            <a:extLst>
              <a:ext uri="{FF2B5EF4-FFF2-40B4-BE49-F238E27FC236}">
                <a16:creationId xmlns:a16="http://schemas.microsoft.com/office/drawing/2014/main" id="{F4CD75E2-5B69-3B9D-9F26-534FB2E61A02}"/>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a:t>
            </a:r>
          </a:p>
        </p:txBody>
      </p:sp>
      <p:sp>
        <p:nvSpPr>
          <p:cNvPr id="10" name="CuadroTexto 9">
            <a:extLst>
              <a:ext uri="{FF2B5EF4-FFF2-40B4-BE49-F238E27FC236}">
                <a16:creationId xmlns:a16="http://schemas.microsoft.com/office/drawing/2014/main" id="{BC626B4D-EFD0-B6AB-DBF7-4A39B1B401D4}"/>
              </a:ext>
            </a:extLst>
          </p:cNvPr>
          <p:cNvSpPr txBox="1"/>
          <p:nvPr/>
        </p:nvSpPr>
        <p:spPr>
          <a:xfrm>
            <a:off x="5112368" y="2814272"/>
            <a:ext cx="1435989" cy="707886"/>
          </a:xfrm>
          <a:prstGeom prst="rect">
            <a:avLst/>
          </a:prstGeom>
          <a:noFill/>
        </p:spPr>
        <p:txBody>
          <a:bodyPr wrap="square" rtlCol="0">
            <a:spAutoFit/>
          </a:bodyPr>
          <a:lstStyle>
            <a:defPPr>
              <a:defRPr lang="es-AR"/>
            </a:defPPr>
            <a:lvl1pPr indent="-369888" algn="just">
              <a:lnSpc>
                <a:spcPts val="1800"/>
              </a:lnSpc>
              <a:buFont typeface="Wingdings" panose="05000000000000000000" pitchFamily="2" charset="2"/>
              <a:buChar char="ü"/>
              <a:defRPr sz="1400"/>
            </a:lvl1pPr>
          </a:lstStyle>
          <a:p>
            <a:pPr indent="0" algn="ctr">
              <a:lnSpc>
                <a:spcPct val="100000"/>
              </a:lnSpc>
              <a:buNone/>
            </a:pPr>
            <a:r>
              <a:rPr lang="es-AR" sz="2000" b="1" dirty="0">
                <a:solidFill>
                  <a:schemeClr val="bg1"/>
                </a:solidFill>
                <a:latin typeface="Barlow ExtraBold" panose="00000900000000000000" pitchFamily="2" charset="0"/>
              </a:rPr>
              <a:t>Art. 81, Ley 24.156</a:t>
            </a:r>
          </a:p>
        </p:txBody>
      </p:sp>
      <p:sp>
        <p:nvSpPr>
          <p:cNvPr id="12" name="CuadroTexto 11">
            <a:extLst>
              <a:ext uri="{FF2B5EF4-FFF2-40B4-BE49-F238E27FC236}">
                <a16:creationId xmlns:a16="http://schemas.microsoft.com/office/drawing/2014/main" id="{F6CAE38C-5608-6398-17F3-C93A654CACE5}"/>
              </a:ext>
            </a:extLst>
          </p:cNvPr>
          <p:cNvSpPr txBox="1"/>
          <p:nvPr/>
        </p:nvSpPr>
        <p:spPr>
          <a:xfrm>
            <a:off x="9056460" y="1826184"/>
            <a:ext cx="2274401" cy="707886"/>
          </a:xfrm>
          <a:prstGeom prst="rect">
            <a:avLst/>
          </a:prstGeom>
        </p:spPr>
        <p:txBody>
          <a:bodyPr wrap="square">
            <a:spAutoFit/>
          </a:bodyPr>
          <a:lstStyle>
            <a:defPPr>
              <a:defRPr lang="es-AR"/>
            </a:defPPr>
            <a:lvl1pPr marR="0" lvl="0" indent="0" fontAlgn="auto">
              <a:lnSpc>
                <a:spcPts val="1200"/>
              </a:lnSpc>
              <a:spcBef>
                <a:spcPts val="800"/>
              </a:spcBef>
              <a:spcAft>
                <a:spcPts val="400"/>
              </a:spcAft>
              <a:buClrTx/>
              <a:buSzTx/>
              <a:buFontTx/>
              <a:buNone/>
              <a:tabLst/>
              <a:defRPr sz="2000">
                <a:solidFill>
                  <a:srgbClr val="00BFA6"/>
                </a:solidFill>
                <a:latin typeface="Barlow ExtraBold" panose="00000900000000000000" pitchFamily="2" charset="0"/>
              </a:defRPr>
            </a:lvl1pPr>
          </a:lstStyle>
          <a:p>
            <a:pPr>
              <a:lnSpc>
                <a:spcPts val="2400"/>
              </a:lnSpc>
            </a:pPr>
            <a:r>
              <a:rPr lang="es-AR" dirty="0">
                <a:solidFill>
                  <a:schemeClr val="bg1"/>
                </a:solidFill>
              </a:rPr>
              <a:t>Resoluciones de Cierre de Ejercicio</a:t>
            </a:r>
          </a:p>
        </p:txBody>
      </p:sp>
      <p:sp>
        <p:nvSpPr>
          <p:cNvPr id="15" name="CuadroTexto 14">
            <a:extLst>
              <a:ext uri="{FF2B5EF4-FFF2-40B4-BE49-F238E27FC236}">
                <a16:creationId xmlns:a16="http://schemas.microsoft.com/office/drawing/2014/main" id="{F9A1590F-6F7C-8A54-8BA6-B8908BE51CDF}"/>
              </a:ext>
            </a:extLst>
          </p:cNvPr>
          <p:cNvSpPr txBox="1"/>
          <p:nvPr/>
        </p:nvSpPr>
        <p:spPr>
          <a:xfrm>
            <a:off x="1225193" y="5273586"/>
            <a:ext cx="1151850" cy="566822"/>
          </a:xfrm>
          <a:prstGeom prst="rect">
            <a:avLst/>
          </a:prstGeom>
        </p:spPr>
        <p:txBody>
          <a:bodyPr wrap="square">
            <a:spAutoFit/>
          </a:bodyPr>
          <a:lstStyle>
            <a:defPPr>
              <a:defRPr lang="es-AR"/>
            </a:defPPr>
            <a:lvl1pPr marR="0" lvl="0" indent="0" fontAlgn="auto">
              <a:lnSpc>
                <a:spcPts val="1200"/>
              </a:lnSpc>
              <a:spcBef>
                <a:spcPts val="800"/>
              </a:spcBef>
              <a:spcAft>
                <a:spcPts val="400"/>
              </a:spcAft>
              <a:buClrTx/>
              <a:buSzTx/>
              <a:buFontTx/>
              <a:buNone/>
              <a:tabLst/>
              <a:defRPr sz="2000">
                <a:solidFill>
                  <a:srgbClr val="00BFA6"/>
                </a:solidFill>
                <a:latin typeface="Barlow ExtraBold" panose="00000900000000000000" pitchFamily="2" charset="0"/>
              </a:defRPr>
            </a:lvl1pPr>
          </a:lstStyle>
          <a:p>
            <a:r>
              <a:rPr lang="es-AR" altLang="es-AR" dirty="0">
                <a:solidFill>
                  <a:schemeClr val="bg1"/>
                </a:solidFill>
              </a:rPr>
              <a:t>Normas</a:t>
            </a:r>
          </a:p>
          <a:p>
            <a:r>
              <a:rPr lang="es-AR" altLang="es-AR" dirty="0">
                <a:solidFill>
                  <a:schemeClr val="bg1"/>
                </a:solidFill>
              </a:rPr>
              <a:t>internas</a:t>
            </a:r>
            <a:endParaRPr lang="es-AR" dirty="0">
              <a:solidFill>
                <a:schemeClr val="bg1"/>
              </a:solidFill>
            </a:endParaRPr>
          </a:p>
        </p:txBody>
      </p:sp>
      <p:sp>
        <p:nvSpPr>
          <p:cNvPr id="16" name="CuadroTexto 15">
            <a:extLst>
              <a:ext uri="{FF2B5EF4-FFF2-40B4-BE49-F238E27FC236}">
                <a16:creationId xmlns:a16="http://schemas.microsoft.com/office/drawing/2014/main" id="{81D31E26-5831-B039-2E90-E749CE1D3FAC}"/>
              </a:ext>
            </a:extLst>
          </p:cNvPr>
          <p:cNvSpPr txBox="1"/>
          <p:nvPr/>
        </p:nvSpPr>
        <p:spPr>
          <a:xfrm>
            <a:off x="9057606" y="3381163"/>
            <a:ext cx="2743200" cy="707886"/>
          </a:xfrm>
          <a:prstGeom prst="rect">
            <a:avLst/>
          </a:prstGeom>
        </p:spPr>
        <p:txBody>
          <a:bodyPr wrap="square">
            <a:spAutoFit/>
          </a:bodyPr>
          <a:lstStyle>
            <a:defPPr>
              <a:defRPr lang="es-AR"/>
            </a:defPPr>
            <a:lvl1pPr marR="0" lvl="0" indent="0" fontAlgn="auto">
              <a:lnSpc>
                <a:spcPts val="2400"/>
              </a:lnSpc>
              <a:spcBef>
                <a:spcPts val="800"/>
              </a:spcBef>
              <a:spcAft>
                <a:spcPts val="400"/>
              </a:spcAft>
              <a:buClrTx/>
              <a:buSzTx/>
              <a:buFontTx/>
              <a:buNone/>
              <a:tabLst/>
              <a:defRPr sz="2000">
                <a:solidFill>
                  <a:srgbClr val="00BFA6"/>
                </a:solidFill>
                <a:latin typeface="Barlow ExtraBold" panose="00000900000000000000" pitchFamily="2" charset="0"/>
              </a:defRPr>
            </a:lvl1pPr>
          </a:lstStyle>
          <a:p>
            <a:r>
              <a:rPr lang="es-AR" dirty="0">
                <a:solidFill>
                  <a:schemeClr val="bg1"/>
                </a:solidFill>
              </a:rPr>
              <a:t>Disposiciones de Apertura de Ejercicio</a:t>
            </a:r>
          </a:p>
        </p:txBody>
      </p:sp>
      <p:sp>
        <p:nvSpPr>
          <p:cNvPr id="18" name="CuadroTexto 17">
            <a:extLst>
              <a:ext uri="{FF2B5EF4-FFF2-40B4-BE49-F238E27FC236}">
                <a16:creationId xmlns:a16="http://schemas.microsoft.com/office/drawing/2014/main" id="{8509AE1B-F0FB-9D27-3D71-56A6FD60303A}"/>
              </a:ext>
            </a:extLst>
          </p:cNvPr>
          <p:cNvSpPr txBox="1"/>
          <p:nvPr/>
        </p:nvSpPr>
        <p:spPr>
          <a:xfrm>
            <a:off x="695970" y="3264296"/>
            <a:ext cx="2041191" cy="1446550"/>
          </a:xfrm>
          <a:prstGeom prst="rect">
            <a:avLst/>
          </a:prstGeom>
        </p:spPr>
        <p:txBody>
          <a:bodyPr wrap="square">
            <a:spAutoFit/>
          </a:bodyPr>
          <a:lstStyle>
            <a:defPPr>
              <a:defRPr lang="es-AR"/>
            </a:defPPr>
            <a:lvl1pPr marR="0" lvl="0" indent="0" fontAlgn="auto">
              <a:lnSpc>
                <a:spcPts val="1200"/>
              </a:lnSpc>
              <a:spcBef>
                <a:spcPts val="800"/>
              </a:spcBef>
              <a:spcAft>
                <a:spcPts val="400"/>
              </a:spcAft>
              <a:buClrTx/>
              <a:buSzTx/>
              <a:buFontTx/>
              <a:buNone/>
              <a:tabLst/>
              <a:defRPr sz="2000">
                <a:solidFill>
                  <a:srgbClr val="00BFA6"/>
                </a:solidFill>
                <a:latin typeface="Barlow ExtraBold" panose="00000900000000000000" pitchFamily="2" charset="0"/>
              </a:defRPr>
            </a:lvl1pPr>
          </a:lstStyle>
          <a:p>
            <a:r>
              <a:rPr lang="es-AR" altLang="es-AR" dirty="0">
                <a:solidFill>
                  <a:schemeClr val="bg1"/>
                </a:solidFill>
              </a:rPr>
              <a:t>Resolución SH </a:t>
            </a:r>
          </a:p>
          <a:p>
            <a:r>
              <a:rPr lang="es-AR">
                <a:solidFill>
                  <a:schemeClr val="bg1"/>
                </a:solidFill>
              </a:rPr>
              <a:t>276/2018</a:t>
            </a:r>
            <a:endParaRPr lang="es-AR" dirty="0">
              <a:solidFill>
                <a:schemeClr val="bg1"/>
              </a:solidFill>
            </a:endParaRPr>
          </a:p>
          <a:p>
            <a:pPr>
              <a:lnSpc>
                <a:spcPct val="100000"/>
              </a:lnSpc>
            </a:pPr>
            <a:r>
              <a:rPr lang="es-AR" sz="1600" dirty="0">
                <a:solidFill>
                  <a:schemeClr val="bg1"/>
                </a:solidFill>
                <a:latin typeface="Barlow SemiBold" panose="00000700000000000000" pitchFamily="2" charset="0"/>
              </a:rPr>
              <a:t>Preferencia por medios electrónicos de pago</a:t>
            </a:r>
            <a:endParaRPr lang="es-AR" dirty="0">
              <a:solidFill>
                <a:schemeClr val="bg1"/>
              </a:solidFill>
              <a:latin typeface="Barlow SemiBold" panose="00000700000000000000" pitchFamily="2" charset="0"/>
            </a:endParaRPr>
          </a:p>
        </p:txBody>
      </p:sp>
      <p:sp>
        <p:nvSpPr>
          <p:cNvPr id="23" name="CuadroTexto 22">
            <a:extLst>
              <a:ext uri="{FF2B5EF4-FFF2-40B4-BE49-F238E27FC236}">
                <a16:creationId xmlns:a16="http://schemas.microsoft.com/office/drawing/2014/main" id="{6924ED55-890C-C0BC-B528-87D48CA66B25}"/>
              </a:ext>
            </a:extLst>
          </p:cNvPr>
          <p:cNvSpPr txBox="1"/>
          <p:nvPr/>
        </p:nvSpPr>
        <p:spPr>
          <a:xfrm>
            <a:off x="4187378" y="3954777"/>
            <a:ext cx="2090189" cy="707886"/>
          </a:xfrm>
          <a:prstGeom prst="rect">
            <a:avLst/>
          </a:prstGeom>
          <a:noFill/>
        </p:spPr>
        <p:txBody>
          <a:bodyPr wrap="square" rtlCol="0">
            <a:spAutoFit/>
          </a:bodyPr>
          <a:lstStyle>
            <a:defPPr>
              <a:defRPr lang="es-AR"/>
            </a:defPPr>
            <a:lvl1pPr indent="-369888" algn="just">
              <a:lnSpc>
                <a:spcPts val="1800"/>
              </a:lnSpc>
              <a:buFont typeface="Wingdings" panose="05000000000000000000" pitchFamily="2" charset="2"/>
              <a:buChar char="ü"/>
              <a:defRPr sz="1400"/>
            </a:lvl1pPr>
          </a:lstStyle>
          <a:p>
            <a:pPr indent="0" algn="ctr">
              <a:lnSpc>
                <a:spcPct val="100000"/>
              </a:lnSpc>
              <a:buNone/>
            </a:pPr>
            <a:r>
              <a:rPr lang="es-AR" sz="2000" b="1" dirty="0">
                <a:solidFill>
                  <a:schemeClr val="bg1"/>
                </a:solidFill>
                <a:latin typeface="Barlow ExtraBold" panose="00000900000000000000" pitchFamily="2" charset="0"/>
              </a:rPr>
              <a:t>Art. 81, </a:t>
            </a:r>
          </a:p>
          <a:p>
            <a:pPr indent="0" algn="ctr">
              <a:lnSpc>
                <a:spcPct val="100000"/>
              </a:lnSpc>
              <a:buNone/>
            </a:pPr>
            <a:r>
              <a:rPr lang="es-AR" sz="2000" b="1" dirty="0" err="1">
                <a:solidFill>
                  <a:schemeClr val="bg1"/>
                </a:solidFill>
                <a:latin typeface="Barlow ExtraBold" panose="00000900000000000000" pitchFamily="2" charset="0"/>
              </a:rPr>
              <a:t>Dec</a:t>
            </a:r>
            <a:r>
              <a:rPr lang="es-AR" sz="2000" b="1" dirty="0">
                <a:solidFill>
                  <a:schemeClr val="bg1"/>
                </a:solidFill>
                <a:latin typeface="Barlow ExtraBold" panose="00000900000000000000" pitchFamily="2" charset="0"/>
              </a:rPr>
              <a:t>. 1344/2007</a:t>
            </a:r>
          </a:p>
        </p:txBody>
      </p:sp>
      <p:sp>
        <p:nvSpPr>
          <p:cNvPr id="25" name="CuadroTexto 24">
            <a:extLst>
              <a:ext uri="{FF2B5EF4-FFF2-40B4-BE49-F238E27FC236}">
                <a16:creationId xmlns:a16="http://schemas.microsoft.com/office/drawing/2014/main" id="{59B80240-5438-1D53-2AA5-9F69337003BE}"/>
              </a:ext>
            </a:extLst>
          </p:cNvPr>
          <p:cNvSpPr txBox="1"/>
          <p:nvPr/>
        </p:nvSpPr>
        <p:spPr>
          <a:xfrm>
            <a:off x="6548357" y="3796722"/>
            <a:ext cx="1855076" cy="707886"/>
          </a:xfrm>
          <a:prstGeom prst="rect">
            <a:avLst/>
          </a:prstGeom>
          <a:noFill/>
          <a:ln w="38100">
            <a:solidFill>
              <a:schemeClr val="accent4">
                <a:lumMod val="60000"/>
                <a:lumOff val="40000"/>
              </a:schemeClr>
            </a:solidFill>
          </a:ln>
        </p:spPr>
        <p:txBody>
          <a:bodyPr wrap="square" rtlCol="0">
            <a:spAutoFit/>
          </a:bodyPr>
          <a:lstStyle>
            <a:defPPr>
              <a:defRPr lang="es-AR"/>
            </a:defPPr>
            <a:lvl1pPr indent="0" algn="ctr">
              <a:lnSpc>
                <a:spcPct val="100000"/>
              </a:lnSpc>
              <a:buFont typeface="Wingdings" panose="05000000000000000000" pitchFamily="2" charset="2"/>
              <a:buNone/>
              <a:defRPr sz="2000" b="1">
                <a:solidFill>
                  <a:srgbClr val="FF0000"/>
                </a:solidFill>
                <a:latin typeface="Barlow ExtraBold" panose="00000900000000000000" pitchFamily="2" charset="0"/>
              </a:defRPr>
            </a:lvl1pPr>
          </a:lstStyle>
          <a:p>
            <a:r>
              <a:rPr lang="es-AR" b="0" dirty="0">
                <a:solidFill>
                  <a:schemeClr val="accent4">
                    <a:lumMod val="60000"/>
                    <a:lumOff val="40000"/>
                  </a:schemeClr>
                </a:solidFill>
              </a:rPr>
              <a:t>Resolución SH 87/2014</a:t>
            </a:r>
          </a:p>
        </p:txBody>
      </p:sp>
      <p:sp>
        <p:nvSpPr>
          <p:cNvPr id="28" name="Elipse 27">
            <a:extLst>
              <a:ext uri="{FF2B5EF4-FFF2-40B4-BE49-F238E27FC236}">
                <a16:creationId xmlns:a16="http://schemas.microsoft.com/office/drawing/2014/main" id="{CF25BD6C-C956-89E1-9434-36B4CB3E8C91}"/>
              </a:ext>
            </a:extLst>
          </p:cNvPr>
          <p:cNvSpPr/>
          <p:nvPr/>
        </p:nvSpPr>
        <p:spPr>
          <a:xfrm>
            <a:off x="7155830" y="2532294"/>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Elipse 29">
            <a:extLst>
              <a:ext uri="{FF2B5EF4-FFF2-40B4-BE49-F238E27FC236}">
                <a16:creationId xmlns:a16="http://schemas.microsoft.com/office/drawing/2014/main" id="{1E8F280B-857C-539B-ED24-9DFBCF9DE313}"/>
              </a:ext>
            </a:extLst>
          </p:cNvPr>
          <p:cNvSpPr/>
          <p:nvPr/>
        </p:nvSpPr>
        <p:spPr>
          <a:xfrm>
            <a:off x="8302352" y="3414780"/>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34" name="Conector recto 33">
            <a:extLst>
              <a:ext uri="{FF2B5EF4-FFF2-40B4-BE49-F238E27FC236}">
                <a16:creationId xmlns:a16="http://schemas.microsoft.com/office/drawing/2014/main" id="{FBBA34FF-A703-26DA-294C-E456B4ED4E3C}"/>
              </a:ext>
            </a:extLst>
          </p:cNvPr>
          <p:cNvCxnSpPr>
            <a:cxnSpLocks/>
            <a:endCxn id="14" idx="2"/>
          </p:cNvCxnSpPr>
          <p:nvPr/>
        </p:nvCxnSpPr>
        <p:spPr>
          <a:xfrm flipV="1">
            <a:off x="2665405" y="3477684"/>
            <a:ext cx="1341973" cy="357551"/>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7EFA3D8F-2A60-7C6F-C6D1-20F1539D0F06}"/>
              </a:ext>
            </a:extLst>
          </p:cNvPr>
          <p:cNvCxnSpPr>
            <a:cxnSpLocks/>
            <a:stCxn id="7" idx="3"/>
          </p:cNvCxnSpPr>
          <p:nvPr/>
        </p:nvCxnSpPr>
        <p:spPr>
          <a:xfrm flipV="1">
            <a:off x="2793547" y="4941107"/>
            <a:ext cx="737170" cy="557814"/>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26" name="Elipse 25">
            <a:extLst>
              <a:ext uri="{FF2B5EF4-FFF2-40B4-BE49-F238E27FC236}">
                <a16:creationId xmlns:a16="http://schemas.microsoft.com/office/drawing/2014/main" id="{A3054E64-0C40-078D-B660-FB7093CCA186}"/>
              </a:ext>
            </a:extLst>
          </p:cNvPr>
          <p:cNvSpPr/>
          <p:nvPr/>
        </p:nvSpPr>
        <p:spPr>
          <a:xfrm>
            <a:off x="3535322" y="4761107"/>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grpSp>
        <p:nvGrpSpPr>
          <p:cNvPr id="58" name="Grupo 57">
            <a:extLst>
              <a:ext uri="{FF2B5EF4-FFF2-40B4-BE49-F238E27FC236}">
                <a16:creationId xmlns:a16="http://schemas.microsoft.com/office/drawing/2014/main" id="{AF0B118E-58A8-A181-485D-BD35B5BF7AF7}"/>
              </a:ext>
            </a:extLst>
          </p:cNvPr>
          <p:cNvGrpSpPr/>
          <p:nvPr/>
        </p:nvGrpSpPr>
        <p:grpSpPr>
          <a:xfrm>
            <a:off x="3482798" y="4732298"/>
            <a:ext cx="7972540" cy="2489473"/>
            <a:chOff x="3482798" y="4732298"/>
            <a:chExt cx="7972540" cy="2489473"/>
          </a:xfrm>
        </p:grpSpPr>
        <p:sp>
          <p:nvSpPr>
            <p:cNvPr id="57" name="Rectángulo 56">
              <a:extLst>
                <a:ext uri="{FF2B5EF4-FFF2-40B4-BE49-F238E27FC236}">
                  <a16:creationId xmlns:a16="http://schemas.microsoft.com/office/drawing/2014/main" id="{11558167-D469-60E4-82D3-D24683E599E6}"/>
                </a:ext>
              </a:extLst>
            </p:cNvPr>
            <p:cNvSpPr/>
            <p:nvPr/>
          </p:nvSpPr>
          <p:spPr>
            <a:xfrm>
              <a:off x="3857686" y="5419725"/>
              <a:ext cx="7315139" cy="1802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7" name="Imagen 46">
              <a:extLst>
                <a:ext uri="{FF2B5EF4-FFF2-40B4-BE49-F238E27FC236}">
                  <a16:creationId xmlns:a16="http://schemas.microsoft.com/office/drawing/2014/main" id="{321A19DE-FA8D-22B5-1E94-FCDE2FF9CAD3}"/>
                </a:ext>
              </a:extLst>
            </p:cNvPr>
            <p:cNvPicPr>
              <a:picLocks noChangeAspect="1"/>
            </p:cNvPicPr>
            <p:nvPr/>
          </p:nvPicPr>
          <p:blipFill rotWithShape="1">
            <a:blip r:embed="rId3">
              <a:extLst>
                <a:ext uri="{28A0092B-C50C-407E-A947-70E740481C1C}">
                  <a14:useLocalDpi xmlns:a14="http://schemas.microsoft.com/office/drawing/2010/main" val="0"/>
                </a:ext>
              </a:extLst>
            </a:blip>
            <a:srcRect t="19073"/>
            <a:stretch/>
          </p:blipFill>
          <p:spPr>
            <a:xfrm>
              <a:off x="3482798" y="4732298"/>
              <a:ext cx="7972540" cy="2348897"/>
            </a:xfrm>
            <a:prstGeom prst="rect">
              <a:avLst/>
            </a:prstGeom>
          </p:spPr>
        </p:pic>
      </p:grpSp>
      <p:sp>
        <p:nvSpPr>
          <p:cNvPr id="32" name="CuadroTexto 31">
            <a:extLst>
              <a:ext uri="{FF2B5EF4-FFF2-40B4-BE49-F238E27FC236}">
                <a16:creationId xmlns:a16="http://schemas.microsoft.com/office/drawing/2014/main" id="{17514F03-DCE2-09D8-60F0-6F7DAD40B6BF}"/>
              </a:ext>
            </a:extLst>
          </p:cNvPr>
          <p:cNvSpPr txBox="1"/>
          <p:nvPr/>
        </p:nvSpPr>
        <p:spPr>
          <a:xfrm>
            <a:off x="1058578" y="2243872"/>
            <a:ext cx="2066417" cy="584775"/>
          </a:xfrm>
          <a:prstGeom prst="rect">
            <a:avLst/>
          </a:prstGeom>
        </p:spPr>
        <p:txBody>
          <a:bodyPr wrap="square">
            <a:spAutoFit/>
          </a:bodyPr>
          <a:lstStyle>
            <a:defPPr>
              <a:defRPr lang="es-AR"/>
            </a:defPPr>
            <a:lvl1pPr marR="0" lvl="0" indent="0" fontAlgn="auto">
              <a:lnSpc>
                <a:spcPct val="115000"/>
              </a:lnSpc>
              <a:spcBef>
                <a:spcPts val="800"/>
              </a:spcBef>
              <a:spcAft>
                <a:spcPts val="400"/>
              </a:spcAft>
              <a:buClrTx/>
              <a:buSzTx/>
              <a:buFontTx/>
              <a:buNone/>
              <a:tabLst/>
              <a:defRPr sz="2000">
                <a:solidFill>
                  <a:srgbClr val="00BFA6"/>
                </a:solidFill>
                <a:latin typeface="Barlow ExtraBold" panose="00000900000000000000" pitchFamily="2" charset="0"/>
              </a:defRPr>
            </a:lvl1pPr>
          </a:lstStyle>
          <a:p>
            <a:pPr>
              <a:lnSpc>
                <a:spcPct val="100000"/>
              </a:lnSpc>
            </a:pPr>
            <a:r>
              <a:rPr lang="es-AR" altLang="es-AR" sz="1600" dirty="0">
                <a:solidFill>
                  <a:schemeClr val="bg1"/>
                </a:solidFill>
                <a:latin typeface="Barlow SemiBold" panose="00000700000000000000" pitchFamily="2" charset="0"/>
              </a:rPr>
              <a:t>Modelo de Reglamento Interno</a:t>
            </a:r>
          </a:p>
        </p:txBody>
      </p:sp>
      <p:sp>
        <p:nvSpPr>
          <p:cNvPr id="20" name="Título 1">
            <a:extLst>
              <a:ext uri="{FF2B5EF4-FFF2-40B4-BE49-F238E27FC236}">
                <a16:creationId xmlns:a16="http://schemas.microsoft.com/office/drawing/2014/main" id="{A8E78D3F-D54B-FD4E-CBC4-143B7B6B1B04}"/>
              </a:ext>
            </a:extLst>
          </p:cNvPr>
          <p:cNvSpPr txBox="1">
            <a:spLocks/>
          </p:cNvSpPr>
          <p:nvPr/>
        </p:nvSpPr>
        <p:spPr>
          <a:xfrm>
            <a:off x="285850" y="369195"/>
            <a:ext cx="11477842" cy="968356"/>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Régimen de Fondos Rotatorios, Fondos Rotatorios Internos y Cajas Chicas</a:t>
            </a:r>
          </a:p>
        </p:txBody>
      </p:sp>
      <p:pic>
        <p:nvPicPr>
          <p:cNvPr id="4" name="Imagen 3">
            <a:extLst>
              <a:ext uri="{FF2B5EF4-FFF2-40B4-BE49-F238E27FC236}">
                <a16:creationId xmlns:a16="http://schemas.microsoft.com/office/drawing/2014/main" id="{2F3B6E37-53E2-8D0C-FCE0-361EC00FEC94}"/>
              </a:ext>
            </a:extLst>
          </p:cNvPr>
          <p:cNvPicPr>
            <a:picLocks noChangeAspect="1"/>
          </p:cNvPicPr>
          <p:nvPr/>
        </p:nvPicPr>
        <p:blipFill>
          <a:blip r:embed="rId4"/>
          <a:stretch>
            <a:fillRect/>
          </a:stretch>
        </p:blipFill>
        <p:spPr>
          <a:xfrm>
            <a:off x="133188" y="120841"/>
            <a:ext cx="295220" cy="287538"/>
          </a:xfrm>
          <a:prstGeom prst="rect">
            <a:avLst/>
          </a:prstGeom>
        </p:spPr>
      </p:pic>
    </p:spTree>
    <p:extLst>
      <p:ext uri="{BB962C8B-B14F-4D97-AF65-F5344CB8AC3E}">
        <p14:creationId xmlns:p14="http://schemas.microsoft.com/office/powerpoint/2010/main" val="283601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a:extLst>
              <a:ext uri="{FF2B5EF4-FFF2-40B4-BE49-F238E27FC236}">
                <a16:creationId xmlns:a16="http://schemas.microsoft.com/office/drawing/2014/main" id="{AEF4EF1C-1AEC-8473-BBEF-60CEA3BF3475}"/>
              </a:ext>
            </a:extLst>
          </p:cNvPr>
          <p:cNvGrpSpPr/>
          <p:nvPr/>
        </p:nvGrpSpPr>
        <p:grpSpPr>
          <a:xfrm>
            <a:off x="2360808" y="-1009114"/>
            <a:ext cx="10820114" cy="14840144"/>
            <a:chOff x="2360808" y="-1009114"/>
            <a:chExt cx="10820114" cy="14840144"/>
          </a:xfrm>
        </p:grpSpPr>
        <p:pic>
          <p:nvPicPr>
            <p:cNvPr id="27" name="Imagen 26">
              <a:extLst>
                <a:ext uri="{FF2B5EF4-FFF2-40B4-BE49-F238E27FC236}">
                  <a16:creationId xmlns:a16="http://schemas.microsoft.com/office/drawing/2014/main" id="{B9B02723-F039-D301-C6C2-2AEDBE7AF079}"/>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0808" y="-493506"/>
              <a:ext cx="10179214" cy="13808930"/>
            </a:xfrm>
            <a:prstGeom prst="rect">
              <a:avLst/>
            </a:prstGeom>
          </p:spPr>
        </p:pic>
        <p:pic>
          <p:nvPicPr>
            <p:cNvPr id="28" name="Imagen 27">
              <a:extLst>
                <a:ext uri="{FF2B5EF4-FFF2-40B4-BE49-F238E27FC236}">
                  <a16:creationId xmlns:a16="http://schemas.microsoft.com/office/drawing/2014/main" id="{3BE97BF8-DDBA-605F-628E-04A85D193627}"/>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29" name="Imagen 28">
              <a:extLst>
                <a:ext uri="{FF2B5EF4-FFF2-40B4-BE49-F238E27FC236}">
                  <a16:creationId xmlns:a16="http://schemas.microsoft.com/office/drawing/2014/main" id="{DDFCD0B7-96D5-DC48-6B82-AEE4ACE85C04}"/>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3001708" y="22100"/>
              <a:ext cx="10179214" cy="13808930"/>
            </a:xfrm>
            <a:prstGeom prst="rect">
              <a:avLst/>
            </a:prstGeom>
          </p:spPr>
        </p:pic>
      </p:grpSp>
      <p:sp>
        <p:nvSpPr>
          <p:cNvPr id="45" name="Cuerda 44">
            <a:extLst>
              <a:ext uri="{FF2B5EF4-FFF2-40B4-BE49-F238E27FC236}">
                <a16:creationId xmlns:a16="http://schemas.microsoft.com/office/drawing/2014/main" id="{481F8A58-CE50-953B-AAF0-294EAD8AB6EE}"/>
              </a:ext>
            </a:extLst>
          </p:cNvPr>
          <p:cNvSpPr/>
          <p:nvPr/>
        </p:nvSpPr>
        <p:spPr>
          <a:xfrm rot="1313735">
            <a:off x="6910425" y="3683838"/>
            <a:ext cx="554062" cy="554062"/>
          </a:xfrm>
          <a:prstGeom prst="chord">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6" name="Cuerda 45">
            <a:extLst>
              <a:ext uri="{FF2B5EF4-FFF2-40B4-BE49-F238E27FC236}">
                <a16:creationId xmlns:a16="http://schemas.microsoft.com/office/drawing/2014/main" id="{D55F8BB1-D077-38CE-1282-5DDF8B7B960D}"/>
              </a:ext>
            </a:extLst>
          </p:cNvPr>
          <p:cNvSpPr/>
          <p:nvPr/>
        </p:nvSpPr>
        <p:spPr>
          <a:xfrm rot="20286265" flipH="1">
            <a:off x="6035466" y="3683838"/>
            <a:ext cx="554062" cy="554062"/>
          </a:xfrm>
          <a:prstGeom prst="chord">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48" name="Conector recto 47">
            <a:extLst>
              <a:ext uri="{FF2B5EF4-FFF2-40B4-BE49-F238E27FC236}">
                <a16:creationId xmlns:a16="http://schemas.microsoft.com/office/drawing/2014/main" id="{7A6511E8-2558-8E18-3FD7-7212BEC36F3C}"/>
              </a:ext>
            </a:extLst>
          </p:cNvPr>
          <p:cNvCxnSpPr>
            <a:cxnSpLocks/>
          </p:cNvCxnSpPr>
          <p:nvPr/>
        </p:nvCxnSpPr>
        <p:spPr>
          <a:xfrm>
            <a:off x="6757729" y="3960869"/>
            <a:ext cx="582127" cy="0"/>
          </a:xfrm>
          <a:prstGeom prst="line">
            <a:avLst/>
          </a:prstGeom>
          <a:ln w="76200">
            <a:solidFill>
              <a:srgbClr val="70AD47"/>
            </a:solidFill>
          </a:ln>
        </p:spPr>
        <p:style>
          <a:lnRef idx="1">
            <a:schemeClr val="accent1"/>
          </a:lnRef>
          <a:fillRef idx="0">
            <a:schemeClr val="accent1"/>
          </a:fillRef>
          <a:effectRef idx="0">
            <a:schemeClr val="accent1"/>
          </a:effectRef>
          <a:fontRef idx="minor">
            <a:schemeClr val="tx1"/>
          </a:fontRef>
        </p:style>
      </p:cxnSp>
      <p:sp>
        <p:nvSpPr>
          <p:cNvPr id="36" name="Rectángulo: esquinas redondeadas 35">
            <a:extLst>
              <a:ext uri="{FF2B5EF4-FFF2-40B4-BE49-F238E27FC236}">
                <a16:creationId xmlns:a16="http://schemas.microsoft.com/office/drawing/2014/main" id="{E8035C6F-E043-51F6-776D-BA5586CFA61C}"/>
              </a:ext>
            </a:extLst>
          </p:cNvPr>
          <p:cNvSpPr/>
          <p:nvPr/>
        </p:nvSpPr>
        <p:spPr>
          <a:xfrm>
            <a:off x="3580686" y="4663813"/>
            <a:ext cx="2301666" cy="122898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23" name="Imagen 22">
            <a:extLst>
              <a:ext uri="{FF2B5EF4-FFF2-40B4-BE49-F238E27FC236}">
                <a16:creationId xmlns:a16="http://schemas.microsoft.com/office/drawing/2014/main" id="{09B06A4B-3D46-CFAA-7F4C-84776F8CE07A}"/>
              </a:ext>
            </a:extLst>
          </p:cNvPr>
          <p:cNvPicPr>
            <a:picLocks noChangeAspect="1"/>
          </p:cNvPicPr>
          <p:nvPr/>
        </p:nvPicPr>
        <p:blipFill>
          <a:blip r:embed="rId3"/>
          <a:stretch>
            <a:fillRect/>
          </a:stretch>
        </p:blipFill>
        <p:spPr>
          <a:xfrm>
            <a:off x="1428452" y="1473648"/>
            <a:ext cx="1479378" cy="1081269"/>
          </a:xfrm>
          <a:prstGeom prst="rect">
            <a:avLst/>
          </a:prstGeom>
        </p:spPr>
      </p:pic>
      <p:sp>
        <p:nvSpPr>
          <p:cNvPr id="30" name="Rectángulo: esquinas redondeadas 29">
            <a:extLst>
              <a:ext uri="{FF2B5EF4-FFF2-40B4-BE49-F238E27FC236}">
                <a16:creationId xmlns:a16="http://schemas.microsoft.com/office/drawing/2014/main" id="{F2E7E22B-E7CA-1E84-D8BB-38C225308359}"/>
              </a:ext>
            </a:extLst>
          </p:cNvPr>
          <p:cNvSpPr/>
          <p:nvPr/>
        </p:nvSpPr>
        <p:spPr>
          <a:xfrm>
            <a:off x="884101" y="2465593"/>
            <a:ext cx="2301666" cy="1479682"/>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8" name="Rectángulo: esquinas redondeadas 7">
            <a:extLst>
              <a:ext uri="{FF2B5EF4-FFF2-40B4-BE49-F238E27FC236}">
                <a16:creationId xmlns:a16="http://schemas.microsoft.com/office/drawing/2014/main" id="{AFF48CA9-018A-3C94-7C2C-026670A7EEF3}"/>
              </a:ext>
            </a:extLst>
          </p:cNvPr>
          <p:cNvSpPr/>
          <p:nvPr/>
        </p:nvSpPr>
        <p:spPr>
          <a:xfrm>
            <a:off x="2952248" y="3112367"/>
            <a:ext cx="3312368" cy="1728192"/>
          </a:xfrm>
          <a:prstGeom prst="roundRect">
            <a:avLst>
              <a:gd name="adj" fmla="val 9948"/>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s-AR" sz="3200" dirty="0">
                <a:solidFill>
                  <a:schemeClr val="bg1"/>
                </a:solidFill>
                <a:latin typeface="Barlow ExtraBold" panose="00000900000000000000" pitchFamily="2" charset="0"/>
              </a:rPr>
              <a:t>ACTO DISPOSITIVO</a:t>
            </a:r>
          </a:p>
        </p:txBody>
      </p:sp>
      <p:sp>
        <p:nvSpPr>
          <p:cNvPr id="9" name="Rectángulo: esquinas redondeadas 8">
            <a:extLst>
              <a:ext uri="{FF2B5EF4-FFF2-40B4-BE49-F238E27FC236}">
                <a16:creationId xmlns:a16="http://schemas.microsoft.com/office/drawing/2014/main" id="{454B83F9-7FDC-CDE4-0698-F632106BCA91}"/>
              </a:ext>
            </a:extLst>
          </p:cNvPr>
          <p:cNvSpPr/>
          <p:nvPr/>
        </p:nvSpPr>
        <p:spPr>
          <a:xfrm>
            <a:off x="7235336" y="3081179"/>
            <a:ext cx="3454676" cy="1728192"/>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AR" sz="3200" dirty="0">
                <a:latin typeface="Barlow ExtraBold" panose="00000900000000000000" pitchFamily="2" charset="0"/>
              </a:rPr>
              <a:t>ANTICIPO DE</a:t>
            </a:r>
          </a:p>
          <a:p>
            <a:pPr algn="ctr"/>
            <a:r>
              <a:rPr lang="es-AR" sz="3200" dirty="0">
                <a:latin typeface="Barlow ExtraBold" panose="00000900000000000000" pitchFamily="2" charset="0"/>
              </a:rPr>
              <a:t>FONDOS</a:t>
            </a:r>
          </a:p>
        </p:txBody>
      </p:sp>
      <p:sp>
        <p:nvSpPr>
          <p:cNvPr id="11" name="CuadroTexto 10">
            <a:extLst>
              <a:ext uri="{FF2B5EF4-FFF2-40B4-BE49-F238E27FC236}">
                <a16:creationId xmlns:a16="http://schemas.microsoft.com/office/drawing/2014/main" id="{BF878DBB-18F4-6971-4608-9C28CCDAE2B5}"/>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a:t>
            </a:r>
          </a:p>
        </p:txBody>
      </p:sp>
      <p:pic>
        <p:nvPicPr>
          <p:cNvPr id="20" name="Imagen 19">
            <a:extLst>
              <a:ext uri="{FF2B5EF4-FFF2-40B4-BE49-F238E27FC236}">
                <a16:creationId xmlns:a16="http://schemas.microsoft.com/office/drawing/2014/main" id="{1D78AAAD-2CA7-119C-5769-724AD20F7598}"/>
              </a:ext>
            </a:extLst>
          </p:cNvPr>
          <p:cNvPicPr>
            <a:picLocks noChangeAspect="1"/>
          </p:cNvPicPr>
          <p:nvPr/>
        </p:nvPicPr>
        <p:blipFill rotWithShape="1">
          <a:blip r:embed="rId4"/>
          <a:srcRect l="19002" t="18054"/>
          <a:stretch/>
        </p:blipFill>
        <p:spPr>
          <a:xfrm>
            <a:off x="4632960" y="5159527"/>
            <a:ext cx="1631656" cy="1880970"/>
          </a:xfrm>
          <a:prstGeom prst="rect">
            <a:avLst/>
          </a:prstGeom>
        </p:spPr>
      </p:pic>
      <p:sp>
        <p:nvSpPr>
          <p:cNvPr id="31" name="CuadroTexto 30">
            <a:extLst>
              <a:ext uri="{FF2B5EF4-FFF2-40B4-BE49-F238E27FC236}">
                <a16:creationId xmlns:a16="http://schemas.microsoft.com/office/drawing/2014/main" id="{FC038A63-1DE5-521C-7DB8-DD576B65F9E1}"/>
              </a:ext>
            </a:extLst>
          </p:cNvPr>
          <p:cNvSpPr txBox="1"/>
          <p:nvPr/>
        </p:nvSpPr>
        <p:spPr>
          <a:xfrm>
            <a:off x="973091" y="2603008"/>
            <a:ext cx="1979158" cy="1200329"/>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2400" dirty="0">
                <a:solidFill>
                  <a:srgbClr val="4D79C7"/>
                </a:solidFill>
              </a:rPr>
              <a:t>Intervención</a:t>
            </a:r>
          </a:p>
          <a:p>
            <a:r>
              <a:rPr lang="es-ES" sz="2400" dirty="0">
                <a:solidFill>
                  <a:srgbClr val="4D79C7"/>
                </a:solidFill>
              </a:rPr>
              <a:t>Previa</a:t>
            </a:r>
          </a:p>
          <a:p>
            <a:r>
              <a:rPr lang="es-ES" sz="2400" dirty="0">
                <a:solidFill>
                  <a:srgbClr val="4D79C7"/>
                </a:solidFill>
              </a:rPr>
              <a:t>CGN - TGN</a:t>
            </a:r>
          </a:p>
        </p:txBody>
      </p:sp>
      <p:sp>
        <p:nvSpPr>
          <p:cNvPr id="37" name="CuadroTexto 36">
            <a:extLst>
              <a:ext uri="{FF2B5EF4-FFF2-40B4-BE49-F238E27FC236}">
                <a16:creationId xmlns:a16="http://schemas.microsoft.com/office/drawing/2014/main" id="{D97B1487-06E3-2B29-4040-1A32430BBD79}"/>
              </a:ext>
            </a:extLst>
          </p:cNvPr>
          <p:cNvSpPr txBox="1"/>
          <p:nvPr/>
        </p:nvSpPr>
        <p:spPr>
          <a:xfrm>
            <a:off x="3633337" y="4943867"/>
            <a:ext cx="1979158" cy="83099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2400" dirty="0">
                <a:solidFill>
                  <a:srgbClr val="4D79C7"/>
                </a:solidFill>
              </a:rPr>
              <a:t>Autoridad</a:t>
            </a:r>
          </a:p>
          <a:p>
            <a:r>
              <a:rPr lang="es-ES" sz="2400" dirty="0">
                <a:solidFill>
                  <a:srgbClr val="4D79C7"/>
                </a:solidFill>
              </a:rPr>
              <a:t>máxima</a:t>
            </a:r>
          </a:p>
        </p:txBody>
      </p:sp>
      <p:pic>
        <p:nvPicPr>
          <p:cNvPr id="44" name="Imagen 43">
            <a:extLst>
              <a:ext uri="{FF2B5EF4-FFF2-40B4-BE49-F238E27FC236}">
                <a16:creationId xmlns:a16="http://schemas.microsoft.com/office/drawing/2014/main" id="{38C16B3B-44A0-FEF7-B118-8D2934450F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4888" y="1873778"/>
            <a:ext cx="1498051" cy="1498051"/>
          </a:xfrm>
          <a:prstGeom prst="rect">
            <a:avLst/>
          </a:prstGeom>
        </p:spPr>
      </p:pic>
      <p:pic>
        <p:nvPicPr>
          <p:cNvPr id="1026" name="Picture 2" descr="Money Transfer Vector Icons free download in SVG, PNG Format">
            <a:extLst>
              <a:ext uri="{FF2B5EF4-FFF2-40B4-BE49-F238E27FC236}">
                <a16:creationId xmlns:a16="http://schemas.microsoft.com/office/drawing/2014/main" id="{00A87602-59D4-149F-6EB3-9F5577819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8666" y="1561021"/>
            <a:ext cx="1836791" cy="1836791"/>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Conector recto 48">
            <a:extLst>
              <a:ext uri="{FF2B5EF4-FFF2-40B4-BE49-F238E27FC236}">
                <a16:creationId xmlns:a16="http://schemas.microsoft.com/office/drawing/2014/main" id="{9E53409C-71FD-D484-480A-34B6D9A92365}"/>
              </a:ext>
            </a:extLst>
          </p:cNvPr>
          <p:cNvCxnSpPr>
            <a:cxnSpLocks/>
          </p:cNvCxnSpPr>
          <p:nvPr/>
        </p:nvCxnSpPr>
        <p:spPr>
          <a:xfrm>
            <a:off x="6175602" y="3960869"/>
            <a:ext cx="582127"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sp>
        <p:nvSpPr>
          <p:cNvPr id="50" name="Título 1">
            <a:extLst>
              <a:ext uri="{FF2B5EF4-FFF2-40B4-BE49-F238E27FC236}">
                <a16:creationId xmlns:a16="http://schemas.microsoft.com/office/drawing/2014/main" id="{1250FD39-52D0-DB64-7DBC-6D5A1A45F441}"/>
              </a:ext>
            </a:extLst>
          </p:cNvPr>
          <p:cNvSpPr txBox="1">
            <a:spLocks/>
          </p:cNvSpPr>
          <p:nvPr/>
        </p:nvSpPr>
        <p:spPr>
          <a:xfrm>
            <a:off x="285850" y="369195"/>
            <a:ext cx="11477842" cy="968356"/>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Régimen de Fondos Rotatorios, Fondos Rotatorios Internos y Cajas Chicas</a:t>
            </a:r>
          </a:p>
        </p:txBody>
      </p:sp>
      <p:pic>
        <p:nvPicPr>
          <p:cNvPr id="2" name="Imagen 1">
            <a:extLst>
              <a:ext uri="{FF2B5EF4-FFF2-40B4-BE49-F238E27FC236}">
                <a16:creationId xmlns:a16="http://schemas.microsoft.com/office/drawing/2014/main" id="{9B9D786B-369A-9F35-F724-73497FB80D5E}"/>
              </a:ext>
            </a:extLst>
          </p:cNvPr>
          <p:cNvPicPr>
            <a:picLocks noChangeAspect="1"/>
          </p:cNvPicPr>
          <p:nvPr/>
        </p:nvPicPr>
        <p:blipFill>
          <a:blip r:embed="rId7"/>
          <a:stretch>
            <a:fillRect/>
          </a:stretch>
        </p:blipFill>
        <p:spPr>
          <a:xfrm>
            <a:off x="133188" y="120841"/>
            <a:ext cx="295220" cy="287538"/>
          </a:xfrm>
          <a:prstGeom prst="rect">
            <a:avLst/>
          </a:prstGeom>
        </p:spPr>
      </p:pic>
    </p:spTree>
    <p:extLst>
      <p:ext uri="{BB962C8B-B14F-4D97-AF65-F5344CB8AC3E}">
        <p14:creationId xmlns:p14="http://schemas.microsoft.com/office/powerpoint/2010/main" val="385323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1B619150-2930-B892-C294-4ED3D2BE1960}"/>
              </a:ext>
            </a:extLst>
          </p:cNvPr>
          <p:cNvGrpSpPr/>
          <p:nvPr/>
        </p:nvGrpSpPr>
        <p:grpSpPr>
          <a:xfrm>
            <a:off x="2360808" y="-1009114"/>
            <a:ext cx="10820114" cy="14840144"/>
            <a:chOff x="2360808" y="-1009114"/>
            <a:chExt cx="10820114" cy="14840144"/>
          </a:xfrm>
        </p:grpSpPr>
        <p:pic>
          <p:nvPicPr>
            <p:cNvPr id="13" name="Imagen 12">
              <a:extLst>
                <a:ext uri="{FF2B5EF4-FFF2-40B4-BE49-F238E27FC236}">
                  <a16:creationId xmlns:a16="http://schemas.microsoft.com/office/drawing/2014/main" id="{09072FBB-DAD4-1D82-E011-4220FD617B9A}"/>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3001708" y="22100"/>
              <a:ext cx="10179214" cy="13808930"/>
            </a:xfrm>
            <a:prstGeom prst="rect">
              <a:avLst/>
            </a:prstGeom>
          </p:spPr>
        </p:pic>
        <p:pic>
          <p:nvPicPr>
            <p:cNvPr id="11" name="Imagen 10">
              <a:extLst>
                <a:ext uri="{FF2B5EF4-FFF2-40B4-BE49-F238E27FC236}">
                  <a16:creationId xmlns:a16="http://schemas.microsoft.com/office/drawing/2014/main" id="{B08F0D85-A93D-247F-B7CA-11D137CBB825}"/>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0808" y="-493506"/>
              <a:ext cx="10179214" cy="13808930"/>
            </a:xfrm>
            <a:prstGeom prst="rect">
              <a:avLst/>
            </a:prstGeom>
          </p:spPr>
        </p:pic>
        <p:pic>
          <p:nvPicPr>
            <p:cNvPr id="12" name="Imagen 11">
              <a:extLst>
                <a:ext uri="{FF2B5EF4-FFF2-40B4-BE49-F238E27FC236}">
                  <a16:creationId xmlns:a16="http://schemas.microsoft.com/office/drawing/2014/main" id="{40314A7D-7F2F-982A-2350-2D210C2F76C2}"/>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grpSp>
      <p:sp>
        <p:nvSpPr>
          <p:cNvPr id="6" name="Trapecio 5">
            <a:extLst>
              <a:ext uri="{FF2B5EF4-FFF2-40B4-BE49-F238E27FC236}">
                <a16:creationId xmlns:a16="http://schemas.microsoft.com/office/drawing/2014/main" id="{F9507A19-3AE8-12F6-30A0-612186E91120}"/>
              </a:ext>
            </a:extLst>
          </p:cNvPr>
          <p:cNvSpPr/>
          <p:nvPr/>
        </p:nvSpPr>
        <p:spPr>
          <a:xfrm rot="5400000" flipH="1">
            <a:off x="2379111" y="-635196"/>
            <a:ext cx="1465321" cy="5541164"/>
          </a:xfrm>
          <a:prstGeom prst="trapezoid">
            <a:avLst/>
          </a:prstGeom>
          <a:solidFill>
            <a:srgbClr val="5F9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4" name="CuadroTexto 13">
            <a:extLst>
              <a:ext uri="{FF2B5EF4-FFF2-40B4-BE49-F238E27FC236}">
                <a16:creationId xmlns:a16="http://schemas.microsoft.com/office/drawing/2014/main" id="{98A7BF06-A058-E917-3DC8-32F23ED5FB43}"/>
              </a:ext>
            </a:extLst>
          </p:cNvPr>
          <p:cNvSpPr txBox="1"/>
          <p:nvPr/>
        </p:nvSpPr>
        <p:spPr>
          <a:xfrm>
            <a:off x="6499805" y="2741412"/>
            <a:ext cx="4818388" cy="272767"/>
          </a:xfrm>
          <a:prstGeom prst="rect">
            <a:avLst/>
          </a:prstGeom>
        </p:spPr>
        <p:txBody>
          <a:bodyPr wrap="square">
            <a:spAutoFit/>
          </a:bodyPr>
          <a:lstStyle>
            <a:defPPr>
              <a:defRPr lang="es-AR"/>
            </a:defPPr>
            <a:lvl1pPr marR="0" lvl="0" indent="0" fontAlgn="auto">
              <a:lnSpc>
                <a:spcPts val="1200"/>
              </a:lnSpc>
              <a:spcBef>
                <a:spcPts val="800"/>
              </a:spcBef>
              <a:spcAft>
                <a:spcPts val="400"/>
              </a:spcAft>
              <a:buClrTx/>
              <a:buSzTx/>
              <a:buFontTx/>
              <a:buNone/>
              <a:tabLst/>
              <a:defRPr sz="2000">
                <a:solidFill>
                  <a:schemeClr val="bg1"/>
                </a:solidFill>
                <a:latin typeface="Barlow ExtraBold" panose="00000900000000000000" pitchFamily="2" charset="0"/>
              </a:defRPr>
            </a:lvl1pPr>
          </a:lstStyle>
          <a:p>
            <a:r>
              <a:rPr lang="es-ES" sz="2400" dirty="0">
                <a:solidFill>
                  <a:srgbClr val="5B9BD5"/>
                </a:solidFill>
                <a:latin typeface="Encode Sans ExtraBold" pitchFamily="2" charset="0"/>
              </a:rPr>
              <a:t>Modificaciones relacionadas a:</a:t>
            </a:r>
          </a:p>
        </p:txBody>
      </p:sp>
      <p:sp>
        <p:nvSpPr>
          <p:cNvPr id="4" name="CuadroTexto 3">
            <a:extLst>
              <a:ext uri="{FF2B5EF4-FFF2-40B4-BE49-F238E27FC236}">
                <a16:creationId xmlns:a16="http://schemas.microsoft.com/office/drawing/2014/main" id="{2E70DB8B-47B6-2608-29D9-A68162BA200C}"/>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a:t>
            </a:r>
          </a:p>
        </p:txBody>
      </p:sp>
      <p:pic>
        <p:nvPicPr>
          <p:cNvPr id="5" name="Imagen 4">
            <a:extLst>
              <a:ext uri="{FF2B5EF4-FFF2-40B4-BE49-F238E27FC236}">
                <a16:creationId xmlns:a16="http://schemas.microsoft.com/office/drawing/2014/main" id="{845BAB6B-6E10-9023-029F-861B79A79A3B}"/>
              </a:ext>
            </a:extLst>
          </p:cNvPr>
          <p:cNvPicPr>
            <a:picLocks noChangeAspect="1"/>
          </p:cNvPicPr>
          <p:nvPr/>
        </p:nvPicPr>
        <p:blipFill>
          <a:blip r:embed="rId3"/>
          <a:stretch>
            <a:fillRect/>
          </a:stretch>
        </p:blipFill>
        <p:spPr>
          <a:xfrm rot="21324723">
            <a:off x="530184" y="1462359"/>
            <a:ext cx="1812298" cy="1324598"/>
          </a:xfrm>
          <a:prstGeom prst="rect">
            <a:avLst/>
          </a:prstGeom>
        </p:spPr>
      </p:pic>
      <p:sp>
        <p:nvSpPr>
          <p:cNvPr id="8" name="CuadroTexto 7">
            <a:extLst>
              <a:ext uri="{FF2B5EF4-FFF2-40B4-BE49-F238E27FC236}">
                <a16:creationId xmlns:a16="http://schemas.microsoft.com/office/drawing/2014/main" id="{96DDC606-3438-31BB-D6FA-A6409FBA4A26}"/>
              </a:ext>
            </a:extLst>
          </p:cNvPr>
          <p:cNvSpPr txBox="1"/>
          <p:nvPr/>
        </p:nvSpPr>
        <p:spPr>
          <a:xfrm>
            <a:off x="2588824" y="1744592"/>
            <a:ext cx="3097262" cy="83099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2400" dirty="0">
                <a:solidFill>
                  <a:schemeClr val="bg1"/>
                </a:solidFill>
              </a:rPr>
              <a:t>Intervención Previa</a:t>
            </a:r>
          </a:p>
          <a:p>
            <a:r>
              <a:rPr lang="es-ES" sz="2400" dirty="0">
                <a:solidFill>
                  <a:schemeClr val="bg1"/>
                </a:solidFill>
              </a:rPr>
              <a:t>CGN - TGN</a:t>
            </a:r>
          </a:p>
        </p:txBody>
      </p:sp>
      <p:sp>
        <p:nvSpPr>
          <p:cNvPr id="9" name="CuadroTexto 8">
            <a:extLst>
              <a:ext uri="{FF2B5EF4-FFF2-40B4-BE49-F238E27FC236}">
                <a16:creationId xmlns:a16="http://schemas.microsoft.com/office/drawing/2014/main" id="{35585679-CBC3-57C7-CAC8-25CCD022B95A}"/>
              </a:ext>
            </a:extLst>
          </p:cNvPr>
          <p:cNvSpPr txBox="1"/>
          <p:nvPr/>
        </p:nvSpPr>
        <p:spPr>
          <a:xfrm>
            <a:off x="6751393" y="2919615"/>
            <a:ext cx="4818388" cy="308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ct val="200000"/>
              </a:lnSpc>
            </a:pPr>
            <a:r>
              <a:rPr lang="es-ES" altLang="es-AR" sz="1800" dirty="0"/>
              <a:t>Cambios normativos (</a:t>
            </a:r>
            <a:r>
              <a:rPr lang="es-ES" altLang="es-AR" sz="1800" dirty="0" err="1"/>
              <a:t>Dec</a:t>
            </a:r>
            <a:r>
              <a:rPr lang="es-ES" altLang="es-AR" sz="1800" dirty="0"/>
              <a:t>. 1344/07)</a:t>
            </a:r>
          </a:p>
          <a:p>
            <a:pPr>
              <a:lnSpc>
                <a:spcPct val="200000"/>
              </a:lnSpc>
            </a:pPr>
            <a:r>
              <a:rPr lang="es-ES" altLang="es-AR" sz="1800" dirty="0"/>
              <a:t>Implementación del GDE </a:t>
            </a:r>
          </a:p>
          <a:p>
            <a:pPr>
              <a:lnSpc>
                <a:spcPct val="200000"/>
              </a:lnSpc>
            </a:pPr>
            <a:r>
              <a:rPr lang="es-ES" altLang="es-AR" sz="1800" dirty="0"/>
              <a:t>Implementación de la TCC</a:t>
            </a:r>
          </a:p>
          <a:p>
            <a:pPr>
              <a:lnSpc>
                <a:spcPct val="200000"/>
              </a:lnSpc>
            </a:pPr>
            <a:r>
              <a:rPr lang="es-ES" altLang="es-AR" sz="1800" dirty="0"/>
              <a:t>Obligación de emitir un reglamento interno</a:t>
            </a:r>
          </a:p>
          <a:p>
            <a:r>
              <a:rPr lang="es-ES" altLang="es-AR" sz="1800" dirty="0">
                <a:solidFill>
                  <a:srgbClr val="C00000"/>
                </a:solidFill>
              </a:rPr>
              <a:t>Plazos y penalidades por incumplimiento (arts. 23, 23 bis y 23 ter)</a:t>
            </a:r>
          </a:p>
        </p:txBody>
      </p:sp>
      <p:pic>
        <p:nvPicPr>
          <p:cNvPr id="23" name="Imagen 22">
            <a:extLst>
              <a:ext uri="{FF2B5EF4-FFF2-40B4-BE49-F238E27FC236}">
                <a16:creationId xmlns:a16="http://schemas.microsoft.com/office/drawing/2014/main" id="{FC7AC372-27DE-3492-E553-5A7D592A47E2}"/>
              </a:ext>
            </a:extLst>
          </p:cNvPr>
          <p:cNvPicPr>
            <a:picLocks noChangeAspect="1"/>
          </p:cNvPicPr>
          <p:nvPr/>
        </p:nvPicPr>
        <p:blipFill>
          <a:blip r:embed="rId4"/>
          <a:stretch>
            <a:fillRect/>
          </a:stretch>
        </p:blipFill>
        <p:spPr>
          <a:xfrm>
            <a:off x="1900242" y="3307709"/>
            <a:ext cx="4124529" cy="3037849"/>
          </a:xfrm>
          <a:prstGeom prst="rect">
            <a:avLst/>
          </a:prstGeom>
        </p:spPr>
      </p:pic>
      <p:sp>
        <p:nvSpPr>
          <p:cNvPr id="24" name="Rectángulo: esquinas redondeadas 23">
            <a:extLst>
              <a:ext uri="{FF2B5EF4-FFF2-40B4-BE49-F238E27FC236}">
                <a16:creationId xmlns:a16="http://schemas.microsoft.com/office/drawing/2014/main" id="{7CFC77BD-8273-B41F-9147-9B894FD60E96}"/>
              </a:ext>
            </a:extLst>
          </p:cNvPr>
          <p:cNvSpPr/>
          <p:nvPr/>
        </p:nvSpPr>
        <p:spPr>
          <a:xfrm>
            <a:off x="480110" y="3199185"/>
            <a:ext cx="2567890" cy="122898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5" name="CuadroTexto 24">
            <a:extLst>
              <a:ext uri="{FF2B5EF4-FFF2-40B4-BE49-F238E27FC236}">
                <a16:creationId xmlns:a16="http://schemas.microsoft.com/office/drawing/2014/main" id="{009447C5-1D90-152D-2625-409401B023CD}"/>
              </a:ext>
            </a:extLst>
          </p:cNvPr>
          <p:cNvSpPr txBox="1"/>
          <p:nvPr/>
        </p:nvSpPr>
        <p:spPr>
          <a:xfrm>
            <a:off x="609666" y="3209914"/>
            <a:ext cx="2438334" cy="1200329"/>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2400" dirty="0">
                <a:solidFill>
                  <a:srgbClr val="4D79C7"/>
                </a:solidFill>
              </a:rPr>
              <a:t>Modificación de la Resolución SH 87/2014</a:t>
            </a:r>
          </a:p>
        </p:txBody>
      </p:sp>
      <p:cxnSp>
        <p:nvCxnSpPr>
          <p:cNvPr id="27" name="Conector recto 26">
            <a:extLst>
              <a:ext uri="{FF2B5EF4-FFF2-40B4-BE49-F238E27FC236}">
                <a16:creationId xmlns:a16="http://schemas.microsoft.com/office/drawing/2014/main" id="{2F73A234-C10F-5898-0F20-8DDB7C6F46CF}"/>
              </a:ext>
            </a:extLst>
          </p:cNvPr>
          <p:cNvCxnSpPr>
            <a:cxnSpLocks/>
          </p:cNvCxnSpPr>
          <p:nvPr/>
        </p:nvCxnSpPr>
        <p:spPr>
          <a:xfrm>
            <a:off x="6597469" y="3246518"/>
            <a:ext cx="6269" cy="2227182"/>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28" name="Elipse 27">
            <a:extLst>
              <a:ext uri="{FF2B5EF4-FFF2-40B4-BE49-F238E27FC236}">
                <a16:creationId xmlns:a16="http://schemas.microsoft.com/office/drawing/2014/main" id="{91426E40-2082-5F4E-441A-44929C50390B}"/>
              </a:ext>
            </a:extLst>
          </p:cNvPr>
          <p:cNvSpPr/>
          <p:nvPr/>
        </p:nvSpPr>
        <p:spPr>
          <a:xfrm>
            <a:off x="6499805" y="317576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1" name="Elipse 30">
            <a:extLst>
              <a:ext uri="{FF2B5EF4-FFF2-40B4-BE49-F238E27FC236}">
                <a16:creationId xmlns:a16="http://schemas.microsoft.com/office/drawing/2014/main" id="{36D319FA-3C8A-887B-ACEA-B2DADDA7B57F}"/>
              </a:ext>
            </a:extLst>
          </p:cNvPr>
          <p:cNvSpPr/>
          <p:nvPr/>
        </p:nvSpPr>
        <p:spPr>
          <a:xfrm>
            <a:off x="6507469" y="3731250"/>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2" name="Elipse 31">
            <a:extLst>
              <a:ext uri="{FF2B5EF4-FFF2-40B4-BE49-F238E27FC236}">
                <a16:creationId xmlns:a16="http://schemas.microsoft.com/office/drawing/2014/main" id="{56613432-AAAB-8708-9A8F-5F008A650EEC}"/>
              </a:ext>
            </a:extLst>
          </p:cNvPr>
          <p:cNvSpPr/>
          <p:nvPr/>
        </p:nvSpPr>
        <p:spPr>
          <a:xfrm>
            <a:off x="6499805" y="4281704"/>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3" name="Elipse 32">
            <a:extLst>
              <a:ext uri="{FF2B5EF4-FFF2-40B4-BE49-F238E27FC236}">
                <a16:creationId xmlns:a16="http://schemas.microsoft.com/office/drawing/2014/main" id="{098F895E-27EE-E5EA-EFA2-00C02CB3969C}"/>
              </a:ext>
            </a:extLst>
          </p:cNvPr>
          <p:cNvSpPr/>
          <p:nvPr/>
        </p:nvSpPr>
        <p:spPr>
          <a:xfrm>
            <a:off x="6499805" y="4826633"/>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4" name="Elipse 33">
            <a:extLst>
              <a:ext uri="{FF2B5EF4-FFF2-40B4-BE49-F238E27FC236}">
                <a16:creationId xmlns:a16="http://schemas.microsoft.com/office/drawing/2014/main" id="{84ADC5E5-613E-6BE2-F1C2-77811B383326}"/>
              </a:ext>
            </a:extLst>
          </p:cNvPr>
          <p:cNvSpPr/>
          <p:nvPr/>
        </p:nvSpPr>
        <p:spPr>
          <a:xfrm>
            <a:off x="6499805" y="531291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5" name="Título 1">
            <a:extLst>
              <a:ext uri="{FF2B5EF4-FFF2-40B4-BE49-F238E27FC236}">
                <a16:creationId xmlns:a16="http://schemas.microsoft.com/office/drawing/2014/main" id="{2414E09D-5238-DA6E-632A-B7189FA776A6}"/>
              </a:ext>
            </a:extLst>
          </p:cNvPr>
          <p:cNvSpPr txBox="1">
            <a:spLocks/>
          </p:cNvSpPr>
          <p:nvPr/>
        </p:nvSpPr>
        <p:spPr>
          <a:xfrm>
            <a:off x="285850" y="369195"/>
            <a:ext cx="11477842" cy="968356"/>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Régimen de Fondos Rotatorios, Fondos Rotatorios Internos y Cajas Chicas</a:t>
            </a:r>
          </a:p>
        </p:txBody>
      </p:sp>
      <p:pic>
        <p:nvPicPr>
          <p:cNvPr id="2" name="Imagen 1">
            <a:extLst>
              <a:ext uri="{FF2B5EF4-FFF2-40B4-BE49-F238E27FC236}">
                <a16:creationId xmlns:a16="http://schemas.microsoft.com/office/drawing/2014/main" id="{AAF2935F-5484-40B3-ABE3-103C8C17822A}"/>
              </a:ext>
            </a:extLst>
          </p:cNvPr>
          <p:cNvPicPr>
            <a:picLocks noChangeAspect="1"/>
          </p:cNvPicPr>
          <p:nvPr/>
        </p:nvPicPr>
        <p:blipFill>
          <a:blip r:embed="rId5"/>
          <a:stretch>
            <a:fillRect/>
          </a:stretch>
        </p:blipFill>
        <p:spPr>
          <a:xfrm>
            <a:off x="133188" y="120841"/>
            <a:ext cx="295220" cy="287538"/>
          </a:xfrm>
          <a:prstGeom prst="rect">
            <a:avLst/>
          </a:prstGeom>
        </p:spPr>
      </p:pic>
    </p:spTree>
    <p:extLst>
      <p:ext uri="{BB962C8B-B14F-4D97-AF65-F5344CB8AC3E}">
        <p14:creationId xmlns:p14="http://schemas.microsoft.com/office/powerpoint/2010/main" val="923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38F2B5D3-67E2-90EE-F37D-B044B47720C7}"/>
              </a:ext>
            </a:extLst>
          </p:cNvPr>
          <p:cNvGrpSpPr/>
          <p:nvPr/>
        </p:nvGrpSpPr>
        <p:grpSpPr>
          <a:xfrm>
            <a:off x="2396458" y="-931267"/>
            <a:ext cx="10820114" cy="14840144"/>
            <a:chOff x="2360808" y="-1009114"/>
            <a:chExt cx="10820114" cy="14840144"/>
          </a:xfrm>
        </p:grpSpPr>
        <p:pic>
          <p:nvPicPr>
            <p:cNvPr id="12" name="Imagen 11">
              <a:extLst>
                <a:ext uri="{FF2B5EF4-FFF2-40B4-BE49-F238E27FC236}">
                  <a16:creationId xmlns:a16="http://schemas.microsoft.com/office/drawing/2014/main" id="{9E2D04F7-20FD-F7AA-EA93-A2AFF6DDE263}"/>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0808" y="-493506"/>
              <a:ext cx="10179214" cy="13808930"/>
            </a:xfrm>
            <a:prstGeom prst="rect">
              <a:avLst/>
            </a:prstGeom>
          </p:spPr>
        </p:pic>
        <p:pic>
          <p:nvPicPr>
            <p:cNvPr id="13" name="Imagen 12">
              <a:extLst>
                <a:ext uri="{FF2B5EF4-FFF2-40B4-BE49-F238E27FC236}">
                  <a16:creationId xmlns:a16="http://schemas.microsoft.com/office/drawing/2014/main" id="{4EFCF885-B726-70B4-C6D5-60FDE496D4F2}"/>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4" name="Imagen 13">
              <a:extLst>
                <a:ext uri="{FF2B5EF4-FFF2-40B4-BE49-F238E27FC236}">
                  <a16:creationId xmlns:a16="http://schemas.microsoft.com/office/drawing/2014/main" id="{737B494F-1A71-D417-380C-56081B4EED9C}"/>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3001708" y="22100"/>
              <a:ext cx="10179214" cy="13808930"/>
            </a:xfrm>
            <a:prstGeom prst="rect">
              <a:avLst/>
            </a:prstGeom>
          </p:spPr>
        </p:pic>
      </p:grpSp>
      <p:sp>
        <p:nvSpPr>
          <p:cNvPr id="4" name="CuadroTexto 3">
            <a:extLst>
              <a:ext uri="{FF2B5EF4-FFF2-40B4-BE49-F238E27FC236}">
                <a16:creationId xmlns:a16="http://schemas.microsoft.com/office/drawing/2014/main" id="{DA77F646-78D5-FFF3-8106-BA654CA04FAA}"/>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a:t>
            </a:r>
          </a:p>
        </p:txBody>
      </p:sp>
      <p:sp>
        <p:nvSpPr>
          <p:cNvPr id="17" name="Trapecio 16">
            <a:extLst>
              <a:ext uri="{FF2B5EF4-FFF2-40B4-BE49-F238E27FC236}">
                <a16:creationId xmlns:a16="http://schemas.microsoft.com/office/drawing/2014/main" id="{15222AB3-9E42-51E0-71EA-B5612220C894}"/>
              </a:ext>
            </a:extLst>
          </p:cNvPr>
          <p:cNvSpPr/>
          <p:nvPr/>
        </p:nvSpPr>
        <p:spPr>
          <a:xfrm rot="5400000" flipH="1">
            <a:off x="2458610" y="-640238"/>
            <a:ext cx="1578927" cy="5695850"/>
          </a:xfrm>
          <a:prstGeom prst="trapezoid">
            <a:avLst/>
          </a:prstGeom>
          <a:solidFill>
            <a:srgbClr val="51B3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CuadroTexto 17">
            <a:extLst>
              <a:ext uri="{FF2B5EF4-FFF2-40B4-BE49-F238E27FC236}">
                <a16:creationId xmlns:a16="http://schemas.microsoft.com/office/drawing/2014/main" id="{8D281AFD-C678-D344-2B83-C0F5A4BCD971}"/>
              </a:ext>
            </a:extLst>
          </p:cNvPr>
          <p:cNvSpPr txBox="1"/>
          <p:nvPr/>
        </p:nvSpPr>
        <p:spPr>
          <a:xfrm>
            <a:off x="2080730" y="1778256"/>
            <a:ext cx="3813450" cy="83099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sz="2400" dirty="0">
                <a:solidFill>
                  <a:schemeClr val="bg1"/>
                </a:solidFill>
              </a:rPr>
              <a:t>Requisitos mínimos </a:t>
            </a:r>
          </a:p>
          <a:p>
            <a:r>
              <a:rPr lang="pt-BR" sz="2400" dirty="0">
                <a:solidFill>
                  <a:schemeClr val="bg1"/>
                </a:solidFill>
              </a:rPr>
              <a:t>Art. 81, inc. e), DR 1344/07 </a:t>
            </a:r>
          </a:p>
        </p:txBody>
      </p:sp>
      <p:grpSp>
        <p:nvGrpSpPr>
          <p:cNvPr id="22" name="Grupo 21">
            <a:extLst>
              <a:ext uri="{FF2B5EF4-FFF2-40B4-BE49-F238E27FC236}">
                <a16:creationId xmlns:a16="http://schemas.microsoft.com/office/drawing/2014/main" id="{65173E5F-B8E1-B087-10E9-F483A8C10FD1}"/>
              </a:ext>
            </a:extLst>
          </p:cNvPr>
          <p:cNvGrpSpPr/>
          <p:nvPr/>
        </p:nvGrpSpPr>
        <p:grpSpPr>
          <a:xfrm>
            <a:off x="495906" y="1676029"/>
            <a:ext cx="1578926" cy="1578926"/>
            <a:chOff x="2572753" y="1167792"/>
            <a:chExt cx="4876800" cy="4876800"/>
          </a:xfrm>
        </p:grpSpPr>
        <p:pic>
          <p:nvPicPr>
            <p:cNvPr id="3074" name="Picture 2" descr="Gdpr - Iconos gratis de seguridad">
              <a:extLst>
                <a:ext uri="{FF2B5EF4-FFF2-40B4-BE49-F238E27FC236}">
                  <a16:creationId xmlns:a16="http://schemas.microsoft.com/office/drawing/2014/main" id="{E161A163-E92F-2BB1-AD1D-190260555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753" y="116779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4AA59EFB-AF6A-E060-67FF-09DF877D9C58}"/>
                </a:ext>
              </a:extLst>
            </p:cNvPr>
            <p:cNvPicPr>
              <a:picLocks noChangeAspect="1"/>
            </p:cNvPicPr>
            <p:nvPr/>
          </p:nvPicPr>
          <p:blipFill>
            <a:blip r:embed="rId4"/>
            <a:stretch>
              <a:fillRect/>
            </a:stretch>
          </p:blipFill>
          <p:spPr>
            <a:xfrm rot="18029314">
              <a:off x="3092982" y="1408027"/>
              <a:ext cx="2160000" cy="2160000"/>
            </a:xfrm>
            <a:prstGeom prst="rect">
              <a:avLst/>
            </a:prstGeom>
          </p:spPr>
        </p:pic>
      </p:grpSp>
      <p:sp>
        <p:nvSpPr>
          <p:cNvPr id="44" name="Rectángulo: esquinas redondeadas 43">
            <a:extLst>
              <a:ext uri="{FF2B5EF4-FFF2-40B4-BE49-F238E27FC236}">
                <a16:creationId xmlns:a16="http://schemas.microsoft.com/office/drawing/2014/main" id="{1422913F-B4B8-6768-69AF-04A3FD047C7A}"/>
              </a:ext>
            </a:extLst>
          </p:cNvPr>
          <p:cNvSpPr/>
          <p:nvPr/>
        </p:nvSpPr>
        <p:spPr>
          <a:xfrm>
            <a:off x="8759334" y="2284265"/>
            <a:ext cx="1791056" cy="495973"/>
          </a:xfrm>
          <a:prstGeom prst="roundRect">
            <a:avLst/>
          </a:prstGeom>
          <a:solidFill>
            <a:srgbClr val="EC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solidFill>
                  <a:srgbClr val="3F65C6"/>
                </a:solidFill>
                <a:latin typeface="Encode Sans ExtraBold" pitchFamily="2" charset="0"/>
              </a:rPr>
              <a:t>SAF</a:t>
            </a:r>
          </a:p>
        </p:txBody>
      </p:sp>
      <p:sp>
        <p:nvSpPr>
          <p:cNvPr id="45" name="Rectángulo: esquinas redondeadas 44">
            <a:extLst>
              <a:ext uri="{FF2B5EF4-FFF2-40B4-BE49-F238E27FC236}">
                <a16:creationId xmlns:a16="http://schemas.microsoft.com/office/drawing/2014/main" id="{291804B2-46E6-59F7-61F8-2B9318D4D6BD}"/>
              </a:ext>
            </a:extLst>
          </p:cNvPr>
          <p:cNvSpPr/>
          <p:nvPr/>
        </p:nvSpPr>
        <p:spPr>
          <a:xfrm>
            <a:off x="8759334" y="3039128"/>
            <a:ext cx="1791056" cy="495973"/>
          </a:xfrm>
          <a:prstGeom prst="roundRect">
            <a:avLst/>
          </a:prstGeom>
          <a:solidFill>
            <a:srgbClr val="EC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solidFill>
                  <a:srgbClr val="3F65C6"/>
                </a:solidFill>
                <a:latin typeface="Encode Sans ExtraBold" pitchFamily="2" charset="0"/>
              </a:rPr>
              <a:t>Responsables</a:t>
            </a:r>
          </a:p>
        </p:txBody>
      </p:sp>
      <p:sp>
        <p:nvSpPr>
          <p:cNvPr id="46" name="Rectángulo: esquinas redondeadas 45">
            <a:extLst>
              <a:ext uri="{FF2B5EF4-FFF2-40B4-BE49-F238E27FC236}">
                <a16:creationId xmlns:a16="http://schemas.microsoft.com/office/drawing/2014/main" id="{3700B5E3-6A4E-F4E3-E92C-0BDD833F3130}"/>
              </a:ext>
            </a:extLst>
          </p:cNvPr>
          <p:cNvSpPr/>
          <p:nvPr/>
        </p:nvSpPr>
        <p:spPr>
          <a:xfrm>
            <a:off x="8759334" y="3793991"/>
            <a:ext cx="1791056" cy="495973"/>
          </a:xfrm>
          <a:prstGeom prst="roundRect">
            <a:avLst/>
          </a:prstGeom>
          <a:solidFill>
            <a:srgbClr val="EC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solidFill>
                  <a:srgbClr val="3F65C6"/>
                </a:solidFill>
                <a:latin typeface="Encode Sans ExtraBold" pitchFamily="2" charset="0"/>
              </a:rPr>
              <a:t>Montos (en $)</a:t>
            </a:r>
          </a:p>
        </p:txBody>
      </p:sp>
      <p:sp>
        <p:nvSpPr>
          <p:cNvPr id="47" name="Rectángulo: esquinas redondeadas 46">
            <a:extLst>
              <a:ext uri="{FF2B5EF4-FFF2-40B4-BE49-F238E27FC236}">
                <a16:creationId xmlns:a16="http://schemas.microsoft.com/office/drawing/2014/main" id="{BA0685FB-D822-386A-9805-5070B4E4334A}"/>
              </a:ext>
            </a:extLst>
          </p:cNvPr>
          <p:cNvSpPr/>
          <p:nvPr/>
        </p:nvSpPr>
        <p:spPr>
          <a:xfrm>
            <a:off x="8759334" y="4548854"/>
            <a:ext cx="1791056" cy="495973"/>
          </a:xfrm>
          <a:prstGeom prst="roundRect">
            <a:avLst/>
          </a:prstGeom>
          <a:solidFill>
            <a:srgbClr val="EC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solidFill>
                  <a:srgbClr val="3F65C6"/>
                </a:solidFill>
                <a:latin typeface="Encode Sans ExtraBold" pitchFamily="2" charset="0"/>
              </a:rPr>
              <a:t>Conceptos</a:t>
            </a:r>
          </a:p>
        </p:txBody>
      </p:sp>
      <p:cxnSp>
        <p:nvCxnSpPr>
          <p:cNvPr id="49" name="Conector recto de flecha 48">
            <a:extLst>
              <a:ext uri="{FF2B5EF4-FFF2-40B4-BE49-F238E27FC236}">
                <a16:creationId xmlns:a16="http://schemas.microsoft.com/office/drawing/2014/main" id="{73A3E770-8043-BAA7-AAEF-8777A547EB33}"/>
              </a:ext>
            </a:extLst>
          </p:cNvPr>
          <p:cNvCxnSpPr>
            <a:cxnSpLocks/>
            <a:endCxn id="45" idx="1"/>
          </p:cNvCxnSpPr>
          <p:nvPr/>
        </p:nvCxnSpPr>
        <p:spPr>
          <a:xfrm flipV="1">
            <a:off x="6527390" y="3287115"/>
            <a:ext cx="2231944" cy="412091"/>
          </a:xfrm>
          <a:prstGeom prst="straightConnector1">
            <a:avLst/>
          </a:prstGeom>
          <a:ln w="38100">
            <a:tailEnd type="oval"/>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250FB111-11E2-EEA7-87A0-4C1EE4A03506}"/>
              </a:ext>
            </a:extLst>
          </p:cNvPr>
          <p:cNvCxnSpPr>
            <a:cxnSpLocks/>
            <a:endCxn id="46" idx="1"/>
          </p:cNvCxnSpPr>
          <p:nvPr/>
        </p:nvCxnSpPr>
        <p:spPr>
          <a:xfrm flipV="1">
            <a:off x="6562724" y="4041978"/>
            <a:ext cx="2196610" cy="37314"/>
          </a:xfrm>
          <a:prstGeom prst="straightConnector1">
            <a:avLst/>
          </a:prstGeom>
          <a:ln w="38100">
            <a:tailEnd type="oval"/>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4919FDE0-F93B-F29E-203B-6133C2CC2867}"/>
              </a:ext>
            </a:extLst>
          </p:cNvPr>
          <p:cNvCxnSpPr>
            <a:cxnSpLocks/>
            <a:endCxn id="47" idx="1"/>
          </p:cNvCxnSpPr>
          <p:nvPr/>
        </p:nvCxnSpPr>
        <p:spPr>
          <a:xfrm>
            <a:off x="6562724" y="4484420"/>
            <a:ext cx="2196610" cy="312421"/>
          </a:xfrm>
          <a:prstGeom prst="straightConnector1">
            <a:avLst/>
          </a:prstGeom>
          <a:ln w="38100">
            <a:tailEnd type="oval"/>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4504D4AB-8A9E-7914-370E-7AA10674D4CA}"/>
              </a:ext>
            </a:extLst>
          </p:cNvPr>
          <p:cNvCxnSpPr>
            <a:cxnSpLocks/>
            <a:endCxn id="44" idx="1"/>
          </p:cNvCxnSpPr>
          <p:nvPr/>
        </p:nvCxnSpPr>
        <p:spPr>
          <a:xfrm flipV="1">
            <a:off x="6527800" y="2532252"/>
            <a:ext cx="2231534" cy="722703"/>
          </a:xfrm>
          <a:prstGeom prst="straightConnector1">
            <a:avLst/>
          </a:prstGeom>
          <a:ln w="38100">
            <a:tailEnd type="oval"/>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7A863AA9-AC92-75F2-47C8-CCE92D0CFA06}"/>
              </a:ext>
            </a:extLst>
          </p:cNvPr>
          <p:cNvGrpSpPr/>
          <p:nvPr/>
        </p:nvGrpSpPr>
        <p:grpSpPr>
          <a:xfrm>
            <a:off x="1745854" y="2615152"/>
            <a:ext cx="6912000" cy="4496400"/>
            <a:chOff x="801613" y="2599468"/>
            <a:chExt cx="6912000" cy="4496400"/>
          </a:xfrm>
        </p:grpSpPr>
        <p:pic>
          <p:nvPicPr>
            <p:cNvPr id="16" name="Imagen 15">
              <a:extLst>
                <a:ext uri="{FF2B5EF4-FFF2-40B4-BE49-F238E27FC236}">
                  <a16:creationId xmlns:a16="http://schemas.microsoft.com/office/drawing/2014/main" id="{0E7F6AF6-5E84-9C2A-2CF1-21F8E26CEC61}"/>
                </a:ext>
              </a:extLst>
            </p:cNvPr>
            <p:cNvPicPr>
              <a:picLocks noChangeAspect="1"/>
            </p:cNvPicPr>
            <p:nvPr/>
          </p:nvPicPr>
          <p:blipFill>
            <a:blip r:embed="rId5"/>
            <a:stretch>
              <a:fillRect/>
            </a:stretch>
          </p:blipFill>
          <p:spPr>
            <a:xfrm>
              <a:off x="801613" y="2599468"/>
              <a:ext cx="6912000" cy="4496400"/>
            </a:xfrm>
            <a:prstGeom prst="rect">
              <a:avLst/>
            </a:prstGeom>
          </p:spPr>
        </p:pic>
        <p:sp>
          <p:nvSpPr>
            <p:cNvPr id="23" name="CuadroTexto 22">
              <a:extLst>
                <a:ext uri="{FF2B5EF4-FFF2-40B4-BE49-F238E27FC236}">
                  <a16:creationId xmlns:a16="http://schemas.microsoft.com/office/drawing/2014/main" id="{FF0510D2-EE26-945D-4F5D-BC0277C68645}"/>
                </a:ext>
              </a:extLst>
            </p:cNvPr>
            <p:cNvSpPr txBox="1"/>
            <p:nvPr/>
          </p:nvSpPr>
          <p:spPr>
            <a:xfrm>
              <a:off x="4170439" y="5278620"/>
              <a:ext cx="2276913" cy="769441"/>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sz="2200" dirty="0" err="1">
                  <a:solidFill>
                    <a:schemeClr val="bg1"/>
                  </a:solidFill>
                </a:rPr>
                <a:t>Acto</a:t>
              </a:r>
              <a:r>
                <a:rPr lang="pt-BR" sz="2200" dirty="0">
                  <a:solidFill>
                    <a:schemeClr val="bg1"/>
                  </a:solidFill>
                </a:rPr>
                <a:t> </a:t>
              </a:r>
            </a:p>
            <a:p>
              <a:r>
                <a:rPr lang="pt-BR" sz="2200" dirty="0">
                  <a:solidFill>
                    <a:schemeClr val="bg1"/>
                  </a:solidFill>
                </a:rPr>
                <a:t>administrativo</a:t>
              </a:r>
            </a:p>
          </p:txBody>
        </p:sp>
      </p:grpSp>
      <p:sp>
        <p:nvSpPr>
          <p:cNvPr id="56" name="Título 1">
            <a:extLst>
              <a:ext uri="{FF2B5EF4-FFF2-40B4-BE49-F238E27FC236}">
                <a16:creationId xmlns:a16="http://schemas.microsoft.com/office/drawing/2014/main" id="{1B41D128-48D8-D7D6-0EBF-9947D4DE48C8}"/>
              </a:ext>
            </a:extLst>
          </p:cNvPr>
          <p:cNvSpPr txBox="1">
            <a:spLocks/>
          </p:cNvSpPr>
          <p:nvPr/>
        </p:nvSpPr>
        <p:spPr>
          <a:xfrm>
            <a:off x="285850" y="369195"/>
            <a:ext cx="11477842" cy="968356"/>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Régimen de Fondos Rotatorios, Fondos Rotatorios Internos y Cajas Chicas</a:t>
            </a:r>
          </a:p>
        </p:txBody>
      </p:sp>
      <p:pic>
        <p:nvPicPr>
          <p:cNvPr id="2" name="Imagen 1">
            <a:extLst>
              <a:ext uri="{FF2B5EF4-FFF2-40B4-BE49-F238E27FC236}">
                <a16:creationId xmlns:a16="http://schemas.microsoft.com/office/drawing/2014/main" id="{24FC141E-C69C-1B74-1F1F-3F768627702B}"/>
              </a:ext>
            </a:extLst>
          </p:cNvPr>
          <p:cNvPicPr>
            <a:picLocks noChangeAspect="1"/>
          </p:cNvPicPr>
          <p:nvPr/>
        </p:nvPicPr>
        <p:blipFill>
          <a:blip r:embed="rId6"/>
          <a:stretch>
            <a:fillRect/>
          </a:stretch>
        </p:blipFill>
        <p:spPr>
          <a:xfrm>
            <a:off x="133188" y="120841"/>
            <a:ext cx="295220" cy="287538"/>
          </a:xfrm>
          <a:prstGeom prst="rect">
            <a:avLst/>
          </a:prstGeom>
        </p:spPr>
      </p:pic>
    </p:spTree>
    <p:extLst>
      <p:ext uri="{BB962C8B-B14F-4D97-AF65-F5344CB8AC3E}">
        <p14:creationId xmlns:p14="http://schemas.microsoft.com/office/powerpoint/2010/main" val="230948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A59ADD92-1448-675C-1C21-F246E6E55DA9}"/>
              </a:ext>
            </a:extLst>
          </p:cNvPr>
          <p:cNvGrpSpPr/>
          <p:nvPr/>
        </p:nvGrpSpPr>
        <p:grpSpPr>
          <a:xfrm>
            <a:off x="1904428" y="-1301214"/>
            <a:ext cx="11093614" cy="14934125"/>
            <a:chOff x="1904428" y="-1301214"/>
            <a:chExt cx="11093614" cy="14934125"/>
          </a:xfrm>
        </p:grpSpPr>
        <p:pic>
          <p:nvPicPr>
            <p:cNvPr id="10" name="Imagen 9">
              <a:extLst>
                <a:ext uri="{FF2B5EF4-FFF2-40B4-BE49-F238E27FC236}">
                  <a16:creationId xmlns:a16="http://schemas.microsoft.com/office/drawing/2014/main" id="{84334103-A574-FCF3-72C0-AB2376338D50}"/>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pic>
          <p:nvPicPr>
            <p:cNvPr id="8" name="Imagen 7">
              <a:extLst>
                <a:ext uri="{FF2B5EF4-FFF2-40B4-BE49-F238E27FC236}">
                  <a16:creationId xmlns:a16="http://schemas.microsoft.com/office/drawing/2014/main" id="{BA73FEC9-1D1A-C95B-9062-FD91FB3AF7DE}"/>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9" name="Imagen 8">
              <a:extLst>
                <a:ext uri="{FF2B5EF4-FFF2-40B4-BE49-F238E27FC236}">
                  <a16:creationId xmlns:a16="http://schemas.microsoft.com/office/drawing/2014/main" id="{42D2CBF8-DA65-FCC3-27E3-A674197F6927}"/>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grpSp>
      <p:pic>
        <p:nvPicPr>
          <p:cNvPr id="22" name="Picture 2" descr="Banco de la Nación Argentina | LinkedIn">
            <a:extLst>
              <a:ext uri="{FF2B5EF4-FFF2-40B4-BE49-F238E27FC236}">
                <a16:creationId xmlns:a16="http://schemas.microsoft.com/office/drawing/2014/main" id="{55666990-63F4-1981-024B-DB2929318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43" b="26102"/>
          <a:stretch/>
        </p:blipFill>
        <p:spPr bwMode="auto">
          <a:xfrm>
            <a:off x="917744" y="1997645"/>
            <a:ext cx="1905000" cy="89259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8991BA3-D7CA-0BBB-926C-D059173CAEF7}"/>
              </a:ext>
            </a:extLst>
          </p:cNvPr>
          <p:cNvSpPr txBox="1"/>
          <p:nvPr/>
        </p:nvSpPr>
        <p:spPr>
          <a:xfrm>
            <a:off x="285850" y="369195"/>
            <a:ext cx="8564024"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Gestión de Recursos y Conciliación Bancaria</a:t>
            </a:r>
          </a:p>
        </p:txBody>
      </p:sp>
      <p:grpSp>
        <p:nvGrpSpPr>
          <p:cNvPr id="28" name="Grupo 27">
            <a:extLst>
              <a:ext uri="{FF2B5EF4-FFF2-40B4-BE49-F238E27FC236}">
                <a16:creationId xmlns:a16="http://schemas.microsoft.com/office/drawing/2014/main" id="{2A71E812-F850-7250-B0E8-6C2FFF0822F5}"/>
              </a:ext>
            </a:extLst>
          </p:cNvPr>
          <p:cNvGrpSpPr/>
          <p:nvPr/>
        </p:nvGrpSpPr>
        <p:grpSpPr>
          <a:xfrm>
            <a:off x="4249087" y="4159326"/>
            <a:ext cx="3240000" cy="946223"/>
            <a:chOff x="3892594" y="4273484"/>
            <a:chExt cx="3240000" cy="946223"/>
          </a:xfrm>
        </p:grpSpPr>
        <p:sp>
          <p:nvSpPr>
            <p:cNvPr id="2" name="Rectángulo: esquinas redondeadas 1">
              <a:extLst>
                <a:ext uri="{FF2B5EF4-FFF2-40B4-BE49-F238E27FC236}">
                  <a16:creationId xmlns:a16="http://schemas.microsoft.com/office/drawing/2014/main" id="{D25DA1BB-2598-05EF-8BDB-E3B3D9DC0034}"/>
                </a:ext>
              </a:extLst>
            </p:cNvPr>
            <p:cNvSpPr/>
            <p:nvPr/>
          </p:nvSpPr>
          <p:spPr>
            <a:xfrm>
              <a:off x="3892594" y="4273484"/>
              <a:ext cx="3240000"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 name="CuadroTexto 4">
              <a:extLst>
                <a:ext uri="{FF2B5EF4-FFF2-40B4-BE49-F238E27FC236}">
                  <a16:creationId xmlns:a16="http://schemas.microsoft.com/office/drawing/2014/main" id="{4F176706-B4A8-57ED-B15A-21A287E1F82D}"/>
                </a:ext>
              </a:extLst>
            </p:cNvPr>
            <p:cNvSpPr txBox="1"/>
            <p:nvPr/>
          </p:nvSpPr>
          <p:spPr>
            <a:xfrm>
              <a:off x="4124829" y="4331097"/>
              <a:ext cx="2775530" cy="830997"/>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it-IT" sz="1600" dirty="0">
                  <a:solidFill>
                    <a:srgbClr val="4D79C7"/>
                  </a:solidFill>
                  <a:latin typeface="Encode Sans Medium" pitchFamily="2" charset="0"/>
                </a:rPr>
                <a:t>Instructivo del proceso de la conciliacion bancaria automatica</a:t>
              </a:r>
            </a:p>
          </p:txBody>
        </p:sp>
      </p:grpSp>
      <p:grpSp>
        <p:nvGrpSpPr>
          <p:cNvPr id="27" name="Grupo 26">
            <a:extLst>
              <a:ext uri="{FF2B5EF4-FFF2-40B4-BE49-F238E27FC236}">
                <a16:creationId xmlns:a16="http://schemas.microsoft.com/office/drawing/2014/main" id="{A07A565D-8BE1-203A-8CB7-C7936489F4E8}"/>
              </a:ext>
            </a:extLst>
          </p:cNvPr>
          <p:cNvGrpSpPr/>
          <p:nvPr/>
        </p:nvGrpSpPr>
        <p:grpSpPr>
          <a:xfrm>
            <a:off x="526481" y="4159326"/>
            <a:ext cx="3240000" cy="946223"/>
            <a:chOff x="417056" y="3643098"/>
            <a:chExt cx="3240000" cy="946223"/>
          </a:xfrm>
        </p:grpSpPr>
        <p:sp>
          <p:nvSpPr>
            <p:cNvPr id="11" name="Rectángulo: esquinas redondeadas 10">
              <a:extLst>
                <a:ext uri="{FF2B5EF4-FFF2-40B4-BE49-F238E27FC236}">
                  <a16:creationId xmlns:a16="http://schemas.microsoft.com/office/drawing/2014/main" id="{487BD35A-958D-AA75-759B-05DBFA234ED1}"/>
                </a:ext>
              </a:extLst>
            </p:cNvPr>
            <p:cNvSpPr/>
            <p:nvPr/>
          </p:nvSpPr>
          <p:spPr>
            <a:xfrm>
              <a:off x="417056" y="3643098"/>
              <a:ext cx="3240000"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6" name="CuadroTexto 15">
              <a:extLst>
                <a:ext uri="{FF2B5EF4-FFF2-40B4-BE49-F238E27FC236}">
                  <a16:creationId xmlns:a16="http://schemas.microsoft.com/office/drawing/2014/main" id="{E4807D3E-ABD0-04F8-E70A-A4910C54A139}"/>
                </a:ext>
              </a:extLst>
            </p:cNvPr>
            <p:cNvSpPr txBox="1"/>
            <p:nvPr/>
          </p:nvSpPr>
          <p:spPr>
            <a:xfrm>
              <a:off x="619153" y="3823822"/>
              <a:ext cx="2835807" cy="584775"/>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dirty="0">
                  <a:solidFill>
                    <a:srgbClr val="4D79C7"/>
                  </a:solidFill>
                </a:rPr>
                <a:t>Proceso de los recursos coparticipables y aduaneros</a:t>
              </a:r>
            </a:p>
          </p:txBody>
        </p:sp>
      </p:grpSp>
      <p:grpSp>
        <p:nvGrpSpPr>
          <p:cNvPr id="67" name="Grupo 66">
            <a:extLst>
              <a:ext uri="{FF2B5EF4-FFF2-40B4-BE49-F238E27FC236}">
                <a16:creationId xmlns:a16="http://schemas.microsoft.com/office/drawing/2014/main" id="{C1C8B44E-60FB-0704-0B1D-A1FEEBC71462}"/>
              </a:ext>
            </a:extLst>
          </p:cNvPr>
          <p:cNvGrpSpPr/>
          <p:nvPr/>
        </p:nvGrpSpPr>
        <p:grpSpPr>
          <a:xfrm>
            <a:off x="7971693" y="4159326"/>
            <a:ext cx="3240000" cy="946223"/>
            <a:chOff x="7312705" y="3889903"/>
            <a:chExt cx="3240000" cy="946223"/>
          </a:xfrm>
        </p:grpSpPr>
        <p:sp>
          <p:nvSpPr>
            <p:cNvPr id="24" name="Rectángulo: esquinas redondeadas 23">
              <a:extLst>
                <a:ext uri="{FF2B5EF4-FFF2-40B4-BE49-F238E27FC236}">
                  <a16:creationId xmlns:a16="http://schemas.microsoft.com/office/drawing/2014/main" id="{26C677F6-94D5-EEC4-2593-C15E5EE6B626}"/>
                </a:ext>
              </a:extLst>
            </p:cNvPr>
            <p:cNvSpPr/>
            <p:nvPr/>
          </p:nvSpPr>
          <p:spPr>
            <a:xfrm>
              <a:off x="7312705" y="3889903"/>
              <a:ext cx="3240000" cy="94622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6" name="CuadroTexto 25">
              <a:extLst>
                <a:ext uri="{FF2B5EF4-FFF2-40B4-BE49-F238E27FC236}">
                  <a16:creationId xmlns:a16="http://schemas.microsoft.com/office/drawing/2014/main" id="{E8E52BC7-B62B-FB99-5AB1-BDE92EF59982}"/>
                </a:ext>
              </a:extLst>
            </p:cNvPr>
            <p:cNvSpPr txBox="1"/>
            <p:nvPr/>
          </p:nvSpPr>
          <p:spPr>
            <a:xfrm>
              <a:off x="7481297" y="3947516"/>
              <a:ext cx="2902817" cy="830997"/>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pPr algn="l"/>
              <a:r>
                <a:rPr lang="es-ES" sz="1600" dirty="0">
                  <a:solidFill>
                    <a:srgbClr val="4D79C7"/>
                  </a:solidFill>
                  <a:latin typeface="Encode Sans Medium" pitchFamily="2" charset="0"/>
                </a:rPr>
                <a:t>Organismos deben presentar los saldos disponibles según dicta la CGN</a:t>
              </a:r>
            </a:p>
          </p:txBody>
        </p:sp>
      </p:grpSp>
      <p:grpSp>
        <p:nvGrpSpPr>
          <p:cNvPr id="64" name="Grupo 63">
            <a:extLst>
              <a:ext uri="{FF2B5EF4-FFF2-40B4-BE49-F238E27FC236}">
                <a16:creationId xmlns:a16="http://schemas.microsoft.com/office/drawing/2014/main" id="{B386141D-01D4-557F-591F-96A981E26D61}"/>
              </a:ext>
            </a:extLst>
          </p:cNvPr>
          <p:cNvGrpSpPr/>
          <p:nvPr/>
        </p:nvGrpSpPr>
        <p:grpSpPr>
          <a:xfrm>
            <a:off x="526481" y="1528810"/>
            <a:ext cx="3240000" cy="2276135"/>
            <a:chOff x="526481" y="1182962"/>
            <a:chExt cx="3240000" cy="2276135"/>
          </a:xfrm>
        </p:grpSpPr>
        <p:sp>
          <p:nvSpPr>
            <p:cNvPr id="12" name="Rectángulo: esquinas redondeadas 11">
              <a:extLst>
                <a:ext uri="{FF2B5EF4-FFF2-40B4-BE49-F238E27FC236}">
                  <a16:creationId xmlns:a16="http://schemas.microsoft.com/office/drawing/2014/main" id="{C1BD8AAE-1325-2579-1DEB-7F57D71BC9DB}"/>
                </a:ext>
              </a:extLst>
            </p:cNvPr>
            <p:cNvSpPr/>
            <p:nvPr/>
          </p:nvSpPr>
          <p:spPr>
            <a:xfrm>
              <a:off x="526481" y="1182962"/>
              <a:ext cx="3240000" cy="2276135"/>
            </a:xfrm>
            <a:prstGeom prst="roundRect">
              <a:avLst>
                <a:gd name="adj" fmla="val 10747"/>
              </a:avLst>
            </a:prstGeom>
            <a:solidFill>
              <a:srgbClr val="1F55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CuadroTexto 35">
              <a:extLst>
                <a:ext uri="{FF2B5EF4-FFF2-40B4-BE49-F238E27FC236}">
                  <a16:creationId xmlns:a16="http://schemas.microsoft.com/office/drawing/2014/main" id="{38FDF569-D3F3-438E-BD62-1CBB85AA407E}"/>
                </a:ext>
              </a:extLst>
            </p:cNvPr>
            <p:cNvSpPr txBox="1"/>
            <p:nvPr/>
          </p:nvSpPr>
          <p:spPr>
            <a:xfrm>
              <a:off x="1109011" y="2875675"/>
              <a:ext cx="2074940" cy="369332"/>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es-ES" sz="1800" dirty="0">
                  <a:solidFill>
                    <a:schemeClr val="bg1"/>
                  </a:solidFill>
                </a:rPr>
                <a:t>ISO 9001/2015</a:t>
              </a:r>
            </a:p>
          </p:txBody>
        </p:sp>
        <p:pic>
          <p:nvPicPr>
            <p:cNvPr id="31" name="Imagen 30">
              <a:extLst>
                <a:ext uri="{FF2B5EF4-FFF2-40B4-BE49-F238E27FC236}">
                  <a16:creationId xmlns:a16="http://schemas.microsoft.com/office/drawing/2014/main" id="{FEA4D01E-0AE5-1438-B9BD-E9C950FC67BC}"/>
                </a:ext>
              </a:extLst>
            </p:cNvPr>
            <p:cNvPicPr>
              <a:picLocks noChangeAspect="1"/>
            </p:cNvPicPr>
            <p:nvPr/>
          </p:nvPicPr>
          <p:blipFill>
            <a:blip r:embed="rId5"/>
            <a:stretch>
              <a:fillRect/>
            </a:stretch>
          </p:blipFill>
          <p:spPr>
            <a:xfrm>
              <a:off x="1526953" y="1404662"/>
              <a:ext cx="1239057" cy="1239057"/>
            </a:xfrm>
            <a:prstGeom prst="rect">
              <a:avLst/>
            </a:prstGeom>
          </p:spPr>
        </p:pic>
      </p:grpSp>
      <p:grpSp>
        <p:nvGrpSpPr>
          <p:cNvPr id="65" name="Grupo 64">
            <a:extLst>
              <a:ext uri="{FF2B5EF4-FFF2-40B4-BE49-F238E27FC236}">
                <a16:creationId xmlns:a16="http://schemas.microsoft.com/office/drawing/2014/main" id="{E3B6A6ED-A4D5-DDDE-17EA-7FD5EE86BA89}"/>
              </a:ext>
            </a:extLst>
          </p:cNvPr>
          <p:cNvGrpSpPr/>
          <p:nvPr/>
        </p:nvGrpSpPr>
        <p:grpSpPr>
          <a:xfrm>
            <a:off x="4249087" y="1528810"/>
            <a:ext cx="3240000" cy="2243202"/>
            <a:chOff x="3823324" y="1215895"/>
            <a:chExt cx="3240000" cy="2243202"/>
          </a:xfrm>
        </p:grpSpPr>
        <p:sp>
          <p:nvSpPr>
            <p:cNvPr id="14" name="Rectángulo: esquinas redondeadas 13">
              <a:extLst>
                <a:ext uri="{FF2B5EF4-FFF2-40B4-BE49-F238E27FC236}">
                  <a16:creationId xmlns:a16="http://schemas.microsoft.com/office/drawing/2014/main" id="{845B39D9-EBDC-E48B-41A9-49EC2A76B62E}"/>
                </a:ext>
              </a:extLst>
            </p:cNvPr>
            <p:cNvSpPr/>
            <p:nvPr/>
          </p:nvSpPr>
          <p:spPr>
            <a:xfrm>
              <a:off x="3823324" y="1215895"/>
              <a:ext cx="3240000" cy="2243202"/>
            </a:xfrm>
            <a:prstGeom prst="roundRect">
              <a:avLst>
                <a:gd name="adj" fmla="val 11089"/>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CuadroTexto 36">
              <a:extLst>
                <a:ext uri="{FF2B5EF4-FFF2-40B4-BE49-F238E27FC236}">
                  <a16:creationId xmlns:a16="http://schemas.microsoft.com/office/drawing/2014/main" id="{986C65F6-AAA2-16E7-8812-19EB91991FC4}"/>
                </a:ext>
              </a:extLst>
            </p:cNvPr>
            <p:cNvSpPr txBox="1"/>
            <p:nvPr/>
          </p:nvSpPr>
          <p:spPr>
            <a:xfrm>
              <a:off x="4405854" y="2645957"/>
              <a:ext cx="2074940" cy="646331"/>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it-IT" sz="1800" dirty="0">
                  <a:solidFill>
                    <a:schemeClr val="bg1"/>
                  </a:solidFill>
                </a:rPr>
                <a:t>Disposición 4/2021 TGN</a:t>
              </a:r>
            </a:p>
          </p:txBody>
        </p:sp>
        <p:pic>
          <p:nvPicPr>
            <p:cNvPr id="33" name="Imagen 32">
              <a:extLst>
                <a:ext uri="{FF2B5EF4-FFF2-40B4-BE49-F238E27FC236}">
                  <a16:creationId xmlns:a16="http://schemas.microsoft.com/office/drawing/2014/main" id="{8C22E023-4418-E13E-5A2C-AA4FC04C5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5947"/>
            <a:stretch/>
          </p:blipFill>
          <p:spPr>
            <a:xfrm>
              <a:off x="4887603" y="1423827"/>
              <a:ext cx="1111443" cy="1177516"/>
            </a:xfrm>
            <a:prstGeom prst="rect">
              <a:avLst/>
            </a:prstGeom>
          </p:spPr>
        </p:pic>
      </p:grpSp>
      <p:grpSp>
        <p:nvGrpSpPr>
          <p:cNvPr id="66" name="Grupo 65">
            <a:extLst>
              <a:ext uri="{FF2B5EF4-FFF2-40B4-BE49-F238E27FC236}">
                <a16:creationId xmlns:a16="http://schemas.microsoft.com/office/drawing/2014/main" id="{4A524DE2-2CCD-6467-3FFA-894F0DF18605}"/>
              </a:ext>
            </a:extLst>
          </p:cNvPr>
          <p:cNvGrpSpPr/>
          <p:nvPr/>
        </p:nvGrpSpPr>
        <p:grpSpPr>
          <a:xfrm>
            <a:off x="7971693" y="1528810"/>
            <a:ext cx="3240000" cy="2276797"/>
            <a:chOff x="7120167" y="1182300"/>
            <a:chExt cx="3240000" cy="2276797"/>
          </a:xfrm>
        </p:grpSpPr>
        <p:sp>
          <p:nvSpPr>
            <p:cNvPr id="38" name="Rectángulo: esquinas redondeadas 37">
              <a:extLst>
                <a:ext uri="{FF2B5EF4-FFF2-40B4-BE49-F238E27FC236}">
                  <a16:creationId xmlns:a16="http://schemas.microsoft.com/office/drawing/2014/main" id="{A3691A5C-AEB8-B658-BCA9-98D254ADE71D}"/>
                </a:ext>
              </a:extLst>
            </p:cNvPr>
            <p:cNvSpPr/>
            <p:nvPr/>
          </p:nvSpPr>
          <p:spPr>
            <a:xfrm>
              <a:off x="7120167" y="1182300"/>
              <a:ext cx="3240000" cy="2276797"/>
            </a:xfrm>
            <a:prstGeom prst="roundRect">
              <a:avLst>
                <a:gd name="adj" fmla="val 12439"/>
              </a:avLst>
            </a:prstGeom>
            <a:solidFill>
              <a:srgbClr val="0078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CuadroTexto 38">
              <a:extLst>
                <a:ext uri="{FF2B5EF4-FFF2-40B4-BE49-F238E27FC236}">
                  <a16:creationId xmlns:a16="http://schemas.microsoft.com/office/drawing/2014/main" id="{47BAFA34-421E-3DB3-8108-115EAE8A0547}"/>
                </a:ext>
              </a:extLst>
            </p:cNvPr>
            <p:cNvSpPr txBox="1"/>
            <p:nvPr/>
          </p:nvSpPr>
          <p:spPr>
            <a:xfrm>
              <a:off x="7498434" y="2559329"/>
              <a:ext cx="2483467" cy="646331"/>
            </a:xfrm>
            <a:prstGeom prst="rect">
              <a:avLst/>
            </a:prstGeom>
            <a:noFill/>
          </p:spPr>
          <p:txBody>
            <a:bodyPr wrap="square" rtlCol="0">
              <a:spAutoFit/>
            </a:bodyPr>
            <a:lstStyle>
              <a:defPPr>
                <a:defRPr lang="es-AR"/>
              </a:defPPr>
              <a:lvl1pPr algn="ctr">
                <a:defRPr sz="2000">
                  <a:solidFill>
                    <a:srgbClr val="68A1AC"/>
                  </a:solidFill>
                  <a:latin typeface="Encode Sans ExtraBold" pitchFamily="2" charset="0"/>
                </a:defRPr>
              </a:lvl1pPr>
            </a:lstStyle>
            <a:p>
              <a:r>
                <a:rPr lang="es-ES" sz="1800" dirty="0">
                  <a:solidFill>
                    <a:schemeClr val="bg1"/>
                  </a:solidFill>
                </a:rPr>
                <a:t>Saldos disponibles al cierre de ejercicio</a:t>
              </a:r>
            </a:p>
          </p:txBody>
        </p:sp>
        <p:pic>
          <p:nvPicPr>
            <p:cNvPr id="59" name="Imagen 58">
              <a:extLst>
                <a:ext uri="{FF2B5EF4-FFF2-40B4-BE49-F238E27FC236}">
                  <a16:creationId xmlns:a16="http://schemas.microsoft.com/office/drawing/2014/main" id="{0258BE6C-4768-24FE-8DB6-3340E5800727}"/>
                </a:ext>
              </a:extLst>
            </p:cNvPr>
            <p:cNvPicPr>
              <a:picLocks noChangeAspect="1"/>
            </p:cNvPicPr>
            <p:nvPr/>
          </p:nvPicPr>
          <p:blipFill>
            <a:blip r:embed="rId7"/>
            <a:stretch>
              <a:fillRect/>
            </a:stretch>
          </p:blipFill>
          <p:spPr>
            <a:xfrm>
              <a:off x="8235657" y="1402884"/>
              <a:ext cx="1009020" cy="1045786"/>
            </a:xfrm>
            <a:prstGeom prst="rect">
              <a:avLst/>
            </a:prstGeom>
          </p:spPr>
        </p:pic>
      </p:grpSp>
      <p:pic>
        <p:nvPicPr>
          <p:cNvPr id="40" name="Imagen 39">
            <a:extLst>
              <a:ext uri="{FF2B5EF4-FFF2-40B4-BE49-F238E27FC236}">
                <a16:creationId xmlns:a16="http://schemas.microsoft.com/office/drawing/2014/main" id="{526A22F4-4F5A-09A6-91B5-A06FACADD538}"/>
              </a:ext>
            </a:extLst>
          </p:cNvPr>
          <p:cNvPicPr>
            <a:picLocks noChangeAspect="1"/>
          </p:cNvPicPr>
          <p:nvPr/>
        </p:nvPicPr>
        <p:blipFill>
          <a:blip r:embed="rId8"/>
          <a:stretch>
            <a:fillRect/>
          </a:stretch>
        </p:blipFill>
        <p:spPr>
          <a:xfrm>
            <a:off x="7383209" y="2014795"/>
            <a:ext cx="894855" cy="680400"/>
          </a:xfrm>
          <a:prstGeom prst="rect">
            <a:avLst/>
          </a:prstGeom>
        </p:spPr>
      </p:pic>
      <p:pic>
        <p:nvPicPr>
          <p:cNvPr id="68" name="Imagen 67">
            <a:extLst>
              <a:ext uri="{FF2B5EF4-FFF2-40B4-BE49-F238E27FC236}">
                <a16:creationId xmlns:a16="http://schemas.microsoft.com/office/drawing/2014/main" id="{51720376-6009-6A02-AAD6-466B7BC931FF}"/>
              </a:ext>
            </a:extLst>
          </p:cNvPr>
          <p:cNvPicPr>
            <a:picLocks noChangeAspect="1"/>
          </p:cNvPicPr>
          <p:nvPr/>
        </p:nvPicPr>
        <p:blipFill>
          <a:blip r:embed="rId8"/>
          <a:stretch>
            <a:fillRect/>
          </a:stretch>
        </p:blipFill>
        <p:spPr>
          <a:xfrm>
            <a:off x="3664456" y="2014795"/>
            <a:ext cx="894855" cy="680400"/>
          </a:xfrm>
          <a:prstGeom prst="rect">
            <a:avLst/>
          </a:prstGeom>
        </p:spPr>
      </p:pic>
      <p:cxnSp>
        <p:nvCxnSpPr>
          <p:cNvPr id="69" name="Conector recto de flecha 68">
            <a:extLst>
              <a:ext uri="{FF2B5EF4-FFF2-40B4-BE49-F238E27FC236}">
                <a16:creationId xmlns:a16="http://schemas.microsoft.com/office/drawing/2014/main" id="{3EEF69DC-C721-0FA3-1F16-B8DBB547B83F}"/>
              </a:ext>
            </a:extLst>
          </p:cNvPr>
          <p:cNvCxnSpPr>
            <a:cxnSpLocks/>
          </p:cNvCxnSpPr>
          <p:nvPr/>
        </p:nvCxnSpPr>
        <p:spPr>
          <a:xfrm>
            <a:off x="2143811" y="3731788"/>
            <a:ext cx="0" cy="427538"/>
          </a:xfrm>
          <a:prstGeom prst="straightConnector1">
            <a:avLst/>
          </a:prstGeom>
          <a:ln w="25400">
            <a:solidFill>
              <a:srgbClr val="1F5595"/>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446B81A1-6217-8DC2-FDE0-200C2B16E465}"/>
              </a:ext>
            </a:extLst>
          </p:cNvPr>
          <p:cNvCxnSpPr>
            <a:cxnSpLocks/>
          </p:cNvCxnSpPr>
          <p:nvPr/>
        </p:nvCxnSpPr>
        <p:spPr>
          <a:xfrm>
            <a:off x="5857559" y="3731788"/>
            <a:ext cx="0" cy="427538"/>
          </a:xfrm>
          <a:prstGeom prst="straightConnector1">
            <a:avLst/>
          </a:prstGeom>
          <a:ln w="25400">
            <a:solidFill>
              <a:srgbClr val="8FAAD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 name="Conector recto de flecha 70">
            <a:extLst>
              <a:ext uri="{FF2B5EF4-FFF2-40B4-BE49-F238E27FC236}">
                <a16:creationId xmlns:a16="http://schemas.microsoft.com/office/drawing/2014/main" id="{3FF24999-A5BB-2901-50CE-17B4344ADBB2}"/>
              </a:ext>
            </a:extLst>
          </p:cNvPr>
          <p:cNvCxnSpPr>
            <a:cxnSpLocks/>
          </p:cNvCxnSpPr>
          <p:nvPr/>
        </p:nvCxnSpPr>
        <p:spPr>
          <a:xfrm>
            <a:off x="9572909" y="3731788"/>
            <a:ext cx="0" cy="427538"/>
          </a:xfrm>
          <a:prstGeom prst="straightConnector1">
            <a:avLst/>
          </a:prstGeom>
          <a:ln w="25400">
            <a:solidFill>
              <a:srgbClr val="007893"/>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BDD9D0D2-D697-3808-F13F-22653D236D48}"/>
              </a:ext>
            </a:extLst>
          </p:cNvPr>
          <p:cNvPicPr>
            <a:picLocks noChangeAspect="1"/>
          </p:cNvPicPr>
          <p:nvPr/>
        </p:nvPicPr>
        <p:blipFill>
          <a:blip r:embed="rId9"/>
          <a:stretch>
            <a:fillRect/>
          </a:stretch>
        </p:blipFill>
        <p:spPr>
          <a:xfrm>
            <a:off x="136819" y="101611"/>
            <a:ext cx="259961" cy="254884"/>
          </a:xfrm>
          <a:prstGeom prst="rect">
            <a:avLst/>
          </a:prstGeom>
        </p:spPr>
      </p:pic>
      <p:sp>
        <p:nvSpPr>
          <p:cNvPr id="4" name="CuadroTexto 3">
            <a:extLst>
              <a:ext uri="{FF2B5EF4-FFF2-40B4-BE49-F238E27FC236}">
                <a16:creationId xmlns:a16="http://schemas.microsoft.com/office/drawing/2014/main" id="{D9137CCB-A457-B96B-B2EC-2E1C86B7E79D}"/>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Tree>
    <p:extLst>
      <p:ext uri="{BB962C8B-B14F-4D97-AF65-F5344CB8AC3E}">
        <p14:creationId xmlns:p14="http://schemas.microsoft.com/office/powerpoint/2010/main" val="309146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upo 71">
            <a:extLst>
              <a:ext uri="{FF2B5EF4-FFF2-40B4-BE49-F238E27FC236}">
                <a16:creationId xmlns:a16="http://schemas.microsoft.com/office/drawing/2014/main" id="{7E66872C-97B8-A491-B2EB-AE2BBFCBC50B}"/>
              </a:ext>
            </a:extLst>
          </p:cNvPr>
          <p:cNvGrpSpPr/>
          <p:nvPr/>
        </p:nvGrpSpPr>
        <p:grpSpPr>
          <a:xfrm>
            <a:off x="2396458" y="-931267"/>
            <a:ext cx="10820114" cy="14840144"/>
            <a:chOff x="2360808" y="-1009114"/>
            <a:chExt cx="10820114" cy="14840144"/>
          </a:xfrm>
        </p:grpSpPr>
        <p:pic>
          <p:nvPicPr>
            <p:cNvPr id="73" name="Imagen 72">
              <a:extLst>
                <a:ext uri="{FF2B5EF4-FFF2-40B4-BE49-F238E27FC236}">
                  <a16:creationId xmlns:a16="http://schemas.microsoft.com/office/drawing/2014/main" id="{20780A47-6C80-472D-86E6-DE7BA9C02E8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0808" y="-493506"/>
              <a:ext cx="10179214" cy="13808930"/>
            </a:xfrm>
            <a:prstGeom prst="rect">
              <a:avLst/>
            </a:prstGeom>
          </p:spPr>
        </p:pic>
        <p:pic>
          <p:nvPicPr>
            <p:cNvPr id="74" name="Imagen 73">
              <a:extLst>
                <a:ext uri="{FF2B5EF4-FFF2-40B4-BE49-F238E27FC236}">
                  <a16:creationId xmlns:a16="http://schemas.microsoft.com/office/drawing/2014/main" id="{DBCF4A40-4890-1840-350E-A41A3DDCF8FE}"/>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75" name="Imagen 74">
              <a:extLst>
                <a:ext uri="{FF2B5EF4-FFF2-40B4-BE49-F238E27FC236}">
                  <a16:creationId xmlns:a16="http://schemas.microsoft.com/office/drawing/2014/main" id="{071D10D4-8540-FF8C-F5CD-DA35D07BBC6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3001708" y="22100"/>
              <a:ext cx="10179214" cy="13808930"/>
            </a:xfrm>
            <a:prstGeom prst="rect">
              <a:avLst/>
            </a:prstGeom>
          </p:spPr>
        </p:pic>
      </p:grpSp>
      <p:sp>
        <p:nvSpPr>
          <p:cNvPr id="4" name="CuadroTexto 3">
            <a:extLst>
              <a:ext uri="{FF2B5EF4-FFF2-40B4-BE49-F238E27FC236}">
                <a16:creationId xmlns:a16="http://schemas.microsoft.com/office/drawing/2014/main" id="{524514C7-3C19-F34E-B56B-BFBCCC096175}"/>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a:t>
            </a:r>
          </a:p>
        </p:txBody>
      </p:sp>
      <p:sp>
        <p:nvSpPr>
          <p:cNvPr id="9" name="Trapecio 8">
            <a:extLst>
              <a:ext uri="{FF2B5EF4-FFF2-40B4-BE49-F238E27FC236}">
                <a16:creationId xmlns:a16="http://schemas.microsoft.com/office/drawing/2014/main" id="{BFD38EEA-16A6-1EAD-FA85-61A3FCB9CDB1}"/>
              </a:ext>
            </a:extLst>
          </p:cNvPr>
          <p:cNvSpPr/>
          <p:nvPr/>
        </p:nvSpPr>
        <p:spPr>
          <a:xfrm rot="5400000" flipH="1">
            <a:off x="1774195" y="72619"/>
            <a:ext cx="1578927" cy="4248471"/>
          </a:xfrm>
          <a:prstGeom prst="trapezoid">
            <a:avLst/>
          </a:prstGeom>
          <a:solidFill>
            <a:srgbClr val="67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CuadroTexto 9">
            <a:extLst>
              <a:ext uri="{FF2B5EF4-FFF2-40B4-BE49-F238E27FC236}">
                <a16:creationId xmlns:a16="http://schemas.microsoft.com/office/drawing/2014/main" id="{DA1FB8C9-DD09-001D-BD6B-DFFB0A503AA7}"/>
              </a:ext>
            </a:extLst>
          </p:cNvPr>
          <p:cNvSpPr txBox="1"/>
          <p:nvPr/>
        </p:nvSpPr>
        <p:spPr>
          <a:xfrm>
            <a:off x="2151358" y="1821153"/>
            <a:ext cx="2425332" cy="83099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sz="2400" dirty="0" err="1">
                <a:solidFill>
                  <a:schemeClr val="bg1"/>
                </a:solidFill>
              </a:rPr>
              <a:t>Medios</a:t>
            </a:r>
            <a:r>
              <a:rPr lang="pt-BR" sz="2400" dirty="0">
                <a:solidFill>
                  <a:schemeClr val="bg1"/>
                </a:solidFill>
              </a:rPr>
              <a:t> de pago</a:t>
            </a:r>
          </a:p>
          <a:p>
            <a:r>
              <a:rPr lang="pt-BR" sz="2400" dirty="0">
                <a:solidFill>
                  <a:schemeClr val="bg1"/>
                </a:solidFill>
              </a:rPr>
              <a:t>habilitados</a:t>
            </a:r>
          </a:p>
        </p:txBody>
      </p:sp>
      <p:pic>
        <p:nvPicPr>
          <p:cNvPr id="25" name="Imagen 24">
            <a:extLst>
              <a:ext uri="{FF2B5EF4-FFF2-40B4-BE49-F238E27FC236}">
                <a16:creationId xmlns:a16="http://schemas.microsoft.com/office/drawing/2014/main" id="{6E2E5712-261A-B353-C3B3-97D7CC302386}"/>
              </a:ext>
            </a:extLst>
          </p:cNvPr>
          <p:cNvPicPr>
            <a:picLocks noChangeAspect="1"/>
          </p:cNvPicPr>
          <p:nvPr/>
        </p:nvPicPr>
        <p:blipFill>
          <a:blip r:embed="rId3"/>
          <a:stretch>
            <a:fillRect/>
          </a:stretch>
        </p:blipFill>
        <p:spPr>
          <a:xfrm>
            <a:off x="120421" y="1344927"/>
            <a:ext cx="1968654" cy="1839461"/>
          </a:xfrm>
          <a:prstGeom prst="rect">
            <a:avLst/>
          </a:prstGeom>
        </p:spPr>
      </p:pic>
      <p:sp>
        <p:nvSpPr>
          <p:cNvPr id="26" name="Título 1">
            <a:extLst>
              <a:ext uri="{FF2B5EF4-FFF2-40B4-BE49-F238E27FC236}">
                <a16:creationId xmlns:a16="http://schemas.microsoft.com/office/drawing/2014/main" id="{6A43A1CF-AA6C-31B3-D3F7-2B677BCB15AD}"/>
              </a:ext>
            </a:extLst>
          </p:cNvPr>
          <p:cNvSpPr txBox="1">
            <a:spLocks/>
          </p:cNvSpPr>
          <p:nvPr/>
        </p:nvSpPr>
        <p:spPr>
          <a:xfrm>
            <a:off x="285850" y="369195"/>
            <a:ext cx="11477842" cy="968356"/>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Régimen de Fondos Rotatorios, Fondos Rotatorios Internos y Cajas Chicas</a:t>
            </a:r>
          </a:p>
        </p:txBody>
      </p:sp>
      <p:sp>
        <p:nvSpPr>
          <p:cNvPr id="16" name="Rectángulo: esquinas redondeadas 15">
            <a:extLst>
              <a:ext uri="{FF2B5EF4-FFF2-40B4-BE49-F238E27FC236}">
                <a16:creationId xmlns:a16="http://schemas.microsoft.com/office/drawing/2014/main" id="{BE935563-7E4E-CF85-1F0F-0F6758ECBC42}"/>
              </a:ext>
            </a:extLst>
          </p:cNvPr>
          <p:cNvSpPr/>
          <p:nvPr/>
        </p:nvSpPr>
        <p:spPr>
          <a:xfrm rot="2700000">
            <a:off x="4764290" y="2053615"/>
            <a:ext cx="2933700" cy="3032174"/>
          </a:xfrm>
          <a:prstGeom prst="roundRect">
            <a:avLst/>
          </a:prstGeom>
          <a:solidFill>
            <a:srgbClr val="36B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Rectángulo: esquinas redondeadas 16">
            <a:extLst>
              <a:ext uri="{FF2B5EF4-FFF2-40B4-BE49-F238E27FC236}">
                <a16:creationId xmlns:a16="http://schemas.microsoft.com/office/drawing/2014/main" id="{5ACC5996-49F5-3260-5068-2340CB38EE82}"/>
              </a:ext>
            </a:extLst>
          </p:cNvPr>
          <p:cNvSpPr/>
          <p:nvPr/>
        </p:nvSpPr>
        <p:spPr>
          <a:xfrm rot="18900000">
            <a:off x="6727451" y="2053615"/>
            <a:ext cx="2933700" cy="3032174"/>
          </a:xfrm>
          <a:prstGeom prst="roundRect">
            <a:avLst/>
          </a:prstGeom>
          <a:solidFill>
            <a:srgbClr val="8C5AB3">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7" name="Rectángulo: esquinas redondeadas 26">
            <a:extLst>
              <a:ext uri="{FF2B5EF4-FFF2-40B4-BE49-F238E27FC236}">
                <a16:creationId xmlns:a16="http://schemas.microsoft.com/office/drawing/2014/main" id="{FD39793D-7F38-4EB0-4417-E7A3ECCE0BFD}"/>
              </a:ext>
            </a:extLst>
          </p:cNvPr>
          <p:cNvSpPr/>
          <p:nvPr/>
        </p:nvSpPr>
        <p:spPr>
          <a:xfrm>
            <a:off x="2540377" y="3254098"/>
            <a:ext cx="1938415" cy="1646079"/>
          </a:xfrm>
          <a:prstGeom prst="roundRect">
            <a:avLst/>
          </a:prstGeom>
          <a:solidFill>
            <a:srgbClr val="36B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1600" dirty="0">
                <a:solidFill>
                  <a:srgbClr val="3F65C6"/>
                </a:solidFill>
                <a:latin typeface="Encode Sans ExtraBold" pitchFamily="2" charset="0"/>
              </a:rPr>
              <a:t>FONDOS ROTATORIOS</a:t>
            </a:r>
          </a:p>
          <a:p>
            <a:pPr algn="ctr"/>
            <a:endParaRPr lang="es-AR" sz="1600" dirty="0">
              <a:solidFill>
                <a:srgbClr val="3F65C6"/>
              </a:solidFill>
              <a:latin typeface="Encode Sans ExtraBold" pitchFamily="2" charset="0"/>
            </a:endParaRPr>
          </a:p>
          <a:p>
            <a:pPr algn="ctr"/>
            <a:r>
              <a:rPr lang="es-AR" sz="1600" dirty="0">
                <a:solidFill>
                  <a:srgbClr val="3F65C6"/>
                </a:solidFill>
                <a:latin typeface="Encode Sans ExtraBold" pitchFamily="2" charset="0"/>
              </a:rPr>
              <a:t>FONDOS ROTATORIOS INTERNOS</a:t>
            </a:r>
          </a:p>
        </p:txBody>
      </p:sp>
      <p:sp>
        <p:nvSpPr>
          <p:cNvPr id="18" name="Rectángulo: esquinas redondeadas 17">
            <a:extLst>
              <a:ext uri="{FF2B5EF4-FFF2-40B4-BE49-F238E27FC236}">
                <a16:creationId xmlns:a16="http://schemas.microsoft.com/office/drawing/2014/main" id="{A1FC2130-FCB8-0721-859D-D0D9EFEB0D8F}"/>
              </a:ext>
            </a:extLst>
          </p:cNvPr>
          <p:cNvSpPr/>
          <p:nvPr/>
        </p:nvSpPr>
        <p:spPr>
          <a:xfrm>
            <a:off x="9921903" y="3254097"/>
            <a:ext cx="1947317" cy="1646080"/>
          </a:xfrm>
          <a:prstGeom prst="roundRect">
            <a:avLst/>
          </a:prstGeom>
          <a:solidFill>
            <a:srgbClr val="D7C5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1600" dirty="0">
                <a:solidFill>
                  <a:srgbClr val="3F65C6"/>
                </a:solidFill>
                <a:latin typeface="Encode Sans ExtraBold" pitchFamily="2" charset="0"/>
              </a:rPr>
              <a:t>CAJAS</a:t>
            </a:r>
          </a:p>
          <a:p>
            <a:pPr algn="ctr"/>
            <a:r>
              <a:rPr lang="es-AR" sz="1600" dirty="0">
                <a:solidFill>
                  <a:srgbClr val="3F65C6"/>
                </a:solidFill>
                <a:latin typeface="Encode Sans ExtraBold" pitchFamily="2" charset="0"/>
              </a:rPr>
              <a:t>CHICAS</a:t>
            </a:r>
          </a:p>
        </p:txBody>
      </p:sp>
      <p:grpSp>
        <p:nvGrpSpPr>
          <p:cNvPr id="2" name="Grupo 1">
            <a:extLst>
              <a:ext uri="{FF2B5EF4-FFF2-40B4-BE49-F238E27FC236}">
                <a16:creationId xmlns:a16="http://schemas.microsoft.com/office/drawing/2014/main" id="{B8FE3B80-D673-A033-CBB6-B43F5A608884}"/>
              </a:ext>
            </a:extLst>
          </p:cNvPr>
          <p:cNvGrpSpPr/>
          <p:nvPr/>
        </p:nvGrpSpPr>
        <p:grpSpPr>
          <a:xfrm>
            <a:off x="5380917" y="4534158"/>
            <a:ext cx="1358765" cy="386097"/>
            <a:chOff x="5361887" y="2268324"/>
            <a:chExt cx="1358765" cy="386097"/>
          </a:xfrm>
        </p:grpSpPr>
        <p:sp>
          <p:nvSpPr>
            <p:cNvPr id="21" name="CuadroTexto 20">
              <a:extLst>
                <a:ext uri="{FF2B5EF4-FFF2-40B4-BE49-F238E27FC236}">
                  <a16:creationId xmlns:a16="http://schemas.microsoft.com/office/drawing/2014/main" id="{31C2BB47-EF64-1742-DAED-E9542E8C729E}"/>
                </a:ext>
              </a:extLst>
            </p:cNvPr>
            <p:cNvSpPr txBox="1"/>
            <p:nvPr/>
          </p:nvSpPr>
          <p:spPr>
            <a:xfrm>
              <a:off x="5361887" y="2315867"/>
              <a:ext cx="928973" cy="338554"/>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dirty="0">
                  <a:solidFill>
                    <a:schemeClr val="bg1"/>
                  </a:solidFill>
                </a:rPr>
                <a:t>Cheque</a:t>
              </a:r>
            </a:p>
          </p:txBody>
        </p:sp>
        <p:pic>
          <p:nvPicPr>
            <p:cNvPr id="45" name="Imagen 44">
              <a:extLst>
                <a:ext uri="{FF2B5EF4-FFF2-40B4-BE49-F238E27FC236}">
                  <a16:creationId xmlns:a16="http://schemas.microsoft.com/office/drawing/2014/main" id="{0711287A-DB5E-3A86-0E8D-1280A090E19F}"/>
                </a:ext>
              </a:extLst>
            </p:cNvPr>
            <p:cNvPicPr>
              <a:picLocks noChangeAspect="1"/>
            </p:cNvPicPr>
            <p:nvPr/>
          </p:nvPicPr>
          <p:blipFill>
            <a:blip r:embed="rId4"/>
            <a:stretch>
              <a:fillRect/>
            </a:stretch>
          </p:blipFill>
          <p:spPr>
            <a:xfrm>
              <a:off x="6222272" y="2268324"/>
              <a:ext cx="498380" cy="338554"/>
            </a:xfrm>
            <a:prstGeom prst="rect">
              <a:avLst/>
            </a:prstGeom>
          </p:spPr>
        </p:pic>
      </p:grpSp>
      <p:grpSp>
        <p:nvGrpSpPr>
          <p:cNvPr id="6" name="Grupo 5">
            <a:extLst>
              <a:ext uri="{FF2B5EF4-FFF2-40B4-BE49-F238E27FC236}">
                <a16:creationId xmlns:a16="http://schemas.microsoft.com/office/drawing/2014/main" id="{95A5C128-F943-87D9-4209-D20BE4359B66}"/>
              </a:ext>
            </a:extLst>
          </p:cNvPr>
          <p:cNvGrpSpPr/>
          <p:nvPr/>
        </p:nvGrpSpPr>
        <p:grpSpPr>
          <a:xfrm>
            <a:off x="4739397" y="3734982"/>
            <a:ext cx="1583734" cy="584775"/>
            <a:chOff x="4581301" y="3433777"/>
            <a:chExt cx="1583734" cy="584775"/>
          </a:xfrm>
        </p:grpSpPr>
        <p:sp>
          <p:nvSpPr>
            <p:cNvPr id="22" name="CuadroTexto 21">
              <a:extLst>
                <a:ext uri="{FF2B5EF4-FFF2-40B4-BE49-F238E27FC236}">
                  <a16:creationId xmlns:a16="http://schemas.microsoft.com/office/drawing/2014/main" id="{9BA6A467-B8FE-40EE-DEBC-DB6C614EEC7B}"/>
                </a:ext>
              </a:extLst>
            </p:cNvPr>
            <p:cNvSpPr txBox="1"/>
            <p:nvPr/>
          </p:nvSpPr>
          <p:spPr>
            <a:xfrm>
              <a:off x="4581301" y="3433777"/>
              <a:ext cx="1214452" cy="584775"/>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dirty="0">
                  <a:solidFill>
                    <a:schemeClr val="bg1"/>
                  </a:solidFill>
                </a:rPr>
                <a:t>Pago</a:t>
              </a:r>
            </a:p>
            <a:p>
              <a:r>
                <a:rPr lang="pt-BR" dirty="0">
                  <a:solidFill>
                    <a:schemeClr val="bg1"/>
                  </a:solidFill>
                </a:rPr>
                <a:t>Electrónico</a:t>
              </a:r>
            </a:p>
          </p:txBody>
        </p:sp>
        <p:pic>
          <p:nvPicPr>
            <p:cNvPr id="49" name="Imagen 48">
              <a:extLst>
                <a:ext uri="{FF2B5EF4-FFF2-40B4-BE49-F238E27FC236}">
                  <a16:creationId xmlns:a16="http://schemas.microsoft.com/office/drawing/2014/main" id="{C90F8032-8B88-3609-DB5D-8968AB7DE39F}"/>
                </a:ext>
              </a:extLst>
            </p:cNvPr>
            <p:cNvPicPr>
              <a:picLocks noChangeAspect="1"/>
            </p:cNvPicPr>
            <p:nvPr/>
          </p:nvPicPr>
          <p:blipFill>
            <a:blip r:embed="rId5"/>
            <a:stretch>
              <a:fillRect/>
            </a:stretch>
          </p:blipFill>
          <p:spPr>
            <a:xfrm>
              <a:off x="5769498" y="3562521"/>
              <a:ext cx="395537" cy="399722"/>
            </a:xfrm>
            <a:prstGeom prst="rect">
              <a:avLst/>
            </a:prstGeom>
          </p:spPr>
        </p:pic>
      </p:grpSp>
      <p:grpSp>
        <p:nvGrpSpPr>
          <p:cNvPr id="7" name="Grupo 6">
            <a:extLst>
              <a:ext uri="{FF2B5EF4-FFF2-40B4-BE49-F238E27FC236}">
                <a16:creationId xmlns:a16="http://schemas.microsoft.com/office/drawing/2014/main" id="{CC57BF8D-0B6D-ED1C-AC41-3BF17FDE32F4}"/>
              </a:ext>
            </a:extLst>
          </p:cNvPr>
          <p:cNvGrpSpPr/>
          <p:nvPr/>
        </p:nvGrpSpPr>
        <p:grpSpPr>
          <a:xfrm>
            <a:off x="5347494" y="2271538"/>
            <a:ext cx="1473464" cy="584775"/>
            <a:chOff x="5223519" y="4210221"/>
            <a:chExt cx="1473464" cy="584775"/>
          </a:xfrm>
        </p:grpSpPr>
        <p:sp>
          <p:nvSpPr>
            <p:cNvPr id="23" name="CuadroTexto 22">
              <a:extLst>
                <a:ext uri="{FF2B5EF4-FFF2-40B4-BE49-F238E27FC236}">
                  <a16:creationId xmlns:a16="http://schemas.microsoft.com/office/drawing/2014/main" id="{A8BF050D-6982-EC54-3D4B-1BB558392667}"/>
                </a:ext>
              </a:extLst>
            </p:cNvPr>
            <p:cNvSpPr txBox="1"/>
            <p:nvPr/>
          </p:nvSpPr>
          <p:spPr>
            <a:xfrm>
              <a:off x="5223519" y="4210221"/>
              <a:ext cx="1018013" cy="584775"/>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dirty="0">
                  <a:solidFill>
                    <a:schemeClr val="bg1"/>
                  </a:solidFill>
                </a:rPr>
                <a:t>Débito</a:t>
              </a:r>
            </a:p>
            <a:p>
              <a:r>
                <a:rPr lang="pt-BR" dirty="0" err="1">
                  <a:solidFill>
                    <a:schemeClr val="bg1"/>
                  </a:solidFill>
                </a:rPr>
                <a:t>Bancario</a:t>
              </a:r>
              <a:endParaRPr lang="pt-BR" dirty="0">
                <a:solidFill>
                  <a:schemeClr val="bg1"/>
                </a:solidFill>
              </a:endParaRPr>
            </a:p>
          </p:txBody>
        </p:sp>
        <p:pic>
          <p:nvPicPr>
            <p:cNvPr id="53" name="Imagen 52">
              <a:extLst>
                <a:ext uri="{FF2B5EF4-FFF2-40B4-BE49-F238E27FC236}">
                  <a16:creationId xmlns:a16="http://schemas.microsoft.com/office/drawing/2014/main" id="{2C451205-5361-FBDD-C5C4-E62DC49D5FEA}"/>
                </a:ext>
              </a:extLst>
            </p:cNvPr>
            <p:cNvPicPr>
              <a:picLocks noChangeAspect="1"/>
            </p:cNvPicPr>
            <p:nvPr/>
          </p:nvPicPr>
          <p:blipFill>
            <a:blip r:embed="rId6"/>
            <a:stretch>
              <a:fillRect/>
            </a:stretch>
          </p:blipFill>
          <p:spPr>
            <a:xfrm>
              <a:off x="6200133" y="4257075"/>
              <a:ext cx="496850" cy="399722"/>
            </a:xfrm>
            <a:prstGeom prst="rect">
              <a:avLst/>
            </a:prstGeom>
          </p:spPr>
        </p:pic>
      </p:grpSp>
      <p:sp>
        <p:nvSpPr>
          <p:cNvPr id="24" name="CuadroTexto 23">
            <a:extLst>
              <a:ext uri="{FF2B5EF4-FFF2-40B4-BE49-F238E27FC236}">
                <a16:creationId xmlns:a16="http://schemas.microsoft.com/office/drawing/2014/main" id="{E7DD8E1E-28ED-E1E1-FB65-CAAFD67D70E0}"/>
              </a:ext>
            </a:extLst>
          </p:cNvPr>
          <p:cNvSpPr txBox="1"/>
          <p:nvPr/>
        </p:nvSpPr>
        <p:spPr>
          <a:xfrm>
            <a:off x="6466662" y="3527164"/>
            <a:ext cx="1057024" cy="338554"/>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dirty="0" err="1">
                <a:solidFill>
                  <a:schemeClr val="bg1"/>
                </a:solidFill>
              </a:rPr>
              <a:t>Efectivo</a:t>
            </a:r>
            <a:endParaRPr lang="pt-BR" dirty="0">
              <a:solidFill>
                <a:schemeClr val="bg1"/>
              </a:solidFill>
            </a:endParaRPr>
          </a:p>
        </p:txBody>
      </p:sp>
      <p:pic>
        <p:nvPicPr>
          <p:cNvPr id="57" name="Imagen 56">
            <a:extLst>
              <a:ext uri="{FF2B5EF4-FFF2-40B4-BE49-F238E27FC236}">
                <a16:creationId xmlns:a16="http://schemas.microsoft.com/office/drawing/2014/main" id="{DCDB9154-3F6F-388C-E833-9D808A28561E}"/>
              </a:ext>
            </a:extLst>
          </p:cNvPr>
          <p:cNvPicPr>
            <a:picLocks noChangeAspect="1"/>
          </p:cNvPicPr>
          <p:nvPr/>
        </p:nvPicPr>
        <p:blipFill>
          <a:blip r:embed="rId7"/>
          <a:stretch>
            <a:fillRect/>
          </a:stretch>
        </p:blipFill>
        <p:spPr>
          <a:xfrm>
            <a:off x="7370093" y="3681004"/>
            <a:ext cx="500400" cy="385200"/>
          </a:xfrm>
          <a:prstGeom prst="rect">
            <a:avLst/>
          </a:prstGeom>
        </p:spPr>
      </p:pic>
      <p:grpSp>
        <p:nvGrpSpPr>
          <p:cNvPr id="5" name="Grupo 4">
            <a:extLst>
              <a:ext uri="{FF2B5EF4-FFF2-40B4-BE49-F238E27FC236}">
                <a16:creationId xmlns:a16="http://schemas.microsoft.com/office/drawing/2014/main" id="{134776F4-9391-4218-893B-5C87186B9EAE}"/>
              </a:ext>
            </a:extLst>
          </p:cNvPr>
          <p:cNvGrpSpPr/>
          <p:nvPr/>
        </p:nvGrpSpPr>
        <p:grpSpPr>
          <a:xfrm>
            <a:off x="4725834" y="3002764"/>
            <a:ext cx="1392106" cy="584775"/>
            <a:chOff x="4947190" y="2788885"/>
            <a:chExt cx="1392106" cy="584775"/>
          </a:xfrm>
        </p:grpSpPr>
        <p:sp>
          <p:nvSpPr>
            <p:cNvPr id="20" name="CuadroTexto 19">
              <a:extLst>
                <a:ext uri="{FF2B5EF4-FFF2-40B4-BE49-F238E27FC236}">
                  <a16:creationId xmlns:a16="http://schemas.microsoft.com/office/drawing/2014/main" id="{835D4DC5-7E5D-B328-2B82-ED75553B2028}"/>
                </a:ext>
              </a:extLst>
            </p:cNvPr>
            <p:cNvSpPr txBox="1"/>
            <p:nvPr/>
          </p:nvSpPr>
          <p:spPr>
            <a:xfrm>
              <a:off x="4947190" y="2788885"/>
              <a:ext cx="1128954" cy="584775"/>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dirty="0" err="1">
                  <a:solidFill>
                    <a:schemeClr val="bg1"/>
                  </a:solidFill>
                </a:rPr>
                <a:t>Transf</a:t>
              </a:r>
              <a:r>
                <a:rPr lang="pt-BR" dirty="0">
                  <a:solidFill>
                    <a:schemeClr val="bg1"/>
                  </a:solidFill>
                </a:rPr>
                <a:t>. Bancaria</a:t>
              </a:r>
            </a:p>
          </p:txBody>
        </p:sp>
        <p:pic>
          <p:nvPicPr>
            <p:cNvPr id="61" name="Imagen 60">
              <a:extLst>
                <a:ext uri="{FF2B5EF4-FFF2-40B4-BE49-F238E27FC236}">
                  <a16:creationId xmlns:a16="http://schemas.microsoft.com/office/drawing/2014/main" id="{4089AD7E-3AA8-BCA5-56DD-866A5BE277E9}"/>
                </a:ext>
              </a:extLst>
            </p:cNvPr>
            <p:cNvPicPr>
              <a:picLocks noChangeAspect="1"/>
            </p:cNvPicPr>
            <p:nvPr/>
          </p:nvPicPr>
          <p:blipFill>
            <a:blip r:embed="rId8"/>
            <a:stretch>
              <a:fillRect/>
            </a:stretch>
          </p:blipFill>
          <p:spPr>
            <a:xfrm>
              <a:off x="5939574" y="2825816"/>
              <a:ext cx="399722" cy="399722"/>
            </a:xfrm>
            <a:prstGeom prst="rect">
              <a:avLst/>
            </a:prstGeom>
          </p:spPr>
        </p:pic>
      </p:grpSp>
      <p:sp>
        <p:nvSpPr>
          <p:cNvPr id="28" name="CuadroTexto 27">
            <a:extLst>
              <a:ext uri="{FF2B5EF4-FFF2-40B4-BE49-F238E27FC236}">
                <a16:creationId xmlns:a16="http://schemas.microsoft.com/office/drawing/2014/main" id="{D32F8E48-47EA-3DAE-3CFF-6FD08E81F51F}"/>
              </a:ext>
            </a:extLst>
          </p:cNvPr>
          <p:cNvSpPr txBox="1"/>
          <p:nvPr/>
        </p:nvSpPr>
        <p:spPr>
          <a:xfrm>
            <a:off x="6478886" y="3153558"/>
            <a:ext cx="615660" cy="338554"/>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pt-BR" dirty="0">
                <a:solidFill>
                  <a:schemeClr val="bg1"/>
                </a:solidFill>
              </a:rPr>
              <a:t>TCC</a:t>
            </a:r>
          </a:p>
        </p:txBody>
      </p:sp>
      <p:pic>
        <p:nvPicPr>
          <p:cNvPr id="67" name="Imagen 66">
            <a:extLst>
              <a:ext uri="{FF2B5EF4-FFF2-40B4-BE49-F238E27FC236}">
                <a16:creationId xmlns:a16="http://schemas.microsoft.com/office/drawing/2014/main" id="{30305476-088F-289B-1440-BD57929AD0F1}"/>
              </a:ext>
            </a:extLst>
          </p:cNvPr>
          <p:cNvPicPr>
            <a:picLocks noChangeAspect="1"/>
          </p:cNvPicPr>
          <p:nvPr/>
        </p:nvPicPr>
        <p:blipFill>
          <a:blip r:embed="rId9"/>
          <a:stretch>
            <a:fillRect/>
          </a:stretch>
        </p:blipFill>
        <p:spPr>
          <a:xfrm>
            <a:off x="7071240" y="2895234"/>
            <a:ext cx="487668" cy="462697"/>
          </a:xfrm>
          <a:prstGeom prst="rect">
            <a:avLst/>
          </a:prstGeom>
        </p:spPr>
      </p:pic>
      <p:sp>
        <p:nvSpPr>
          <p:cNvPr id="69" name="Rectángulo: esquinas redondeadas 68">
            <a:extLst>
              <a:ext uri="{FF2B5EF4-FFF2-40B4-BE49-F238E27FC236}">
                <a16:creationId xmlns:a16="http://schemas.microsoft.com/office/drawing/2014/main" id="{CF7F0EE0-8ACF-ACAE-D79D-B0A98E6BAA84}"/>
              </a:ext>
            </a:extLst>
          </p:cNvPr>
          <p:cNvSpPr/>
          <p:nvPr/>
        </p:nvSpPr>
        <p:spPr>
          <a:xfrm rot="2700000">
            <a:off x="5717590" y="5410425"/>
            <a:ext cx="2933700" cy="3032174"/>
          </a:xfrm>
          <a:prstGeom prst="roundRect">
            <a:avLst/>
          </a:prstGeom>
          <a:solidFill>
            <a:srgbClr val="A4D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CuadroTexto 29">
            <a:extLst>
              <a:ext uri="{FF2B5EF4-FFF2-40B4-BE49-F238E27FC236}">
                <a16:creationId xmlns:a16="http://schemas.microsoft.com/office/drawing/2014/main" id="{FC226D32-68A2-B7EA-174B-8118721FB959}"/>
              </a:ext>
            </a:extLst>
          </p:cNvPr>
          <p:cNvSpPr txBox="1"/>
          <p:nvPr/>
        </p:nvSpPr>
        <p:spPr>
          <a:xfrm>
            <a:off x="6426344" y="5426829"/>
            <a:ext cx="1681890" cy="83099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pPr algn="ctr"/>
            <a:r>
              <a:rPr lang="es-ES" dirty="0">
                <a:solidFill>
                  <a:srgbClr val="3F65C6"/>
                </a:solidFill>
                <a:latin typeface="Encode Sans ExtraBold" pitchFamily="2" charset="0"/>
              </a:rPr>
              <a:t>Preferencia por medios electrónicos</a:t>
            </a:r>
          </a:p>
        </p:txBody>
      </p:sp>
      <p:pic>
        <p:nvPicPr>
          <p:cNvPr id="8" name="Imagen 7">
            <a:extLst>
              <a:ext uri="{FF2B5EF4-FFF2-40B4-BE49-F238E27FC236}">
                <a16:creationId xmlns:a16="http://schemas.microsoft.com/office/drawing/2014/main" id="{C692B76C-E9BE-C921-5365-132AD96FA898}"/>
              </a:ext>
            </a:extLst>
          </p:cNvPr>
          <p:cNvPicPr>
            <a:picLocks noChangeAspect="1"/>
          </p:cNvPicPr>
          <p:nvPr/>
        </p:nvPicPr>
        <p:blipFill>
          <a:blip r:embed="rId10"/>
          <a:stretch>
            <a:fillRect/>
          </a:stretch>
        </p:blipFill>
        <p:spPr>
          <a:xfrm>
            <a:off x="133188" y="120841"/>
            <a:ext cx="295220" cy="287538"/>
          </a:xfrm>
          <a:prstGeom prst="rect">
            <a:avLst/>
          </a:prstGeom>
        </p:spPr>
      </p:pic>
    </p:spTree>
    <p:extLst>
      <p:ext uri="{BB962C8B-B14F-4D97-AF65-F5344CB8AC3E}">
        <p14:creationId xmlns:p14="http://schemas.microsoft.com/office/powerpoint/2010/main" val="231718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86E1A2F-1C75-1EFF-6904-2175C4C641C6}"/>
              </a:ext>
            </a:extLst>
          </p:cNvPr>
          <p:cNvGrpSpPr/>
          <p:nvPr/>
        </p:nvGrpSpPr>
        <p:grpSpPr>
          <a:xfrm>
            <a:off x="1904428" y="-1301214"/>
            <a:ext cx="11093614" cy="14934125"/>
            <a:chOff x="1904428" y="-1301214"/>
            <a:chExt cx="11093614" cy="14934125"/>
          </a:xfrm>
        </p:grpSpPr>
        <p:pic>
          <p:nvPicPr>
            <p:cNvPr id="6" name="Imagen 5">
              <a:extLst>
                <a:ext uri="{FF2B5EF4-FFF2-40B4-BE49-F238E27FC236}">
                  <a16:creationId xmlns:a16="http://schemas.microsoft.com/office/drawing/2014/main" id="{F48B89FD-AEC3-4606-C5FE-6DD57273AF10}"/>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7" name="Imagen 6">
              <a:extLst>
                <a:ext uri="{FF2B5EF4-FFF2-40B4-BE49-F238E27FC236}">
                  <a16:creationId xmlns:a16="http://schemas.microsoft.com/office/drawing/2014/main" id="{00E2B8F1-BBB4-C994-1DB2-55A2F02EA355}"/>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9" name="Imagen 8">
              <a:extLst>
                <a:ext uri="{FF2B5EF4-FFF2-40B4-BE49-F238E27FC236}">
                  <a16:creationId xmlns:a16="http://schemas.microsoft.com/office/drawing/2014/main" id="{44DC650A-7B08-96BA-0084-1C364758F6CE}"/>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pic>
        <p:nvPicPr>
          <p:cNvPr id="8" name="Imagen 7">
            <a:extLst>
              <a:ext uri="{FF2B5EF4-FFF2-40B4-BE49-F238E27FC236}">
                <a16:creationId xmlns:a16="http://schemas.microsoft.com/office/drawing/2014/main" id="{D679EC3F-C354-248C-C1A7-2DF51B125E4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a:off x="285850" y="1581469"/>
            <a:ext cx="2723621" cy="2286575"/>
          </a:xfrm>
          <a:prstGeom prst="rect">
            <a:avLst/>
          </a:prstGeom>
        </p:spPr>
      </p:pic>
      <p:cxnSp>
        <p:nvCxnSpPr>
          <p:cNvPr id="23" name="Conector recto 22">
            <a:extLst>
              <a:ext uri="{FF2B5EF4-FFF2-40B4-BE49-F238E27FC236}">
                <a16:creationId xmlns:a16="http://schemas.microsoft.com/office/drawing/2014/main" id="{2916FFE6-C7AE-3E30-C976-41D86A2D722C}"/>
              </a:ext>
            </a:extLst>
          </p:cNvPr>
          <p:cNvCxnSpPr>
            <a:cxnSpLocks/>
            <a:endCxn id="22" idx="0"/>
          </p:cNvCxnSpPr>
          <p:nvPr/>
        </p:nvCxnSpPr>
        <p:spPr>
          <a:xfrm>
            <a:off x="5876149" y="1879648"/>
            <a:ext cx="5036" cy="4048313"/>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F0D4FB6B-1F08-37EC-E704-96A1B51741BA}"/>
              </a:ext>
            </a:extLst>
          </p:cNvPr>
          <p:cNvSpPr txBox="1"/>
          <p:nvPr/>
        </p:nvSpPr>
        <p:spPr>
          <a:xfrm>
            <a:off x="6018210" y="1710855"/>
            <a:ext cx="568546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200000"/>
              </a:lnSpc>
              <a:buFont typeface="Courier New" panose="02070309020205020404" pitchFamily="49" charset="0"/>
              <a:buNone/>
              <a:defRPr>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ct val="100000"/>
              </a:lnSpc>
            </a:pPr>
            <a:r>
              <a:rPr lang="es-ES" dirty="0"/>
              <a:t>Incrementar significativamente la transparencia en las gestiones de Fondos Rotatorios.</a:t>
            </a:r>
          </a:p>
          <a:p>
            <a:pPr>
              <a:lnSpc>
                <a:spcPct val="100000"/>
              </a:lnSpc>
            </a:pPr>
            <a:endParaRPr lang="es-ES" dirty="0"/>
          </a:p>
          <a:p>
            <a:pPr>
              <a:lnSpc>
                <a:spcPct val="100000"/>
              </a:lnSpc>
            </a:pPr>
            <a:r>
              <a:rPr lang="es-ES" spc="-10" dirty="0"/>
              <a:t>Promover la sustitución de los medios de pago físicos no trazables por medios electrónicos de pago.</a:t>
            </a:r>
          </a:p>
          <a:p>
            <a:pPr>
              <a:lnSpc>
                <a:spcPct val="100000"/>
              </a:lnSpc>
            </a:pPr>
            <a:endParaRPr lang="es-ES" dirty="0"/>
          </a:p>
          <a:p>
            <a:pPr>
              <a:lnSpc>
                <a:spcPct val="100000"/>
              </a:lnSpc>
            </a:pPr>
            <a:r>
              <a:rPr lang="es-ES" dirty="0"/>
              <a:t>Posibilitar el control y seguimiento en tiempo real de los gastos realizados.</a:t>
            </a:r>
          </a:p>
          <a:p>
            <a:pPr>
              <a:lnSpc>
                <a:spcPct val="100000"/>
              </a:lnSpc>
            </a:pPr>
            <a:endParaRPr lang="es-ES" dirty="0"/>
          </a:p>
          <a:p>
            <a:pPr>
              <a:lnSpc>
                <a:spcPct val="100000"/>
              </a:lnSpc>
            </a:pPr>
            <a:r>
              <a:rPr lang="es-ES" dirty="0"/>
              <a:t>Posibilitar la asignación de tarjetas a funcionarios que deban participar en misiones oficiales.</a:t>
            </a:r>
          </a:p>
          <a:p>
            <a:pPr>
              <a:lnSpc>
                <a:spcPct val="100000"/>
              </a:lnSpc>
            </a:pPr>
            <a:endParaRPr lang="es-ES" dirty="0"/>
          </a:p>
          <a:p>
            <a:pPr>
              <a:lnSpc>
                <a:spcPct val="100000"/>
              </a:lnSpc>
            </a:pPr>
            <a:r>
              <a:rPr lang="es-ES" dirty="0"/>
              <a:t>Reducir los riesgos asociados al uso y traslado de efectivo.</a:t>
            </a:r>
          </a:p>
          <a:p>
            <a:pPr>
              <a:lnSpc>
                <a:spcPct val="100000"/>
              </a:lnSpc>
            </a:pPr>
            <a:endParaRPr lang="es-ES" dirty="0"/>
          </a:p>
          <a:p>
            <a:pPr>
              <a:lnSpc>
                <a:spcPct val="100000"/>
              </a:lnSpc>
            </a:pPr>
            <a:r>
              <a:rPr lang="es-ES" dirty="0"/>
              <a:t>Fomentar la bancarización de las operaciones.</a:t>
            </a:r>
          </a:p>
        </p:txBody>
      </p:sp>
      <p:sp>
        <p:nvSpPr>
          <p:cNvPr id="14" name="CuadroTexto 13">
            <a:extLst>
              <a:ext uri="{FF2B5EF4-FFF2-40B4-BE49-F238E27FC236}">
                <a16:creationId xmlns:a16="http://schemas.microsoft.com/office/drawing/2014/main" id="{A1E767E4-C68C-E484-4120-9271083CE971}"/>
              </a:ext>
            </a:extLst>
          </p:cNvPr>
          <p:cNvSpPr txBox="1"/>
          <p:nvPr/>
        </p:nvSpPr>
        <p:spPr>
          <a:xfrm>
            <a:off x="6018211" y="589421"/>
            <a:ext cx="3225007" cy="1121434"/>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3200">
                <a:solidFill>
                  <a:srgbClr val="6500FF"/>
                </a:solidFill>
                <a:latin typeface="Barlow SemiBold" panose="00000700000000000000" pitchFamily="2" charset="0"/>
                <a:ea typeface="+mj-ea"/>
                <a:cs typeface="+mj-cs"/>
              </a:defRPr>
            </a:lvl1pPr>
          </a:lstStyle>
          <a:p>
            <a:r>
              <a:rPr lang="es-AR" sz="2400" dirty="0"/>
              <a:t>Objetivos de la implementación</a:t>
            </a:r>
          </a:p>
        </p:txBody>
      </p:sp>
      <p:sp>
        <p:nvSpPr>
          <p:cNvPr id="15" name="CuadroTexto 14">
            <a:extLst>
              <a:ext uri="{FF2B5EF4-FFF2-40B4-BE49-F238E27FC236}">
                <a16:creationId xmlns:a16="http://schemas.microsoft.com/office/drawing/2014/main" id="{29445934-4A25-103B-19F8-42CFB327D242}"/>
              </a:ext>
            </a:extLst>
          </p:cNvPr>
          <p:cNvSpPr txBox="1"/>
          <p:nvPr/>
        </p:nvSpPr>
        <p:spPr>
          <a:xfrm>
            <a:off x="472040" y="3598419"/>
            <a:ext cx="3225007" cy="1121434"/>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3200">
                <a:solidFill>
                  <a:srgbClr val="6500FF"/>
                </a:solidFill>
                <a:latin typeface="Barlow SemiBold" panose="00000700000000000000" pitchFamily="2" charset="0"/>
                <a:ea typeface="+mj-ea"/>
                <a:cs typeface="+mj-cs"/>
              </a:defRPr>
            </a:lvl1pPr>
          </a:lstStyle>
          <a:p>
            <a:r>
              <a:rPr lang="es-AR" dirty="0"/>
              <a:t>Necesidad identificada</a:t>
            </a:r>
          </a:p>
        </p:txBody>
      </p:sp>
      <p:sp>
        <p:nvSpPr>
          <p:cNvPr id="16" name="CuadroTexto 15">
            <a:extLst>
              <a:ext uri="{FF2B5EF4-FFF2-40B4-BE49-F238E27FC236}">
                <a16:creationId xmlns:a16="http://schemas.microsoft.com/office/drawing/2014/main" id="{42B78614-A9E0-D0BB-0771-156E47D7F065}"/>
              </a:ext>
            </a:extLst>
          </p:cNvPr>
          <p:cNvSpPr txBox="1"/>
          <p:nvPr/>
        </p:nvSpPr>
        <p:spPr>
          <a:xfrm>
            <a:off x="488322" y="4571425"/>
            <a:ext cx="3944938" cy="1874872"/>
          </a:xfrm>
          <a:prstGeom prst="rect">
            <a:avLst/>
          </a:prstGeom>
          <a:noFill/>
        </p:spPr>
        <p:txBody>
          <a:bodyPr wrap="square">
            <a:spAutoFit/>
          </a:bodyPr>
          <a:lstStyle>
            <a:defPPr>
              <a:defRPr lang="es-AR"/>
            </a:defPPr>
            <a:lvl1pPr>
              <a:lnSpc>
                <a:spcPct val="150000"/>
              </a:lnSpc>
              <a:defRPr>
                <a:solidFill>
                  <a:srgbClr val="361090"/>
                </a:solidFill>
                <a:latin typeface="Barlow" panose="00000500000000000000" pitchFamily="2" charset="0"/>
              </a:defRPr>
            </a:lvl1pPr>
          </a:lstStyle>
          <a:p>
            <a:pPr>
              <a:buSzPct val="150000"/>
            </a:pPr>
            <a:r>
              <a:rPr lang="es-ES" sz="2000" dirty="0">
                <a:solidFill>
                  <a:srgbClr val="008273"/>
                </a:solidFill>
                <a:latin typeface="Barlow ExtraBold" panose="00000900000000000000" pitchFamily="2" charset="0"/>
              </a:rPr>
              <a:t>Reducir drásticamente el uso de los medios de pago efectivo y cheque en Fondos Rotatorios (70% en 2017)</a:t>
            </a:r>
          </a:p>
        </p:txBody>
      </p:sp>
      <p:sp>
        <p:nvSpPr>
          <p:cNvPr id="13" name="Elipse 12">
            <a:extLst>
              <a:ext uri="{FF2B5EF4-FFF2-40B4-BE49-F238E27FC236}">
                <a16:creationId xmlns:a16="http://schemas.microsoft.com/office/drawing/2014/main" id="{B541DAD7-2F15-C432-E682-890501F3E515}"/>
              </a:ext>
            </a:extLst>
          </p:cNvPr>
          <p:cNvSpPr/>
          <p:nvPr/>
        </p:nvSpPr>
        <p:spPr>
          <a:xfrm>
            <a:off x="5791185" y="180889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Elipse 17">
            <a:extLst>
              <a:ext uri="{FF2B5EF4-FFF2-40B4-BE49-F238E27FC236}">
                <a16:creationId xmlns:a16="http://schemas.microsoft.com/office/drawing/2014/main" id="{0C5AD906-ED18-89EF-B124-A1458F186834}"/>
              </a:ext>
            </a:extLst>
          </p:cNvPr>
          <p:cNvSpPr/>
          <p:nvPr/>
        </p:nvSpPr>
        <p:spPr>
          <a:xfrm>
            <a:off x="5791185" y="2621565"/>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Elipse 18">
            <a:extLst>
              <a:ext uri="{FF2B5EF4-FFF2-40B4-BE49-F238E27FC236}">
                <a16:creationId xmlns:a16="http://schemas.microsoft.com/office/drawing/2014/main" id="{4A561F64-6EB0-EE7B-6B15-512EE34A6E73}"/>
              </a:ext>
            </a:extLst>
          </p:cNvPr>
          <p:cNvSpPr/>
          <p:nvPr/>
        </p:nvSpPr>
        <p:spPr>
          <a:xfrm>
            <a:off x="5791185" y="3444367"/>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Elipse 19">
            <a:extLst>
              <a:ext uri="{FF2B5EF4-FFF2-40B4-BE49-F238E27FC236}">
                <a16:creationId xmlns:a16="http://schemas.microsoft.com/office/drawing/2014/main" id="{4FD4CA93-F5D1-E247-3F0A-FEED7DB7A40F}"/>
              </a:ext>
            </a:extLst>
          </p:cNvPr>
          <p:cNvSpPr/>
          <p:nvPr/>
        </p:nvSpPr>
        <p:spPr>
          <a:xfrm>
            <a:off x="5791185" y="4259636"/>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Elipse 20">
            <a:extLst>
              <a:ext uri="{FF2B5EF4-FFF2-40B4-BE49-F238E27FC236}">
                <a16:creationId xmlns:a16="http://schemas.microsoft.com/office/drawing/2014/main" id="{852461B9-A285-56EC-26CE-5F7059F26515}"/>
              </a:ext>
            </a:extLst>
          </p:cNvPr>
          <p:cNvSpPr/>
          <p:nvPr/>
        </p:nvSpPr>
        <p:spPr>
          <a:xfrm>
            <a:off x="5791185" y="5071044"/>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Elipse 21">
            <a:extLst>
              <a:ext uri="{FF2B5EF4-FFF2-40B4-BE49-F238E27FC236}">
                <a16:creationId xmlns:a16="http://schemas.microsoft.com/office/drawing/2014/main" id="{F03041A7-F869-0353-886E-B879ABA5D336}"/>
              </a:ext>
            </a:extLst>
          </p:cNvPr>
          <p:cNvSpPr/>
          <p:nvPr/>
        </p:nvSpPr>
        <p:spPr>
          <a:xfrm>
            <a:off x="5791185" y="5927961"/>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3F544B2B-B71C-B5E3-CF86-D114DBC27C91}"/>
              </a:ext>
            </a:extLst>
          </p:cNvPr>
          <p:cNvSpPr txBox="1"/>
          <p:nvPr/>
        </p:nvSpPr>
        <p:spPr>
          <a:xfrm>
            <a:off x="428308" y="652657"/>
            <a:ext cx="4295434" cy="1121434"/>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3200">
                <a:solidFill>
                  <a:srgbClr val="6500FF"/>
                </a:solidFill>
                <a:latin typeface="Barlow SemiBold" panose="00000700000000000000" pitchFamily="2" charset="0"/>
                <a:ea typeface="+mj-ea"/>
                <a:cs typeface="+mj-cs"/>
              </a:defRPr>
            </a:lvl1pPr>
          </a:lstStyle>
          <a:p>
            <a:r>
              <a:rPr lang="es-AR" dirty="0"/>
              <a:t>TARJETA DE COMPRA CORPORATIVA</a:t>
            </a:r>
          </a:p>
        </p:txBody>
      </p:sp>
      <p:sp>
        <p:nvSpPr>
          <p:cNvPr id="24" name="CuadroTexto 23">
            <a:extLst>
              <a:ext uri="{FF2B5EF4-FFF2-40B4-BE49-F238E27FC236}">
                <a16:creationId xmlns:a16="http://schemas.microsoft.com/office/drawing/2014/main" id="{90FC5D1D-F5CC-7636-D985-A5817D31C153}"/>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 | Tarjeta de Compra Corporativa</a:t>
            </a:r>
          </a:p>
        </p:txBody>
      </p:sp>
      <p:pic>
        <p:nvPicPr>
          <p:cNvPr id="5" name="Imagen 4">
            <a:extLst>
              <a:ext uri="{FF2B5EF4-FFF2-40B4-BE49-F238E27FC236}">
                <a16:creationId xmlns:a16="http://schemas.microsoft.com/office/drawing/2014/main" id="{90785578-587E-112D-C968-CFEBC096BA17}"/>
              </a:ext>
            </a:extLst>
          </p:cNvPr>
          <p:cNvPicPr>
            <a:picLocks noChangeAspect="1"/>
          </p:cNvPicPr>
          <p:nvPr/>
        </p:nvPicPr>
        <p:blipFill>
          <a:blip r:embed="rId6"/>
          <a:stretch>
            <a:fillRect/>
          </a:stretch>
        </p:blipFill>
        <p:spPr>
          <a:xfrm>
            <a:off x="133188" y="120841"/>
            <a:ext cx="295220" cy="287538"/>
          </a:xfrm>
          <a:prstGeom prst="rect">
            <a:avLst/>
          </a:prstGeom>
        </p:spPr>
      </p:pic>
    </p:spTree>
    <p:extLst>
      <p:ext uri="{BB962C8B-B14F-4D97-AF65-F5344CB8AC3E}">
        <p14:creationId xmlns:p14="http://schemas.microsoft.com/office/powerpoint/2010/main" val="224523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34E1477-2EED-2FD5-CD67-D5AA2C71469B}"/>
              </a:ext>
            </a:extLst>
          </p:cNvPr>
          <p:cNvPicPr>
            <a:picLocks noChangeAspect="1"/>
          </p:cNvPicPr>
          <p:nvPr/>
        </p:nvPicPr>
        <p:blipFill rotWithShape="1">
          <a:blip r:embed="rId2">
            <a:extLst>
              <a:ext uri="{28A0092B-C50C-407E-A947-70E740481C1C}">
                <a14:useLocalDpi xmlns:a14="http://schemas.microsoft.com/office/drawing/2010/main" val="0"/>
              </a:ext>
            </a:extLst>
          </a:blip>
          <a:srcRect l="11276" t="9248" r="12589" b="9239"/>
          <a:stretch/>
        </p:blipFill>
        <p:spPr>
          <a:xfrm>
            <a:off x="672864" y="1961017"/>
            <a:ext cx="2914315" cy="3159363"/>
          </a:xfrm>
          <a:prstGeom prst="rect">
            <a:avLst/>
          </a:prstGeom>
        </p:spPr>
      </p:pic>
      <p:grpSp>
        <p:nvGrpSpPr>
          <p:cNvPr id="4" name="Grupo 3">
            <a:extLst>
              <a:ext uri="{FF2B5EF4-FFF2-40B4-BE49-F238E27FC236}">
                <a16:creationId xmlns:a16="http://schemas.microsoft.com/office/drawing/2014/main" id="{BE176AA3-5B75-D5A1-6CC5-326656F45BFB}"/>
              </a:ext>
            </a:extLst>
          </p:cNvPr>
          <p:cNvGrpSpPr/>
          <p:nvPr/>
        </p:nvGrpSpPr>
        <p:grpSpPr>
          <a:xfrm>
            <a:off x="1942528" y="-1301214"/>
            <a:ext cx="11093614" cy="14934125"/>
            <a:chOff x="1904428" y="-1301214"/>
            <a:chExt cx="11093614" cy="14934125"/>
          </a:xfrm>
        </p:grpSpPr>
        <p:pic>
          <p:nvPicPr>
            <p:cNvPr id="6" name="Imagen 5">
              <a:extLst>
                <a:ext uri="{FF2B5EF4-FFF2-40B4-BE49-F238E27FC236}">
                  <a16:creationId xmlns:a16="http://schemas.microsoft.com/office/drawing/2014/main" id="{4D92BB9A-F4AF-618A-32E0-94681009B668}"/>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7" name="Imagen 6">
              <a:extLst>
                <a:ext uri="{FF2B5EF4-FFF2-40B4-BE49-F238E27FC236}">
                  <a16:creationId xmlns:a16="http://schemas.microsoft.com/office/drawing/2014/main" id="{434CFC93-4591-3091-8952-33C20F997ED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8" name="Imagen 7">
              <a:extLst>
                <a:ext uri="{FF2B5EF4-FFF2-40B4-BE49-F238E27FC236}">
                  <a16:creationId xmlns:a16="http://schemas.microsoft.com/office/drawing/2014/main" id="{7FC0CE93-DF32-E81F-7B5B-1A25922770F2}"/>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cxnSp>
        <p:nvCxnSpPr>
          <p:cNvPr id="27" name="Conector recto 26">
            <a:extLst>
              <a:ext uri="{FF2B5EF4-FFF2-40B4-BE49-F238E27FC236}">
                <a16:creationId xmlns:a16="http://schemas.microsoft.com/office/drawing/2014/main" id="{5A9E3270-11C7-83D5-1609-74652C323DA7}"/>
              </a:ext>
            </a:extLst>
          </p:cNvPr>
          <p:cNvCxnSpPr>
            <a:cxnSpLocks/>
            <a:endCxn id="24" idx="4"/>
          </p:cNvCxnSpPr>
          <p:nvPr/>
        </p:nvCxnSpPr>
        <p:spPr>
          <a:xfrm>
            <a:off x="4660869" y="1874308"/>
            <a:ext cx="0" cy="2977085"/>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F0D4FB6B-1F08-37EC-E704-96A1B51741BA}"/>
              </a:ext>
            </a:extLst>
          </p:cNvPr>
          <p:cNvSpPr txBox="1"/>
          <p:nvPr/>
        </p:nvSpPr>
        <p:spPr>
          <a:xfrm>
            <a:off x="4907243" y="1582340"/>
            <a:ext cx="661165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00000"/>
              </a:lnSpc>
              <a:buFont typeface="Courier New" panose="02070309020205020404" pitchFamily="49" charset="0"/>
              <a:buNone/>
              <a:defRPr>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dirty="0"/>
              <a:t>Definición del marco normativo de implementación y seguimiento: Res. SH 101/17, 225/18 y 276/18.</a:t>
            </a:r>
          </a:p>
          <a:p>
            <a:endParaRPr lang="es-ES" dirty="0"/>
          </a:p>
          <a:p>
            <a:r>
              <a:rPr lang="es-ES" dirty="0"/>
              <a:t>Desarrollo de las funcionalidades necesarias en el e-SIDIF.</a:t>
            </a:r>
          </a:p>
          <a:p>
            <a:endParaRPr lang="es-ES" dirty="0"/>
          </a:p>
          <a:p>
            <a:r>
              <a:rPr lang="es-ES" dirty="0"/>
              <a:t>Capacitaciones previas intensivas dictadas a referentes de 110 Organismos del Poder Ejecutivo Nacional.</a:t>
            </a:r>
          </a:p>
          <a:p>
            <a:endParaRPr lang="es-ES" dirty="0"/>
          </a:p>
          <a:p>
            <a:r>
              <a:rPr lang="es-ES" dirty="0"/>
              <a:t>Elaboración y publicación web de contenidos específicos para consulta de los usuarios de tarjeta.</a:t>
            </a:r>
          </a:p>
          <a:p>
            <a:endParaRPr lang="es-ES" dirty="0"/>
          </a:p>
          <a:p>
            <a:r>
              <a:rPr lang="es-ES" dirty="0"/>
              <a:t>Seguimiento permanente de las implementaciones para la identificación de inconvenientes y su corrección. </a:t>
            </a:r>
          </a:p>
        </p:txBody>
      </p:sp>
      <p:sp>
        <p:nvSpPr>
          <p:cNvPr id="14" name="Elipse 13">
            <a:extLst>
              <a:ext uri="{FF2B5EF4-FFF2-40B4-BE49-F238E27FC236}">
                <a16:creationId xmlns:a16="http://schemas.microsoft.com/office/drawing/2014/main" id="{413CA09C-51F2-5FFF-A754-7CACFD38EFB6}"/>
              </a:ext>
            </a:extLst>
          </p:cNvPr>
          <p:cNvSpPr/>
          <p:nvPr/>
        </p:nvSpPr>
        <p:spPr>
          <a:xfrm>
            <a:off x="4570869" y="176505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Elipse 18">
            <a:extLst>
              <a:ext uri="{FF2B5EF4-FFF2-40B4-BE49-F238E27FC236}">
                <a16:creationId xmlns:a16="http://schemas.microsoft.com/office/drawing/2014/main" id="{CED51EC0-64A5-7F61-04FA-97CD5E281E84}"/>
              </a:ext>
            </a:extLst>
          </p:cNvPr>
          <p:cNvSpPr/>
          <p:nvPr/>
        </p:nvSpPr>
        <p:spPr>
          <a:xfrm>
            <a:off x="4570869" y="2522337"/>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Elipse 19">
            <a:extLst>
              <a:ext uri="{FF2B5EF4-FFF2-40B4-BE49-F238E27FC236}">
                <a16:creationId xmlns:a16="http://schemas.microsoft.com/office/drawing/2014/main" id="{FF3AF6A0-FCC0-654D-3A0B-0A2C88BCC620}"/>
              </a:ext>
            </a:extLst>
          </p:cNvPr>
          <p:cNvSpPr/>
          <p:nvPr/>
        </p:nvSpPr>
        <p:spPr>
          <a:xfrm>
            <a:off x="4570869" y="3050524"/>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Elipse 21">
            <a:extLst>
              <a:ext uri="{FF2B5EF4-FFF2-40B4-BE49-F238E27FC236}">
                <a16:creationId xmlns:a16="http://schemas.microsoft.com/office/drawing/2014/main" id="{080CFD80-0F67-5BD2-DD97-2CF64E3B9553}"/>
              </a:ext>
            </a:extLst>
          </p:cNvPr>
          <p:cNvSpPr/>
          <p:nvPr/>
        </p:nvSpPr>
        <p:spPr>
          <a:xfrm>
            <a:off x="4570869" y="388484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Elipse 23">
            <a:extLst>
              <a:ext uri="{FF2B5EF4-FFF2-40B4-BE49-F238E27FC236}">
                <a16:creationId xmlns:a16="http://schemas.microsoft.com/office/drawing/2014/main" id="{36DADE1A-81A6-4C02-B94D-71DE5F95E037}"/>
              </a:ext>
            </a:extLst>
          </p:cNvPr>
          <p:cNvSpPr/>
          <p:nvPr/>
        </p:nvSpPr>
        <p:spPr>
          <a:xfrm>
            <a:off x="4570869" y="4671393"/>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Título 1">
            <a:extLst>
              <a:ext uri="{FF2B5EF4-FFF2-40B4-BE49-F238E27FC236}">
                <a16:creationId xmlns:a16="http://schemas.microsoft.com/office/drawing/2014/main" id="{247059AB-4303-6D44-1240-A074DBDA2319}"/>
              </a:ext>
            </a:extLst>
          </p:cNvPr>
          <p:cNvSpPr txBox="1">
            <a:spLocks/>
          </p:cNvSpPr>
          <p:nvPr/>
        </p:nvSpPr>
        <p:spPr>
          <a:xfrm>
            <a:off x="285850" y="369195"/>
            <a:ext cx="11477842" cy="603015"/>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Características principales de la Implementación</a:t>
            </a:r>
          </a:p>
        </p:txBody>
      </p:sp>
      <p:pic>
        <p:nvPicPr>
          <p:cNvPr id="5" name="Imagen 4">
            <a:extLst>
              <a:ext uri="{FF2B5EF4-FFF2-40B4-BE49-F238E27FC236}">
                <a16:creationId xmlns:a16="http://schemas.microsoft.com/office/drawing/2014/main" id="{F7666DDA-10BF-1EFD-08C5-7E7A21F692E8}"/>
              </a:ext>
            </a:extLst>
          </p:cNvPr>
          <p:cNvPicPr>
            <a:picLocks noChangeAspect="1"/>
          </p:cNvPicPr>
          <p:nvPr/>
        </p:nvPicPr>
        <p:blipFill>
          <a:blip r:embed="rId4"/>
          <a:stretch>
            <a:fillRect/>
          </a:stretch>
        </p:blipFill>
        <p:spPr>
          <a:xfrm>
            <a:off x="133188" y="120841"/>
            <a:ext cx="295220" cy="287538"/>
          </a:xfrm>
          <a:prstGeom prst="rect">
            <a:avLst/>
          </a:prstGeom>
        </p:spPr>
      </p:pic>
      <p:sp>
        <p:nvSpPr>
          <p:cNvPr id="11" name="CuadroTexto 10">
            <a:extLst>
              <a:ext uri="{FF2B5EF4-FFF2-40B4-BE49-F238E27FC236}">
                <a16:creationId xmlns:a16="http://schemas.microsoft.com/office/drawing/2014/main" id="{E144AE9A-BB3E-CE05-9150-A8267CD7F4A1}"/>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 | Tarjeta de Compra Corporativa</a:t>
            </a:r>
          </a:p>
        </p:txBody>
      </p:sp>
    </p:spTree>
    <p:extLst>
      <p:ext uri="{BB962C8B-B14F-4D97-AF65-F5344CB8AC3E}">
        <p14:creationId xmlns:p14="http://schemas.microsoft.com/office/powerpoint/2010/main" val="249526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9B2373D4-68E3-847D-56A9-0A1C0C773A6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651" t="9711" r="15192" b="9590"/>
          <a:stretch/>
        </p:blipFill>
        <p:spPr>
          <a:xfrm>
            <a:off x="602837" y="1874336"/>
            <a:ext cx="2958168" cy="3315177"/>
          </a:xfrm>
          <a:prstGeom prst="rect">
            <a:avLst/>
          </a:prstGeom>
        </p:spPr>
      </p:pic>
      <p:grpSp>
        <p:nvGrpSpPr>
          <p:cNvPr id="6" name="Grupo 5">
            <a:extLst>
              <a:ext uri="{FF2B5EF4-FFF2-40B4-BE49-F238E27FC236}">
                <a16:creationId xmlns:a16="http://schemas.microsoft.com/office/drawing/2014/main" id="{494FB3CE-2124-A376-A1DE-760833445CBD}"/>
              </a:ext>
            </a:extLst>
          </p:cNvPr>
          <p:cNvGrpSpPr/>
          <p:nvPr/>
        </p:nvGrpSpPr>
        <p:grpSpPr>
          <a:xfrm>
            <a:off x="1904428" y="-1301214"/>
            <a:ext cx="11093614" cy="14934125"/>
            <a:chOff x="1904428" y="-1301214"/>
            <a:chExt cx="11093614" cy="14934125"/>
          </a:xfrm>
        </p:grpSpPr>
        <p:pic>
          <p:nvPicPr>
            <p:cNvPr id="7" name="Imagen 6">
              <a:extLst>
                <a:ext uri="{FF2B5EF4-FFF2-40B4-BE49-F238E27FC236}">
                  <a16:creationId xmlns:a16="http://schemas.microsoft.com/office/drawing/2014/main" id="{2A09B9A8-52D5-3B57-CA51-DF3462D60187}"/>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8" name="Imagen 7">
              <a:extLst>
                <a:ext uri="{FF2B5EF4-FFF2-40B4-BE49-F238E27FC236}">
                  <a16:creationId xmlns:a16="http://schemas.microsoft.com/office/drawing/2014/main" id="{A7E9EA19-D6A9-9FEC-A7D0-9475F35B1A70}"/>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0" name="Imagen 9">
              <a:extLst>
                <a:ext uri="{FF2B5EF4-FFF2-40B4-BE49-F238E27FC236}">
                  <a16:creationId xmlns:a16="http://schemas.microsoft.com/office/drawing/2014/main" id="{6C16A969-0AF6-28A8-D8B2-A66F1CDD6F4F}"/>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cxnSp>
        <p:nvCxnSpPr>
          <p:cNvPr id="27" name="Conector recto 26">
            <a:extLst>
              <a:ext uri="{FF2B5EF4-FFF2-40B4-BE49-F238E27FC236}">
                <a16:creationId xmlns:a16="http://schemas.microsoft.com/office/drawing/2014/main" id="{5A9E3270-11C7-83D5-1609-74652C323DA7}"/>
              </a:ext>
            </a:extLst>
          </p:cNvPr>
          <p:cNvCxnSpPr>
            <a:cxnSpLocks/>
            <a:endCxn id="4" idx="0"/>
          </p:cNvCxnSpPr>
          <p:nvPr/>
        </p:nvCxnSpPr>
        <p:spPr>
          <a:xfrm>
            <a:off x="4368769" y="1512728"/>
            <a:ext cx="0" cy="4269321"/>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F0D4FB6B-1F08-37EC-E704-96A1B51741BA}"/>
              </a:ext>
            </a:extLst>
          </p:cNvPr>
          <p:cNvSpPr txBox="1"/>
          <p:nvPr/>
        </p:nvSpPr>
        <p:spPr>
          <a:xfrm>
            <a:off x="4615143" y="1264310"/>
            <a:ext cx="678945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00000"/>
              </a:lnSpc>
              <a:buFont typeface="Courier New" panose="02070309020205020404" pitchFamily="49" charset="0"/>
              <a:buNone/>
              <a:defRPr>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r>
              <a:rPr lang="es-ES" dirty="0"/>
              <a:t>Alto grado de compromiso y concientización por parte de los Organismos respecto de la necesidad de canalizar pagos por medios electrónicos de pago.</a:t>
            </a:r>
          </a:p>
          <a:p>
            <a:endParaRPr lang="es-ES" dirty="0"/>
          </a:p>
          <a:p>
            <a:r>
              <a:rPr lang="es-ES" dirty="0"/>
              <a:t>Amplia y consolidada sustitución de los medios de pago físicos por medios electrónicos de pago. </a:t>
            </a:r>
          </a:p>
          <a:p>
            <a:endParaRPr lang="es-ES" dirty="0"/>
          </a:p>
          <a:p>
            <a:r>
              <a:rPr lang="es-ES" dirty="0"/>
              <a:t>Notable incremento en los niveles de transparencia en las gestiones de Fondos Rotatorios.</a:t>
            </a:r>
          </a:p>
          <a:p>
            <a:endParaRPr lang="es-ES" dirty="0"/>
          </a:p>
          <a:p>
            <a:r>
              <a:rPr lang="es-ES" dirty="0"/>
              <a:t>Posibilidad de utilización de un medio electrónico de pago en Cajas Chicas (anteriormente solo efectivo). </a:t>
            </a:r>
          </a:p>
          <a:p>
            <a:endParaRPr lang="es-ES" dirty="0"/>
          </a:p>
          <a:p>
            <a:r>
              <a:rPr lang="es-ES" dirty="0"/>
              <a:t>Nuevas capacitaciones sobre Tarjeta Corporativa y Fondos Rotatorios dictadas anualmente desde el 2017. </a:t>
            </a:r>
          </a:p>
          <a:p>
            <a:endParaRPr lang="es-ES" dirty="0"/>
          </a:p>
          <a:p>
            <a:r>
              <a:rPr lang="es-ES" dirty="0"/>
              <a:t>Experiencia de los usuarios de los Organismos, Órganos Rectores y DGSIAF en la atención de casos y consultas. </a:t>
            </a:r>
          </a:p>
        </p:txBody>
      </p:sp>
      <p:sp>
        <p:nvSpPr>
          <p:cNvPr id="14" name="Elipse 13">
            <a:extLst>
              <a:ext uri="{FF2B5EF4-FFF2-40B4-BE49-F238E27FC236}">
                <a16:creationId xmlns:a16="http://schemas.microsoft.com/office/drawing/2014/main" id="{413CA09C-51F2-5FFF-A754-7CACFD38EFB6}"/>
              </a:ext>
            </a:extLst>
          </p:cNvPr>
          <p:cNvSpPr/>
          <p:nvPr/>
        </p:nvSpPr>
        <p:spPr>
          <a:xfrm>
            <a:off x="4278769" y="1370828"/>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Elipse 18">
            <a:extLst>
              <a:ext uri="{FF2B5EF4-FFF2-40B4-BE49-F238E27FC236}">
                <a16:creationId xmlns:a16="http://schemas.microsoft.com/office/drawing/2014/main" id="{CED51EC0-64A5-7F61-04FA-97CD5E281E84}"/>
              </a:ext>
            </a:extLst>
          </p:cNvPr>
          <p:cNvSpPr/>
          <p:nvPr/>
        </p:nvSpPr>
        <p:spPr>
          <a:xfrm>
            <a:off x="4278769" y="2483707"/>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Elipse 19">
            <a:extLst>
              <a:ext uri="{FF2B5EF4-FFF2-40B4-BE49-F238E27FC236}">
                <a16:creationId xmlns:a16="http://schemas.microsoft.com/office/drawing/2014/main" id="{FF3AF6A0-FCC0-654D-3A0B-0A2C88BCC620}"/>
              </a:ext>
            </a:extLst>
          </p:cNvPr>
          <p:cNvSpPr/>
          <p:nvPr/>
        </p:nvSpPr>
        <p:spPr>
          <a:xfrm>
            <a:off x="4278769" y="3292631"/>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Elipse 21">
            <a:extLst>
              <a:ext uri="{FF2B5EF4-FFF2-40B4-BE49-F238E27FC236}">
                <a16:creationId xmlns:a16="http://schemas.microsoft.com/office/drawing/2014/main" id="{080CFD80-0F67-5BD2-DD97-2CF64E3B9553}"/>
              </a:ext>
            </a:extLst>
          </p:cNvPr>
          <p:cNvSpPr/>
          <p:nvPr/>
        </p:nvSpPr>
        <p:spPr>
          <a:xfrm>
            <a:off x="4278769" y="4126552"/>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Elipse 23">
            <a:extLst>
              <a:ext uri="{FF2B5EF4-FFF2-40B4-BE49-F238E27FC236}">
                <a16:creationId xmlns:a16="http://schemas.microsoft.com/office/drawing/2014/main" id="{36DADE1A-81A6-4C02-B94D-71DE5F95E037}"/>
              </a:ext>
            </a:extLst>
          </p:cNvPr>
          <p:cNvSpPr/>
          <p:nvPr/>
        </p:nvSpPr>
        <p:spPr>
          <a:xfrm>
            <a:off x="4278769" y="4935025"/>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Elipse 3">
            <a:extLst>
              <a:ext uri="{FF2B5EF4-FFF2-40B4-BE49-F238E27FC236}">
                <a16:creationId xmlns:a16="http://schemas.microsoft.com/office/drawing/2014/main" id="{F68E85C6-AE4F-313C-5CF2-66C3398945B7}"/>
              </a:ext>
            </a:extLst>
          </p:cNvPr>
          <p:cNvSpPr/>
          <p:nvPr/>
        </p:nvSpPr>
        <p:spPr>
          <a:xfrm>
            <a:off x="4278769" y="5782049"/>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Título 1">
            <a:extLst>
              <a:ext uri="{FF2B5EF4-FFF2-40B4-BE49-F238E27FC236}">
                <a16:creationId xmlns:a16="http://schemas.microsoft.com/office/drawing/2014/main" id="{13FD8D1C-16A4-E7BC-54FC-F364FECF5424}"/>
              </a:ext>
            </a:extLst>
          </p:cNvPr>
          <p:cNvSpPr txBox="1">
            <a:spLocks/>
          </p:cNvSpPr>
          <p:nvPr/>
        </p:nvSpPr>
        <p:spPr>
          <a:xfrm>
            <a:off x="285850" y="369195"/>
            <a:ext cx="11477842" cy="603015"/>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Resultados alcanzados</a:t>
            </a:r>
          </a:p>
        </p:txBody>
      </p:sp>
      <p:pic>
        <p:nvPicPr>
          <p:cNvPr id="5" name="Imagen 4">
            <a:extLst>
              <a:ext uri="{FF2B5EF4-FFF2-40B4-BE49-F238E27FC236}">
                <a16:creationId xmlns:a16="http://schemas.microsoft.com/office/drawing/2014/main" id="{8985C16D-9846-9551-42A0-94E369B84B53}"/>
              </a:ext>
            </a:extLst>
          </p:cNvPr>
          <p:cNvPicPr>
            <a:picLocks noChangeAspect="1"/>
          </p:cNvPicPr>
          <p:nvPr/>
        </p:nvPicPr>
        <p:blipFill>
          <a:blip r:embed="rId5"/>
          <a:stretch>
            <a:fillRect/>
          </a:stretch>
        </p:blipFill>
        <p:spPr>
          <a:xfrm>
            <a:off x="133188" y="120841"/>
            <a:ext cx="295220" cy="287538"/>
          </a:xfrm>
          <a:prstGeom prst="rect">
            <a:avLst/>
          </a:prstGeom>
        </p:spPr>
      </p:pic>
      <p:sp>
        <p:nvSpPr>
          <p:cNvPr id="12" name="CuadroTexto 11">
            <a:extLst>
              <a:ext uri="{FF2B5EF4-FFF2-40B4-BE49-F238E27FC236}">
                <a16:creationId xmlns:a16="http://schemas.microsoft.com/office/drawing/2014/main" id="{AB5C4994-195E-C526-AD60-03590C5374F9}"/>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 | Tarjeta de Compra Corporativa</a:t>
            </a:r>
          </a:p>
        </p:txBody>
      </p:sp>
    </p:spTree>
    <p:extLst>
      <p:ext uri="{BB962C8B-B14F-4D97-AF65-F5344CB8AC3E}">
        <p14:creationId xmlns:p14="http://schemas.microsoft.com/office/powerpoint/2010/main" val="86610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Conector recto 57">
            <a:extLst>
              <a:ext uri="{FF2B5EF4-FFF2-40B4-BE49-F238E27FC236}">
                <a16:creationId xmlns:a16="http://schemas.microsoft.com/office/drawing/2014/main" id="{C253515F-B6ED-5052-CBB9-A58FD64AE259}"/>
              </a:ext>
            </a:extLst>
          </p:cNvPr>
          <p:cNvCxnSpPr/>
          <p:nvPr/>
        </p:nvCxnSpPr>
        <p:spPr>
          <a:xfrm>
            <a:off x="319511" y="1546860"/>
            <a:ext cx="11575620" cy="0"/>
          </a:xfrm>
          <a:prstGeom prst="line">
            <a:avLst/>
          </a:prstGeom>
          <a:ln w="12700">
            <a:solidFill>
              <a:srgbClr val="E0E0E0"/>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26B2F9A5-1D6C-2470-C7C7-78ED73811B68}"/>
              </a:ext>
            </a:extLst>
          </p:cNvPr>
          <p:cNvSpPr txBox="1">
            <a:spLocks/>
          </p:cNvSpPr>
          <p:nvPr/>
        </p:nvSpPr>
        <p:spPr>
          <a:xfrm>
            <a:off x="262879" y="394000"/>
            <a:ext cx="11500813" cy="882706"/>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latin typeface="Encode Sans SemiBold" pitchFamily="2" charset="0"/>
              </a:rPr>
              <a:t>Evolución de la sustitución de los Medios de Pago Físicos por Medios Electrónicos</a:t>
            </a:r>
          </a:p>
        </p:txBody>
      </p:sp>
      <p:pic>
        <p:nvPicPr>
          <p:cNvPr id="3" name="Imagen 2">
            <a:extLst>
              <a:ext uri="{FF2B5EF4-FFF2-40B4-BE49-F238E27FC236}">
                <a16:creationId xmlns:a16="http://schemas.microsoft.com/office/drawing/2014/main" id="{94F4899A-F8D0-0D9A-04D9-F8FCE50E89E3}"/>
              </a:ext>
            </a:extLst>
          </p:cNvPr>
          <p:cNvPicPr>
            <a:picLocks noChangeAspect="1"/>
          </p:cNvPicPr>
          <p:nvPr/>
        </p:nvPicPr>
        <p:blipFill rotWithShape="1">
          <a:blip r:embed="rId2"/>
          <a:srcRect r="3513"/>
          <a:stretch/>
        </p:blipFill>
        <p:spPr>
          <a:xfrm>
            <a:off x="131439" y="1635430"/>
            <a:ext cx="11763692" cy="3550746"/>
          </a:xfrm>
          <a:prstGeom prst="rect">
            <a:avLst/>
          </a:prstGeom>
        </p:spPr>
      </p:pic>
      <p:sp>
        <p:nvSpPr>
          <p:cNvPr id="5" name="13 Rectángulo">
            <a:extLst>
              <a:ext uri="{FF2B5EF4-FFF2-40B4-BE49-F238E27FC236}">
                <a16:creationId xmlns:a16="http://schemas.microsoft.com/office/drawing/2014/main" id="{8DDDD559-0AF8-4C43-0989-8F0A8312783C}"/>
              </a:ext>
            </a:extLst>
          </p:cNvPr>
          <p:cNvSpPr/>
          <p:nvPr/>
        </p:nvSpPr>
        <p:spPr>
          <a:xfrm>
            <a:off x="513100" y="6014266"/>
            <a:ext cx="450764" cy="830997"/>
          </a:xfrm>
          <a:prstGeom prst="rect">
            <a:avLst/>
          </a:prstGeom>
        </p:spPr>
        <p:txBody>
          <a:bodyPr wrap="none">
            <a:spAutoFit/>
          </a:bodyPr>
          <a:lstStyle/>
          <a:p>
            <a:r>
              <a:rPr lang="es-AR" sz="4800" dirty="0">
                <a:solidFill>
                  <a:schemeClr val="accent3"/>
                </a:solidFill>
                <a:latin typeface="Montserrat" pitchFamily="2" charset="0"/>
              </a:rPr>
              <a:t>*</a:t>
            </a:r>
            <a:endParaRPr lang="es-AR" sz="4800" dirty="0"/>
          </a:p>
        </p:txBody>
      </p:sp>
      <p:sp>
        <p:nvSpPr>
          <p:cNvPr id="12" name="Rectángulo 11">
            <a:extLst>
              <a:ext uri="{FF2B5EF4-FFF2-40B4-BE49-F238E27FC236}">
                <a16:creationId xmlns:a16="http://schemas.microsoft.com/office/drawing/2014/main" id="{79DC91D2-7E97-B7CE-779B-829053ACD20A}"/>
              </a:ext>
            </a:extLst>
          </p:cNvPr>
          <p:cNvSpPr/>
          <p:nvPr/>
        </p:nvSpPr>
        <p:spPr>
          <a:xfrm>
            <a:off x="748115" y="6152765"/>
            <a:ext cx="3095784" cy="461665"/>
          </a:xfrm>
          <a:prstGeom prst="rect">
            <a:avLst/>
          </a:prstGeom>
        </p:spPr>
        <p:txBody>
          <a:bodyPr wrap="square">
            <a:spAutoFit/>
          </a:bodyPr>
          <a:lstStyle/>
          <a:p>
            <a:r>
              <a:rPr lang="es-AR" sz="1200" dirty="0">
                <a:solidFill>
                  <a:srgbClr val="646464"/>
                </a:solidFill>
                <a:latin typeface="Montserrat" panose="02000505000000020004" pitchFamily="2" charset="0"/>
              </a:rPr>
              <a:t>Inicio del proceso de implementación</a:t>
            </a:r>
          </a:p>
          <a:p>
            <a:r>
              <a:rPr lang="es-AR" sz="1200" dirty="0">
                <a:solidFill>
                  <a:srgbClr val="646464"/>
                </a:solidFill>
                <a:latin typeface="Montserrat" panose="02000505000000020004" pitchFamily="2" charset="0"/>
              </a:rPr>
              <a:t>de Tarjetas Corporativas</a:t>
            </a:r>
          </a:p>
        </p:txBody>
      </p:sp>
      <p:cxnSp>
        <p:nvCxnSpPr>
          <p:cNvPr id="13" name="8 Conector recto">
            <a:extLst>
              <a:ext uri="{FF2B5EF4-FFF2-40B4-BE49-F238E27FC236}">
                <a16:creationId xmlns:a16="http://schemas.microsoft.com/office/drawing/2014/main" id="{937F5184-99AA-5D16-C26C-24F3EC09DCE7}"/>
              </a:ext>
            </a:extLst>
          </p:cNvPr>
          <p:cNvCxnSpPr/>
          <p:nvPr/>
        </p:nvCxnSpPr>
        <p:spPr>
          <a:xfrm>
            <a:off x="8074521" y="5987175"/>
            <a:ext cx="589025" cy="0"/>
          </a:xfrm>
          <a:prstGeom prst="line">
            <a:avLst/>
          </a:prstGeom>
          <a:ln w="28575">
            <a:solidFill>
              <a:srgbClr val="5372FF"/>
            </a:solidFill>
          </a:ln>
        </p:spPr>
        <p:style>
          <a:lnRef idx="1">
            <a:schemeClr val="accent1"/>
          </a:lnRef>
          <a:fillRef idx="0">
            <a:schemeClr val="accent1"/>
          </a:fillRef>
          <a:effectRef idx="0">
            <a:schemeClr val="accent1"/>
          </a:effectRef>
          <a:fontRef idx="minor">
            <a:schemeClr val="tx1"/>
          </a:fontRef>
        </p:style>
      </p:cxnSp>
      <p:sp>
        <p:nvSpPr>
          <p:cNvPr id="14" name="11 Elipse">
            <a:extLst>
              <a:ext uri="{FF2B5EF4-FFF2-40B4-BE49-F238E27FC236}">
                <a16:creationId xmlns:a16="http://schemas.microsoft.com/office/drawing/2014/main" id="{088F7F5B-88F2-C41C-9F65-4AF6D53CD3C2}"/>
              </a:ext>
            </a:extLst>
          </p:cNvPr>
          <p:cNvSpPr/>
          <p:nvPr/>
        </p:nvSpPr>
        <p:spPr>
          <a:xfrm>
            <a:off x="8297764" y="5922327"/>
            <a:ext cx="142539" cy="129696"/>
          </a:xfrm>
          <a:prstGeom prst="ellipse">
            <a:avLst/>
          </a:prstGeom>
          <a:solidFill>
            <a:srgbClr val="537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400">
              <a:solidFill>
                <a:srgbClr val="5372FF"/>
              </a:solidFill>
            </a:endParaRPr>
          </a:p>
        </p:txBody>
      </p:sp>
      <p:grpSp>
        <p:nvGrpSpPr>
          <p:cNvPr id="15" name="12 Grupo">
            <a:extLst>
              <a:ext uri="{FF2B5EF4-FFF2-40B4-BE49-F238E27FC236}">
                <a16:creationId xmlns:a16="http://schemas.microsoft.com/office/drawing/2014/main" id="{7F5FA102-4D1E-42DB-195E-FA872B3BB847}"/>
              </a:ext>
            </a:extLst>
          </p:cNvPr>
          <p:cNvGrpSpPr/>
          <p:nvPr/>
        </p:nvGrpSpPr>
        <p:grpSpPr>
          <a:xfrm>
            <a:off x="9059370" y="6268528"/>
            <a:ext cx="589025" cy="129696"/>
            <a:chOff x="4921064" y="4650480"/>
            <a:chExt cx="441769" cy="97272"/>
          </a:xfrm>
        </p:grpSpPr>
        <p:cxnSp>
          <p:nvCxnSpPr>
            <p:cNvPr id="16" name="88 Conector recto">
              <a:extLst>
                <a:ext uri="{FF2B5EF4-FFF2-40B4-BE49-F238E27FC236}">
                  <a16:creationId xmlns:a16="http://schemas.microsoft.com/office/drawing/2014/main" id="{79AFD19B-02A1-02A4-AC15-3D191DFE3C8F}"/>
                </a:ext>
              </a:extLst>
            </p:cNvPr>
            <p:cNvCxnSpPr/>
            <p:nvPr/>
          </p:nvCxnSpPr>
          <p:spPr>
            <a:xfrm>
              <a:off x="4921064" y="4699116"/>
              <a:ext cx="441769" cy="0"/>
            </a:xfrm>
            <a:prstGeom prst="line">
              <a:avLst/>
            </a:prstGeom>
            <a:ln w="28575">
              <a:solidFill>
                <a:srgbClr val="B86ECC"/>
              </a:solidFill>
            </a:ln>
          </p:spPr>
          <p:style>
            <a:lnRef idx="1">
              <a:schemeClr val="accent1"/>
            </a:lnRef>
            <a:fillRef idx="0">
              <a:schemeClr val="accent1"/>
            </a:fillRef>
            <a:effectRef idx="0">
              <a:schemeClr val="accent1"/>
            </a:effectRef>
            <a:fontRef idx="minor">
              <a:schemeClr val="tx1"/>
            </a:fontRef>
          </p:style>
        </p:cxnSp>
        <p:sp>
          <p:nvSpPr>
            <p:cNvPr id="17" name="89 Elipse">
              <a:extLst>
                <a:ext uri="{FF2B5EF4-FFF2-40B4-BE49-F238E27FC236}">
                  <a16:creationId xmlns:a16="http://schemas.microsoft.com/office/drawing/2014/main" id="{61D38AA6-C682-55B9-199F-FA8A8AE5AB7D}"/>
                </a:ext>
              </a:extLst>
            </p:cNvPr>
            <p:cNvSpPr/>
            <p:nvPr/>
          </p:nvSpPr>
          <p:spPr>
            <a:xfrm>
              <a:off x="5088496" y="4650480"/>
              <a:ext cx="106904" cy="97272"/>
            </a:xfrm>
            <a:prstGeom prst="ellipse">
              <a:avLst/>
            </a:prstGeom>
            <a:solidFill>
              <a:srgbClr val="B86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400"/>
            </a:p>
          </p:txBody>
        </p:sp>
      </p:grpSp>
      <p:cxnSp>
        <p:nvCxnSpPr>
          <p:cNvPr id="18" name="90 Conector recto">
            <a:extLst>
              <a:ext uri="{FF2B5EF4-FFF2-40B4-BE49-F238E27FC236}">
                <a16:creationId xmlns:a16="http://schemas.microsoft.com/office/drawing/2014/main" id="{B2CD44D0-BD32-02BF-BEB6-496A323B2A17}"/>
              </a:ext>
            </a:extLst>
          </p:cNvPr>
          <p:cNvCxnSpPr/>
          <p:nvPr/>
        </p:nvCxnSpPr>
        <p:spPr>
          <a:xfrm>
            <a:off x="9059370" y="5987175"/>
            <a:ext cx="589025" cy="0"/>
          </a:xfrm>
          <a:prstGeom prst="line">
            <a:avLst/>
          </a:prstGeom>
          <a:ln w="28575">
            <a:solidFill>
              <a:srgbClr val="F78B47"/>
            </a:solidFill>
          </a:ln>
        </p:spPr>
        <p:style>
          <a:lnRef idx="1">
            <a:schemeClr val="accent1"/>
          </a:lnRef>
          <a:fillRef idx="0">
            <a:schemeClr val="accent1"/>
          </a:fillRef>
          <a:effectRef idx="0">
            <a:schemeClr val="accent1"/>
          </a:effectRef>
          <a:fontRef idx="minor">
            <a:schemeClr val="tx1"/>
          </a:fontRef>
        </p:style>
      </p:cxnSp>
      <p:sp>
        <p:nvSpPr>
          <p:cNvPr id="19" name="91 Elipse">
            <a:extLst>
              <a:ext uri="{FF2B5EF4-FFF2-40B4-BE49-F238E27FC236}">
                <a16:creationId xmlns:a16="http://schemas.microsoft.com/office/drawing/2014/main" id="{314A166A-805B-EE57-5A62-BD4A97D84047}"/>
              </a:ext>
            </a:extLst>
          </p:cNvPr>
          <p:cNvSpPr/>
          <p:nvPr/>
        </p:nvSpPr>
        <p:spPr>
          <a:xfrm>
            <a:off x="9282613" y="5922327"/>
            <a:ext cx="142539" cy="129696"/>
          </a:xfrm>
          <a:prstGeom prst="ellipse">
            <a:avLst/>
          </a:prstGeom>
          <a:solidFill>
            <a:srgbClr val="F78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400">
              <a:solidFill>
                <a:srgbClr val="F78C49"/>
              </a:solidFill>
            </a:endParaRPr>
          </a:p>
        </p:txBody>
      </p:sp>
      <p:cxnSp>
        <p:nvCxnSpPr>
          <p:cNvPr id="20" name="92 Conector recto">
            <a:extLst>
              <a:ext uri="{FF2B5EF4-FFF2-40B4-BE49-F238E27FC236}">
                <a16:creationId xmlns:a16="http://schemas.microsoft.com/office/drawing/2014/main" id="{F831DA7C-45AF-E34F-FB98-2B9ED6F145FD}"/>
              </a:ext>
            </a:extLst>
          </p:cNvPr>
          <p:cNvCxnSpPr/>
          <p:nvPr/>
        </p:nvCxnSpPr>
        <p:spPr>
          <a:xfrm>
            <a:off x="8074521" y="6333376"/>
            <a:ext cx="589025" cy="0"/>
          </a:xfrm>
          <a:prstGeom prst="line">
            <a:avLst/>
          </a:prstGeom>
          <a:ln w="28575">
            <a:solidFill>
              <a:srgbClr val="00C2CB"/>
            </a:solidFill>
          </a:ln>
        </p:spPr>
        <p:style>
          <a:lnRef idx="1">
            <a:schemeClr val="accent1"/>
          </a:lnRef>
          <a:fillRef idx="0">
            <a:schemeClr val="accent1"/>
          </a:fillRef>
          <a:effectRef idx="0">
            <a:schemeClr val="accent1"/>
          </a:effectRef>
          <a:fontRef idx="minor">
            <a:schemeClr val="tx1"/>
          </a:fontRef>
        </p:style>
      </p:cxnSp>
      <p:sp>
        <p:nvSpPr>
          <p:cNvPr id="21" name="93 Elipse">
            <a:extLst>
              <a:ext uri="{FF2B5EF4-FFF2-40B4-BE49-F238E27FC236}">
                <a16:creationId xmlns:a16="http://schemas.microsoft.com/office/drawing/2014/main" id="{247F3F04-FE09-A690-9AA9-BABC02A70CD1}"/>
              </a:ext>
            </a:extLst>
          </p:cNvPr>
          <p:cNvSpPr/>
          <p:nvPr/>
        </p:nvSpPr>
        <p:spPr>
          <a:xfrm>
            <a:off x="8297764" y="6268528"/>
            <a:ext cx="142539" cy="129696"/>
          </a:xfrm>
          <a:prstGeom prst="ellipse">
            <a:avLst/>
          </a:prstGeom>
          <a:solidFill>
            <a:srgbClr val="00C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400"/>
          </a:p>
        </p:txBody>
      </p:sp>
      <p:sp>
        <p:nvSpPr>
          <p:cNvPr id="22" name="94 Rectángulo">
            <a:extLst>
              <a:ext uri="{FF2B5EF4-FFF2-40B4-BE49-F238E27FC236}">
                <a16:creationId xmlns:a16="http://schemas.microsoft.com/office/drawing/2014/main" id="{0EF7FBD5-B0A9-A9CD-D636-BD4776FE1E6C}"/>
              </a:ext>
            </a:extLst>
          </p:cNvPr>
          <p:cNvSpPr/>
          <p:nvPr/>
        </p:nvSpPr>
        <p:spPr>
          <a:xfrm>
            <a:off x="4771319" y="5815649"/>
            <a:ext cx="3369701" cy="297454"/>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AR" sz="1333" dirty="0">
                <a:solidFill>
                  <a:srgbClr val="4C6CFF"/>
                </a:solidFill>
                <a:latin typeface="Montserrat ExtraBold" pitchFamily="2" charset="0"/>
              </a:rPr>
              <a:t>Organismos habilitados en TCC</a:t>
            </a:r>
          </a:p>
        </p:txBody>
      </p:sp>
      <p:sp>
        <p:nvSpPr>
          <p:cNvPr id="23" name="95 Rectángulo">
            <a:extLst>
              <a:ext uri="{FF2B5EF4-FFF2-40B4-BE49-F238E27FC236}">
                <a16:creationId xmlns:a16="http://schemas.microsoft.com/office/drawing/2014/main" id="{E8BF6822-5EA9-DF26-D509-56AEF01E5491}"/>
              </a:ext>
            </a:extLst>
          </p:cNvPr>
          <p:cNvSpPr/>
          <p:nvPr/>
        </p:nvSpPr>
        <p:spPr>
          <a:xfrm>
            <a:off x="5027981" y="6173045"/>
            <a:ext cx="3123800" cy="502573"/>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AR" sz="1333" dirty="0">
                <a:solidFill>
                  <a:srgbClr val="00C1CB"/>
                </a:solidFill>
                <a:latin typeface="Montserrat ExtraBold" pitchFamily="2" charset="0"/>
              </a:rPr>
              <a:t>% Otros medios electrónicos </a:t>
            </a:r>
          </a:p>
          <a:p>
            <a:pPr algn="r"/>
            <a:r>
              <a:rPr lang="es-AR" sz="1333" dirty="0">
                <a:solidFill>
                  <a:srgbClr val="00C1CB"/>
                </a:solidFill>
                <a:latin typeface="Montserrat ExtraBold" pitchFamily="2" charset="0"/>
              </a:rPr>
              <a:t>(</a:t>
            </a:r>
            <a:r>
              <a:rPr lang="es-AR" sz="1333" dirty="0" err="1">
                <a:solidFill>
                  <a:srgbClr val="00C1CB"/>
                </a:solidFill>
                <a:latin typeface="Montserrat ExtraBold" pitchFamily="2" charset="0"/>
              </a:rPr>
              <a:t>Transf</a:t>
            </a:r>
            <a:r>
              <a:rPr lang="es-AR" sz="1333" dirty="0">
                <a:solidFill>
                  <a:srgbClr val="00C1CB"/>
                </a:solidFill>
                <a:latin typeface="Montserrat ExtraBold" pitchFamily="2" charset="0"/>
              </a:rPr>
              <a:t>. </a:t>
            </a:r>
            <a:r>
              <a:rPr lang="es-AR" sz="1333" dirty="0" err="1">
                <a:solidFill>
                  <a:srgbClr val="00C1CB"/>
                </a:solidFill>
                <a:latin typeface="Montserrat ExtraBold" pitchFamily="2" charset="0"/>
              </a:rPr>
              <a:t>Banc</a:t>
            </a:r>
            <a:r>
              <a:rPr lang="es-AR" sz="1333" dirty="0">
                <a:solidFill>
                  <a:srgbClr val="00C1CB"/>
                </a:solidFill>
                <a:latin typeface="Montserrat ExtraBold" pitchFamily="2" charset="0"/>
              </a:rPr>
              <a:t>.  / Pago </a:t>
            </a:r>
            <a:r>
              <a:rPr lang="es-AR" sz="1333" dirty="0" err="1">
                <a:solidFill>
                  <a:srgbClr val="00C1CB"/>
                </a:solidFill>
                <a:latin typeface="Montserrat ExtraBold" pitchFamily="2" charset="0"/>
              </a:rPr>
              <a:t>Elect</a:t>
            </a:r>
            <a:r>
              <a:rPr lang="es-AR" sz="1333" dirty="0">
                <a:solidFill>
                  <a:srgbClr val="00C1CB"/>
                </a:solidFill>
                <a:latin typeface="Montserrat ExtraBold" pitchFamily="2" charset="0"/>
              </a:rPr>
              <a:t>.)</a:t>
            </a:r>
          </a:p>
        </p:txBody>
      </p:sp>
      <p:sp>
        <p:nvSpPr>
          <p:cNvPr id="24" name="96 Rectángulo">
            <a:extLst>
              <a:ext uri="{FF2B5EF4-FFF2-40B4-BE49-F238E27FC236}">
                <a16:creationId xmlns:a16="http://schemas.microsoft.com/office/drawing/2014/main" id="{609087AD-A3C1-C5AC-877B-AC753F85D858}"/>
              </a:ext>
            </a:extLst>
          </p:cNvPr>
          <p:cNvSpPr/>
          <p:nvPr/>
        </p:nvSpPr>
        <p:spPr>
          <a:xfrm>
            <a:off x="9567624" y="5823269"/>
            <a:ext cx="2404869" cy="297454"/>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333" dirty="0">
                <a:solidFill>
                  <a:srgbClr val="F78C4A"/>
                </a:solidFill>
                <a:latin typeface="Montserrat ExtraBold" pitchFamily="2" charset="0"/>
              </a:rPr>
              <a:t>% Tarjeta Corporativa</a:t>
            </a:r>
          </a:p>
        </p:txBody>
      </p:sp>
      <p:sp>
        <p:nvSpPr>
          <p:cNvPr id="25" name="97 Rectángulo">
            <a:extLst>
              <a:ext uri="{FF2B5EF4-FFF2-40B4-BE49-F238E27FC236}">
                <a16:creationId xmlns:a16="http://schemas.microsoft.com/office/drawing/2014/main" id="{58067B2B-4099-706D-0440-3C7BF2FFC6C4}"/>
              </a:ext>
            </a:extLst>
          </p:cNvPr>
          <p:cNvSpPr/>
          <p:nvPr/>
        </p:nvSpPr>
        <p:spPr>
          <a:xfrm>
            <a:off x="9582864" y="6180665"/>
            <a:ext cx="2807944" cy="297454"/>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333" dirty="0">
                <a:solidFill>
                  <a:srgbClr val="C568DC"/>
                </a:solidFill>
                <a:latin typeface="Montserrat ExtraBold" pitchFamily="2" charset="0"/>
              </a:rPr>
              <a:t>% Efectivo y Cheque</a:t>
            </a:r>
          </a:p>
        </p:txBody>
      </p:sp>
      <p:sp>
        <p:nvSpPr>
          <p:cNvPr id="27" name="CuadroTexto 26">
            <a:extLst>
              <a:ext uri="{FF2B5EF4-FFF2-40B4-BE49-F238E27FC236}">
                <a16:creationId xmlns:a16="http://schemas.microsoft.com/office/drawing/2014/main" id="{DCAC82A5-E94B-CFD8-6C46-42045C69496A}"/>
              </a:ext>
            </a:extLst>
          </p:cNvPr>
          <p:cNvSpPr txBox="1"/>
          <p:nvPr/>
        </p:nvSpPr>
        <p:spPr>
          <a:xfrm>
            <a:off x="319511"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2017</a:t>
            </a:r>
            <a:endParaRPr lang="es-AR" sz="1200" dirty="0">
              <a:solidFill>
                <a:srgbClr val="50535C"/>
              </a:solidFill>
              <a:latin typeface="Encode Sans Light" pitchFamily="2" charset="0"/>
            </a:endParaRPr>
          </a:p>
        </p:txBody>
      </p:sp>
      <p:sp>
        <p:nvSpPr>
          <p:cNvPr id="28" name="13 Rectángulo">
            <a:extLst>
              <a:ext uri="{FF2B5EF4-FFF2-40B4-BE49-F238E27FC236}">
                <a16:creationId xmlns:a16="http://schemas.microsoft.com/office/drawing/2014/main" id="{744E1B81-FE62-33E0-FD13-85C78A4B92EB}"/>
              </a:ext>
            </a:extLst>
          </p:cNvPr>
          <p:cNvSpPr/>
          <p:nvPr/>
        </p:nvSpPr>
        <p:spPr>
          <a:xfrm>
            <a:off x="128394" y="5092036"/>
            <a:ext cx="450764" cy="830997"/>
          </a:xfrm>
          <a:prstGeom prst="rect">
            <a:avLst/>
          </a:prstGeom>
        </p:spPr>
        <p:txBody>
          <a:bodyPr wrap="none">
            <a:spAutoFit/>
          </a:bodyPr>
          <a:lstStyle/>
          <a:p>
            <a:r>
              <a:rPr lang="es-AR" sz="4800" dirty="0">
                <a:solidFill>
                  <a:schemeClr val="accent3"/>
                </a:solidFill>
                <a:latin typeface="Montserrat" pitchFamily="2" charset="0"/>
              </a:rPr>
              <a:t>*</a:t>
            </a:r>
            <a:endParaRPr lang="es-AR" sz="4800" dirty="0"/>
          </a:p>
        </p:txBody>
      </p:sp>
      <p:sp>
        <p:nvSpPr>
          <p:cNvPr id="29" name="CuadroTexto 28">
            <a:extLst>
              <a:ext uri="{FF2B5EF4-FFF2-40B4-BE49-F238E27FC236}">
                <a16:creationId xmlns:a16="http://schemas.microsoft.com/office/drawing/2014/main" id="{E41DC6A9-2B1D-295C-C9AD-AEB77984DA75}"/>
              </a:ext>
            </a:extLst>
          </p:cNvPr>
          <p:cNvSpPr txBox="1"/>
          <p:nvPr/>
        </p:nvSpPr>
        <p:spPr>
          <a:xfrm>
            <a:off x="1117874"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DIC</a:t>
            </a:r>
          </a:p>
          <a:p>
            <a:pPr algn="ctr"/>
            <a:r>
              <a:rPr lang="es-AR" sz="1200" dirty="0">
                <a:solidFill>
                  <a:srgbClr val="50535C"/>
                </a:solidFill>
              </a:rPr>
              <a:t>2017</a:t>
            </a:r>
            <a:endParaRPr lang="es-AR" sz="1200" dirty="0">
              <a:solidFill>
                <a:srgbClr val="50535C"/>
              </a:solidFill>
              <a:latin typeface="Encode Sans Light" pitchFamily="2" charset="0"/>
            </a:endParaRPr>
          </a:p>
        </p:txBody>
      </p:sp>
      <p:sp>
        <p:nvSpPr>
          <p:cNvPr id="30" name="CuadroTexto 29">
            <a:extLst>
              <a:ext uri="{FF2B5EF4-FFF2-40B4-BE49-F238E27FC236}">
                <a16:creationId xmlns:a16="http://schemas.microsoft.com/office/drawing/2014/main" id="{82766B32-2937-B47F-611D-E457BAB7182E}"/>
              </a:ext>
            </a:extLst>
          </p:cNvPr>
          <p:cNvSpPr txBox="1"/>
          <p:nvPr/>
        </p:nvSpPr>
        <p:spPr>
          <a:xfrm>
            <a:off x="1916237"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2018</a:t>
            </a:r>
            <a:endParaRPr lang="es-AR" sz="1200" dirty="0">
              <a:solidFill>
                <a:srgbClr val="50535C"/>
              </a:solidFill>
              <a:latin typeface="Encode Sans Light" pitchFamily="2" charset="0"/>
            </a:endParaRPr>
          </a:p>
        </p:txBody>
      </p:sp>
      <p:sp>
        <p:nvSpPr>
          <p:cNvPr id="31" name="CuadroTexto 30">
            <a:extLst>
              <a:ext uri="{FF2B5EF4-FFF2-40B4-BE49-F238E27FC236}">
                <a16:creationId xmlns:a16="http://schemas.microsoft.com/office/drawing/2014/main" id="{D6B8D199-F8E1-3382-3949-86F27933E541}"/>
              </a:ext>
            </a:extLst>
          </p:cNvPr>
          <p:cNvSpPr txBox="1"/>
          <p:nvPr/>
        </p:nvSpPr>
        <p:spPr>
          <a:xfrm>
            <a:off x="2714600"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DIC</a:t>
            </a:r>
          </a:p>
          <a:p>
            <a:pPr algn="ctr"/>
            <a:r>
              <a:rPr lang="es-AR" sz="1200" dirty="0">
                <a:solidFill>
                  <a:srgbClr val="50535C"/>
                </a:solidFill>
              </a:rPr>
              <a:t>2018</a:t>
            </a:r>
            <a:endParaRPr lang="es-AR" sz="1200" dirty="0">
              <a:solidFill>
                <a:srgbClr val="50535C"/>
              </a:solidFill>
              <a:latin typeface="Encode Sans Light" pitchFamily="2" charset="0"/>
            </a:endParaRPr>
          </a:p>
        </p:txBody>
      </p:sp>
      <p:sp>
        <p:nvSpPr>
          <p:cNvPr id="32" name="CuadroTexto 31">
            <a:extLst>
              <a:ext uri="{FF2B5EF4-FFF2-40B4-BE49-F238E27FC236}">
                <a16:creationId xmlns:a16="http://schemas.microsoft.com/office/drawing/2014/main" id="{34FA3A27-1CAF-A1C5-287E-2A14BCBE33FB}"/>
              </a:ext>
            </a:extLst>
          </p:cNvPr>
          <p:cNvSpPr txBox="1"/>
          <p:nvPr/>
        </p:nvSpPr>
        <p:spPr>
          <a:xfrm>
            <a:off x="3512963"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2019</a:t>
            </a:r>
            <a:endParaRPr lang="es-AR" sz="1200" dirty="0">
              <a:solidFill>
                <a:srgbClr val="50535C"/>
              </a:solidFill>
              <a:latin typeface="Encode Sans Light" pitchFamily="2" charset="0"/>
            </a:endParaRPr>
          </a:p>
        </p:txBody>
      </p:sp>
      <p:sp>
        <p:nvSpPr>
          <p:cNvPr id="33" name="CuadroTexto 32">
            <a:extLst>
              <a:ext uri="{FF2B5EF4-FFF2-40B4-BE49-F238E27FC236}">
                <a16:creationId xmlns:a16="http://schemas.microsoft.com/office/drawing/2014/main" id="{0BA1386B-C0C9-4BEF-8070-79274E83A54E}"/>
              </a:ext>
            </a:extLst>
          </p:cNvPr>
          <p:cNvSpPr txBox="1"/>
          <p:nvPr/>
        </p:nvSpPr>
        <p:spPr>
          <a:xfrm>
            <a:off x="4311326"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DIC</a:t>
            </a:r>
          </a:p>
          <a:p>
            <a:pPr algn="ctr"/>
            <a:r>
              <a:rPr lang="es-AR" sz="1200" dirty="0">
                <a:solidFill>
                  <a:srgbClr val="50535C"/>
                </a:solidFill>
              </a:rPr>
              <a:t>2019</a:t>
            </a:r>
            <a:endParaRPr lang="es-AR" sz="1200" dirty="0">
              <a:solidFill>
                <a:srgbClr val="50535C"/>
              </a:solidFill>
              <a:latin typeface="Encode Sans Light" pitchFamily="2" charset="0"/>
            </a:endParaRPr>
          </a:p>
        </p:txBody>
      </p:sp>
      <p:sp>
        <p:nvSpPr>
          <p:cNvPr id="34" name="CuadroTexto 33">
            <a:extLst>
              <a:ext uri="{FF2B5EF4-FFF2-40B4-BE49-F238E27FC236}">
                <a16:creationId xmlns:a16="http://schemas.microsoft.com/office/drawing/2014/main" id="{9FA3D717-CF90-E6BF-CF57-0DB910B48AE7}"/>
              </a:ext>
            </a:extLst>
          </p:cNvPr>
          <p:cNvSpPr txBox="1"/>
          <p:nvPr/>
        </p:nvSpPr>
        <p:spPr>
          <a:xfrm>
            <a:off x="5109689"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2020</a:t>
            </a:r>
            <a:endParaRPr lang="es-AR" sz="1200" dirty="0">
              <a:solidFill>
                <a:srgbClr val="50535C"/>
              </a:solidFill>
              <a:latin typeface="Encode Sans Light" pitchFamily="2" charset="0"/>
            </a:endParaRPr>
          </a:p>
        </p:txBody>
      </p:sp>
      <p:sp>
        <p:nvSpPr>
          <p:cNvPr id="35" name="CuadroTexto 34">
            <a:extLst>
              <a:ext uri="{FF2B5EF4-FFF2-40B4-BE49-F238E27FC236}">
                <a16:creationId xmlns:a16="http://schemas.microsoft.com/office/drawing/2014/main" id="{42F0547E-D2A8-6672-DA15-E0DE23BF39C8}"/>
              </a:ext>
            </a:extLst>
          </p:cNvPr>
          <p:cNvSpPr txBox="1"/>
          <p:nvPr/>
        </p:nvSpPr>
        <p:spPr>
          <a:xfrm>
            <a:off x="5908052"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DIC</a:t>
            </a:r>
          </a:p>
          <a:p>
            <a:pPr algn="ctr"/>
            <a:r>
              <a:rPr lang="es-AR" sz="1200" dirty="0">
                <a:solidFill>
                  <a:srgbClr val="50535C"/>
                </a:solidFill>
              </a:rPr>
              <a:t>2020</a:t>
            </a:r>
            <a:endParaRPr lang="es-AR" sz="1200" dirty="0">
              <a:solidFill>
                <a:srgbClr val="50535C"/>
              </a:solidFill>
              <a:latin typeface="Encode Sans Light" pitchFamily="2" charset="0"/>
            </a:endParaRPr>
          </a:p>
        </p:txBody>
      </p:sp>
      <p:sp>
        <p:nvSpPr>
          <p:cNvPr id="36" name="CuadroTexto 35">
            <a:extLst>
              <a:ext uri="{FF2B5EF4-FFF2-40B4-BE49-F238E27FC236}">
                <a16:creationId xmlns:a16="http://schemas.microsoft.com/office/drawing/2014/main" id="{347865FE-E97F-C83A-6511-8B0D634DA0AA}"/>
              </a:ext>
            </a:extLst>
          </p:cNvPr>
          <p:cNvSpPr txBox="1"/>
          <p:nvPr/>
        </p:nvSpPr>
        <p:spPr>
          <a:xfrm>
            <a:off x="6706415"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2021</a:t>
            </a:r>
            <a:endParaRPr lang="es-AR" sz="1200" dirty="0">
              <a:solidFill>
                <a:srgbClr val="50535C"/>
              </a:solidFill>
              <a:latin typeface="Encode Sans Light" pitchFamily="2" charset="0"/>
            </a:endParaRPr>
          </a:p>
        </p:txBody>
      </p:sp>
      <p:sp>
        <p:nvSpPr>
          <p:cNvPr id="37" name="CuadroTexto 36">
            <a:extLst>
              <a:ext uri="{FF2B5EF4-FFF2-40B4-BE49-F238E27FC236}">
                <a16:creationId xmlns:a16="http://schemas.microsoft.com/office/drawing/2014/main" id="{FDD9ACB3-9525-9AE6-A8CB-EE10E56DA533}"/>
              </a:ext>
            </a:extLst>
          </p:cNvPr>
          <p:cNvSpPr txBox="1"/>
          <p:nvPr/>
        </p:nvSpPr>
        <p:spPr>
          <a:xfrm>
            <a:off x="7504778"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DIC</a:t>
            </a:r>
          </a:p>
          <a:p>
            <a:pPr algn="ctr"/>
            <a:r>
              <a:rPr lang="es-AR" sz="1200" dirty="0">
                <a:solidFill>
                  <a:srgbClr val="50535C"/>
                </a:solidFill>
              </a:rPr>
              <a:t>2021</a:t>
            </a:r>
            <a:endParaRPr lang="es-AR" sz="1200" dirty="0">
              <a:solidFill>
                <a:srgbClr val="50535C"/>
              </a:solidFill>
              <a:latin typeface="Encode Sans Light" pitchFamily="2" charset="0"/>
            </a:endParaRPr>
          </a:p>
        </p:txBody>
      </p:sp>
      <p:sp>
        <p:nvSpPr>
          <p:cNvPr id="38" name="CuadroTexto 37">
            <a:extLst>
              <a:ext uri="{FF2B5EF4-FFF2-40B4-BE49-F238E27FC236}">
                <a16:creationId xmlns:a16="http://schemas.microsoft.com/office/drawing/2014/main" id="{0109F705-F53F-B8CB-810D-810B63BFD507}"/>
              </a:ext>
            </a:extLst>
          </p:cNvPr>
          <p:cNvSpPr txBox="1"/>
          <p:nvPr/>
        </p:nvSpPr>
        <p:spPr>
          <a:xfrm>
            <a:off x="8303141"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2022</a:t>
            </a:r>
            <a:endParaRPr lang="es-AR" sz="1200" dirty="0">
              <a:solidFill>
                <a:srgbClr val="50535C"/>
              </a:solidFill>
              <a:latin typeface="Encode Sans Light" pitchFamily="2" charset="0"/>
            </a:endParaRPr>
          </a:p>
        </p:txBody>
      </p:sp>
      <p:sp>
        <p:nvSpPr>
          <p:cNvPr id="39" name="CuadroTexto 38">
            <a:extLst>
              <a:ext uri="{FF2B5EF4-FFF2-40B4-BE49-F238E27FC236}">
                <a16:creationId xmlns:a16="http://schemas.microsoft.com/office/drawing/2014/main" id="{A0D773E7-E9D6-AA12-8602-E447E55E36DF}"/>
              </a:ext>
            </a:extLst>
          </p:cNvPr>
          <p:cNvSpPr txBox="1"/>
          <p:nvPr/>
        </p:nvSpPr>
        <p:spPr>
          <a:xfrm>
            <a:off x="9101504"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DIC</a:t>
            </a:r>
          </a:p>
          <a:p>
            <a:pPr algn="ctr"/>
            <a:r>
              <a:rPr lang="es-AR" sz="1200" dirty="0">
                <a:solidFill>
                  <a:srgbClr val="50535C"/>
                </a:solidFill>
              </a:rPr>
              <a:t>2022</a:t>
            </a:r>
            <a:endParaRPr lang="es-AR" sz="1200" dirty="0">
              <a:solidFill>
                <a:srgbClr val="50535C"/>
              </a:solidFill>
              <a:latin typeface="Encode Sans Light" pitchFamily="2" charset="0"/>
            </a:endParaRPr>
          </a:p>
        </p:txBody>
      </p:sp>
      <p:sp>
        <p:nvSpPr>
          <p:cNvPr id="40" name="CuadroTexto 39">
            <a:extLst>
              <a:ext uri="{FF2B5EF4-FFF2-40B4-BE49-F238E27FC236}">
                <a16:creationId xmlns:a16="http://schemas.microsoft.com/office/drawing/2014/main" id="{D7A59840-311F-EF2C-A9E7-C42DC640808A}"/>
              </a:ext>
            </a:extLst>
          </p:cNvPr>
          <p:cNvSpPr txBox="1"/>
          <p:nvPr/>
        </p:nvSpPr>
        <p:spPr>
          <a:xfrm>
            <a:off x="9899867"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2023</a:t>
            </a:r>
            <a:endParaRPr lang="es-AR" sz="1200" dirty="0">
              <a:solidFill>
                <a:srgbClr val="50535C"/>
              </a:solidFill>
              <a:latin typeface="Encode Sans Light" pitchFamily="2" charset="0"/>
            </a:endParaRPr>
          </a:p>
        </p:txBody>
      </p:sp>
      <p:sp>
        <p:nvSpPr>
          <p:cNvPr id="41" name="CuadroTexto 40">
            <a:extLst>
              <a:ext uri="{FF2B5EF4-FFF2-40B4-BE49-F238E27FC236}">
                <a16:creationId xmlns:a16="http://schemas.microsoft.com/office/drawing/2014/main" id="{72173901-CF36-C1AE-118C-CFD0D57C19DD}"/>
              </a:ext>
            </a:extLst>
          </p:cNvPr>
          <p:cNvSpPr txBox="1"/>
          <p:nvPr/>
        </p:nvSpPr>
        <p:spPr>
          <a:xfrm>
            <a:off x="10698230"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DIC</a:t>
            </a:r>
          </a:p>
          <a:p>
            <a:pPr algn="ctr"/>
            <a:r>
              <a:rPr lang="es-AR" sz="1200" dirty="0">
                <a:solidFill>
                  <a:srgbClr val="50535C"/>
                </a:solidFill>
              </a:rPr>
              <a:t>2023</a:t>
            </a:r>
            <a:endParaRPr lang="es-AR" sz="1200" dirty="0">
              <a:solidFill>
                <a:srgbClr val="50535C"/>
              </a:solidFill>
              <a:latin typeface="Encode Sans Light" pitchFamily="2" charset="0"/>
            </a:endParaRPr>
          </a:p>
        </p:txBody>
      </p:sp>
      <p:sp>
        <p:nvSpPr>
          <p:cNvPr id="42" name="CuadroTexto 41">
            <a:extLst>
              <a:ext uri="{FF2B5EF4-FFF2-40B4-BE49-F238E27FC236}">
                <a16:creationId xmlns:a16="http://schemas.microsoft.com/office/drawing/2014/main" id="{BD1DCE12-DB4D-1F06-3947-BA2C13F6B05E}"/>
              </a:ext>
            </a:extLst>
          </p:cNvPr>
          <p:cNvSpPr txBox="1"/>
          <p:nvPr/>
        </p:nvSpPr>
        <p:spPr>
          <a:xfrm>
            <a:off x="11496590" y="5250885"/>
            <a:ext cx="583163"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JUN</a:t>
            </a:r>
          </a:p>
          <a:p>
            <a:pPr algn="ctr"/>
            <a:r>
              <a:rPr lang="es-AR" sz="1200" dirty="0">
                <a:solidFill>
                  <a:srgbClr val="50535C"/>
                </a:solidFill>
              </a:rPr>
              <a:t>2024</a:t>
            </a:r>
            <a:endParaRPr lang="es-AR" sz="1200" dirty="0">
              <a:solidFill>
                <a:srgbClr val="50535C"/>
              </a:solidFill>
              <a:latin typeface="Encode Sans Light" pitchFamily="2" charset="0"/>
            </a:endParaRPr>
          </a:p>
        </p:txBody>
      </p:sp>
      <p:sp>
        <p:nvSpPr>
          <p:cNvPr id="43" name="Rectángulo: esquinas redondeadas 42">
            <a:extLst>
              <a:ext uri="{FF2B5EF4-FFF2-40B4-BE49-F238E27FC236}">
                <a16:creationId xmlns:a16="http://schemas.microsoft.com/office/drawing/2014/main" id="{96F2AFF7-278E-3BBA-C333-8868DF63A758}"/>
              </a:ext>
            </a:extLst>
          </p:cNvPr>
          <p:cNvSpPr/>
          <p:nvPr/>
        </p:nvSpPr>
        <p:spPr>
          <a:xfrm>
            <a:off x="142705" y="1433902"/>
            <a:ext cx="414729"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44" name="CuadroTexto 43">
            <a:extLst>
              <a:ext uri="{FF2B5EF4-FFF2-40B4-BE49-F238E27FC236}">
                <a16:creationId xmlns:a16="http://schemas.microsoft.com/office/drawing/2014/main" id="{FB7E743E-C638-53F3-FA9C-8483D4429B25}"/>
              </a:ext>
            </a:extLst>
          </p:cNvPr>
          <p:cNvSpPr txBox="1"/>
          <p:nvPr/>
        </p:nvSpPr>
        <p:spPr>
          <a:xfrm>
            <a:off x="119702" y="1384409"/>
            <a:ext cx="450764"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120</a:t>
            </a:r>
            <a:endParaRPr lang="es-AR" sz="1200" dirty="0">
              <a:solidFill>
                <a:srgbClr val="50535C"/>
              </a:solidFill>
              <a:latin typeface="Encode Sans Light" pitchFamily="2" charset="0"/>
            </a:endParaRPr>
          </a:p>
        </p:txBody>
      </p:sp>
      <p:sp>
        <p:nvSpPr>
          <p:cNvPr id="47" name="Rectángulo: esquinas redondeadas 46">
            <a:extLst>
              <a:ext uri="{FF2B5EF4-FFF2-40B4-BE49-F238E27FC236}">
                <a16:creationId xmlns:a16="http://schemas.microsoft.com/office/drawing/2014/main" id="{7251433A-116F-74FE-6D2D-C0A12167D41D}"/>
              </a:ext>
            </a:extLst>
          </p:cNvPr>
          <p:cNvSpPr/>
          <p:nvPr/>
        </p:nvSpPr>
        <p:spPr>
          <a:xfrm>
            <a:off x="154442" y="2061309"/>
            <a:ext cx="414729"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48" name="CuadroTexto 47">
            <a:extLst>
              <a:ext uri="{FF2B5EF4-FFF2-40B4-BE49-F238E27FC236}">
                <a16:creationId xmlns:a16="http://schemas.microsoft.com/office/drawing/2014/main" id="{006123BD-00E6-304C-F0F7-8AC72E7D4B5C}"/>
              </a:ext>
            </a:extLst>
          </p:cNvPr>
          <p:cNvSpPr txBox="1"/>
          <p:nvPr/>
        </p:nvSpPr>
        <p:spPr>
          <a:xfrm>
            <a:off x="131439" y="2011816"/>
            <a:ext cx="450764"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100</a:t>
            </a:r>
            <a:endParaRPr lang="es-AR" sz="1200" dirty="0">
              <a:solidFill>
                <a:srgbClr val="50535C"/>
              </a:solidFill>
              <a:latin typeface="Encode Sans Light" pitchFamily="2" charset="0"/>
            </a:endParaRPr>
          </a:p>
        </p:txBody>
      </p:sp>
      <p:sp>
        <p:nvSpPr>
          <p:cNvPr id="49" name="Rectángulo: esquinas redondeadas 48">
            <a:extLst>
              <a:ext uri="{FF2B5EF4-FFF2-40B4-BE49-F238E27FC236}">
                <a16:creationId xmlns:a16="http://schemas.microsoft.com/office/drawing/2014/main" id="{93DD210C-5036-F4BA-7135-A250A50DA97A}"/>
              </a:ext>
            </a:extLst>
          </p:cNvPr>
          <p:cNvSpPr/>
          <p:nvPr/>
        </p:nvSpPr>
        <p:spPr>
          <a:xfrm>
            <a:off x="150732" y="2653958"/>
            <a:ext cx="414729"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0" name="CuadroTexto 49">
            <a:extLst>
              <a:ext uri="{FF2B5EF4-FFF2-40B4-BE49-F238E27FC236}">
                <a16:creationId xmlns:a16="http://schemas.microsoft.com/office/drawing/2014/main" id="{804DD613-4A55-9B39-B7CB-D73D4B9A38B8}"/>
              </a:ext>
            </a:extLst>
          </p:cNvPr>
          <p:cNvSpPr txBox="1"/>
          <p:nvPr/>
        </p:nvSpPr>
        <p:spPr>
          <a:xfrm>
            <a:off x="127729" y="2604465"/>
            <a:ext cx="450764"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80</a:t>
            </a:r>
            <a:endParaRPr lang="es-AR" sz="1200" dirty="0">
              <a:solidFill>
                <a:srgbClr val="50535C"/>
              </a:solidFill>
              <a:latin typeface="Encode Sans Light" pitchFamily="2" charset="0"/>
            </a:endParaRPr>
          </a:p>
        </p:txBody>
      </p:sp>
      <p:sp>
        <p:nvSpPr>
          <p:cNvPr id="51" name="Rectángulo: esquinas redondeadas 50">
            <a:extLst>
              <a:ext uri="{FF2B5EF4-FFF2-40B4-BE49-F238E27FC236}">
                <a16:creationId xmlns:a16="http://schemas.microsoft.com/office/drawing/2014/main" id="{FDB6F5B3-66DB-1F5E-906E-F0CC3EB92047}"/>
              </a:ext>
            </a:extLst>
          </p:cNvPr>
          <p:cNvSpPr/>
          <p:nvPr/>
        </p:nvSpPr>
        <p:spPr>
          <a:xfrm>
            <a:off x="159988" y="3202029"/>
            <a:ext cx="414729"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2" name="CuadroTexto 51">
            <a:extLst>
              <a:ext uri="{FF2B5EF4-FFF2-40B4-BE49-F238E27FC236}">
                <a16:creationId xmlns:a16="http://schemas.microsoft.com/office/drawing/2014/main" id="{FF4519A9-5989-7D49-E621-9A575F69F84C}"/>
              </a:ext>
            </a:extLst>
          </p:cNvPr>
          <p:cNvSpPr txBox="1"/>
          <p:nvPr/>
        </p:nvSpPr>
        <p:spPr>
          <a:xfrm>
            <a:off x="136985" y="3152536"/>
            <a:ext cx="450764"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60</a:t>
            </a:r>
            <a:endParaRPr lang="es-AR" sz="1200" dirty="0">
              <a:solidFill>
                <a:srgbClr val="50535C"/>
              </a:solidFill>
              <a:latin typeface="Encode Sans Light" pitchFamily="2" charset="0"/>
            </a:endParaRPr>
          </a:p>
        </p:txBody>
      </p:sp>
      <p:sp>
        <p:nvSpPr>
          <p:cNvPr id="53" name="Rectángulo: esquinas redondeadas 52">
            <a:extLst>
              <a:ext uri="{FF2B5EF4-FFF2-40B4-BE49-F238E27FC236}">
                <a16:creationId xmlns:a16="http://schemas.microsoft.com/office/drawing/2014/main" id="{98EF1F03-E55F-9A58-D05B-EB6480E13D71}"/>
              </a:ext>
            </a:extLst>
          </p:cNvPr>
          <p:cNvSpPr/>
          <p:nvPr/>
        </p:nvSpPr>
        <p:spPr>
          <a:xfrm>
            <a:off x="155935" y="3820098"/>
            <a:ext cx="414729"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4" name="CuadroTexto 53">
            <a:extLst>
              <a:ext uri="{FF2B5EF4-FFF2-40B4-BE49-F238E27FC236}">
                <a16:creationId xmlns:a16="http://schemas.microsoft.com/office/drawing/2014/main" id="{CDBEE249-EB14-830E-084B-8887BC3E066F}"/>
              </a:ext>
            </a:extLst>
          </p:cNvPr>
          <p:cNvSpPr txBox="1"/>
          <p:nvPr/>
        </p:nvSpPr>
        <p:spPr>
          <a:xfrm>
            <a:off x="132932" y="3770605"/>
            <a:ext cx="450764"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40</a:t>
            </a:r>
            <a:endParaRPr lang="es-AR" sz="1200" dirty="0">
              <a:solidFill>
                <a:srgbClr val="50535C"/>
              </a:solidFill>
              <a:latin typeface="Encode Sans Light" pitchFamily="2" charset="0"/>
            </a:endParaRPr>
          </a:p>
        </p:txBody>
      </p:sp>
      <p:sp>
        <p:nvSpPr>
          <p:cNvPr id="55" name="Rectángulo: esquinas redondeadas 54">
            <a:extLst>
              <a:ext uri="{FF2B5EF4-FFF2-40B4-BE49-F238E27FC236}">
                <a16:creationId xmlns:a16="http://schemas.microsoft.com/office/drawing/2014/main" id="{14B8A371-1C64-6BAE-14F8-17E7F9DEBD3E}"/>
              </a:ext>
            </a:extLst>
          </p:cNvPr>
          <p:cNvSpPr/>
          <p:nvPr/>
        </p:nvSpPr>
        <p:spPr>
          <a:xfrm>
            <a:off x="162205" y="4403965"/>
            <a:ext cx="414729"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6" name="CuadroTexto 55">
            <a:extLst>
              <a:ext uri="{FF2B5EF4-FFF2-40B4-BE49-F238E27FC236}">
                <a16:creationId xmlns:a16="http://schemas.microsoft.com/office/drawing/2014/main" id="{DAAD8F9D-A4CA-FAE4-C4C1-DD17894E3A75}"/>
              </a:ext>
            </a:extLst>
          </p:cNvPr>
          <p:cNvSpPr txBox="1"/>
          <p:nvPr/>
        </p:nvSpPr>
        <p:spPr>
          <a:xfrm>
            <a:off x="139202" y="4354472"/>
            <a:ext cx="450764"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20</a:t>
            </a:r>
            <a:endParaRPr lang="es-AR" sz="1200" dirty="0">
              <a:solidFill>
                <a:srgbClr val="50535C"/>
              </a:solidFill>
              <a:latin typeface="Encode Sans Light" pitchFamily="2" charset="0"/>
            </a:endParaRPr>
          </a:p>
        </p:txBody>
      </p:sp>
      <p:sp>
        <p:nvSpPr>
          <p:cNvPr id="59" name="CuadroTexto 58">
            <a:extLst>
              <a:ext uri="{FF2B5EF4-FFF2-40B4-BE49-F238E27FC236}">
                <a16:creationId xmlns:a16="http://schemas.microsoft.com/office/drawing/2014/main" id="{03FC05AA-0EFA-23D7-8536-8BA77B87BA4C}"/>
              </a:ext>
            </a:extLst>
          </p:cNvPr>
          <p:cNvSpPr txBox="1"/>
          <p:nvPr/>
        </p:nvSpPr>
        <p:spPr>
          <a:xfrm>
            <a:off x="11531792" y="2494302"/>
            <a:ext cx="51275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78,6</a:t>
            </a:r>
          </a:p>
        </p:txBody>
      </p:sp>
      <p:sp>
        <p:nvSpPr>
          <p:cNvPr id="60" name="CuadroTexto 59">
            <a:extLst>
              <a:ext uri="{FF2B5EF4-FFF2-40B4-BE49-F238E27FC236}">
                <a16:creationId xmlns:a16="http://schemas.microsoft.com/office/drawing/2014/main" id="{7ED5BE54-9586-0147-C7F1-C83D3B3B84C4}"/>
              </a:ext>
            </a:extLst>
          </p:cNvPr>
          <p:cNvSpPr txBox="1"/>
          <p:nvPr/>
        </p:nvSpPr>
        <p:spPr>
          <a:xfrm>
            <a:off x="10730457" y="2567994"/>
            <a:ext cx="51275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76,6</a:t>
            </a:r>
          </a:p>
        </p:txBody>
      </p:sp>
      <p:sp>
        <p:nvSpPr>
          <p:cNvPr id="61" name="CuadroTexto 60">
            <a:extLst>
              <a:ext uri="{FF2B5EF4-FFF2-40B4-BE49-F238E27FC236}">
                <a16:creationId xmlns:a16="http://schemas.microsoft.com/office/drawing/2014/main" id="{0D505804-5DCB-2BA5-E5C4-485A57BE1189}"/>
              </a:ext>
            </a:extLst>
          </p:cNvPr>
          <p:cNvSpPr txBox="1"/>
          <p:nvPr/>
        </p:nvSpPr>
        <p:spPr>
          <a:xfrm>
            <a:off x="9935069" y="2530698"/>
            <a:ext cx="51275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77,7</a:t>
            </a:r>
          </a:p>
        </p:txBody>
      </p:sp>
      <p:sp>
        <p:nvSpPr>
          <p:cNvPr id="62" name="CuadroTexto 61">
            <a:extLst>
              <a:ext uri="{FF2B5EF4-FFF2-40B4-BE49-F238E27FC236}">
                <a16:creationId xmlns:a16="http://schemas.microsoft.com/office/drawing/2014/main" id="{6EA73042-182F-B97C-D21D-ABCFF4FAABCD}"/>
              </a:ext>
            </a:extLst>
          </p:cNvPr>
          <p:cNvSpPr txBox="1"/>
          <p:nvPr/>
        </p:nvSpPr>
        <p:spPr>
          <a:xfrm>
            <a:off x="9144824" y="2583234"/>
            <a:ext cx="51275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76</a:t>
            </a:r>
          </a:p>
        </p:txBody>
      </p:sp>
      <p:sp>
        <p:nvSpPr>
          <p:cNvPr id="63" name="CuadroTexto 62">
            <a:extLst>
              <a:ext uri="{FF2B5EF4-FFF2-40B4-BE49-F238E27FC236}">
                <a16:creationId xmlns:a16="http://schemas.microsoft.com/office/drawing/2014/main" id="{43F953B8-40E1-F4BA-943D-B9EFC4170167}"/>
              </a:ext>
            </a:extLst>
          </p:cNvPr>
          <p:cNvSpPr txBox="1"/>
          <p:nvPr/>
        </p:nvSpPr>
        <p:spPr>
          <a:xfrm>
            <a:off x="8320624" y="2604464"/>
            <a:ext cx="536114"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74,8</a:t>
            </a:r>
          </a:p>
        </p:txBody>
      </p:sp>
      <p:sp>
        <p:nvSpPr>
          <p:cNvPr id="64" name="CuadroTexto 63">
            <a:extLst>
              <a:ext uri="{FF2B5EF4-FFF2-40B4-BE49-F238E27FC236}">
                <a16:creationId xmlns:a16="http://schemas.microsoft.com/office/drawing/2014/main" id="{DC9296E2-F5A3-7A04-34EC-DF3F98FBB340}"/>
              </a:ext>
            </a:extLst>
          </p:cNvPr>
          <p:cNvSpPr txBox="1"/>
          <p:nvPr/>
        </p:nvSpPr>
        <p:spPr>
          <a:xfrm>
            <a:off x="7566376" y="2567994"/>
            <a:ext cx="51275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76,5</a:t>
            </a:r>
          </a:p>
        </p:txBody>
      </p:sp>
      <p:sp>
        <p:nvSpPr>
          <p:cNvPr id="65" name="CuadroTexto 64">
            <a:extLst>
              <a:ext uri="{FF2B5EF4-FFF2-40B4-BE49-F238E27FC236}">
                <a16:creationId xmlns:a16="http://schemas.microsoft.com/office/drawing/2014/main" id="{2ECE7CA3-8D6E-72A8-3D08-C13D9C5347A7}"/>
              </a:ext>
            </a:extLst>
          </p:cNvPr>
          <p:cNvSpPr txBox="1"/>
          <p:nvPr/>
        </p:nvSpPr>
        <p:spPr>
          <a:xfrm>
            <a:off x="6751475" y="2523016"/>
            <a:ext cx="51275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77,9</a:t>
            </a:r>
          </a:p>
        </p:txBody>
      </p:sp>
      <p:sp>
        <p:nvSpPr>
          <p:cNvPr id="66" name="CuadroTexto 65">
            <a:extLst>
              <a:ext uri="{FF2B5EF4-FFF2-40B4-BE49-F238E27FC236}">
                <a16:creationId xmlns:a16="http://schemas.microsoft.com/office/drawing/2014/main" id="{16E6A2BA-F36E-E704-2D48-7BD9622054F0}"/>
              </a:ext>
            </a:extLst>
          </p:cNvPr>
          <p:cNvSpPr txBox="1"/>
          <p:nvPr/>
        </p:nvSpPr>
        <p:spPr>
          <a:xfrm>
            <a:off x="5951910" y="2634945"/>
            <a:ext cx="51275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74,3</a:t>
            </a:r>
          </a:p>
        </p:txBody>
      </p:sp>
      <p:sp>
        <p:nvSpPr>
          <p:cNvPr id="67" name="CuadroTexto 66">
            <a:extLst>
              <a:ext uri="{FF2B5EF4-FFF2-40B4-BE49-F238E27FC236}">
                <a16:creationId xmlns:a16="http://schemas.microsoft.com/office/drawing/2014/main" id="{B493DE79-AB00-34D7-7B63-A9DE695B3233}"/>
              </a:ext>
            </a:extLst>
          </p:cNvPr>
          <p:cNvSpPr txBox="1"/>
          <p:nvPr/>
        </p:nvSpPr>
        <p:spPr>
          <a:xfrm>
            <a:off x="5124273" y="2736973"/>
            <a:ext cx="531439"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70,8</a:t>
            </a:r>
          </a:p>
        </p:txBody>
      </p:sp>
      <p:sp>
        <p:nvSpPr>
          <p:cNvPr id="68" name="CuadroTexto 67">
            <a:extLst>
              <a:ext uri="{FF2B5EF4-FFF2-40B4-BE49-F238E27FC236}">
                <a16:creationId xmlns:a16="http://schemas.microsoft.com/office/drawing/2014/main" id="{F297C4C1-2E9E-6AC8-80D5-226B4D07ACF6}"/>
              </a:ext>
            </a:extLst>
          </p:cNvPr>
          <p:cNvSpPr txBox="1"/>
          <p:nvPr/>
        </p:nvSpPr>
        <p:spPr>
          <a:xfrm>
            <a:off x="4341647" y="2765825"/>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69,6</a:t>
            </a:r>
          </a:p>
        </p:txBody>
      </p:sp>
      <p:sp>
        <p:nvSpPr>
          <p:cNvPr id="69" name="CuadroTexto 68">
            <a:extLst>
              <a:ext uri="{FF2B5EF4-FFF2-40B4-BE49-F238E27FC236}">
                <a16:creationId xmlns:a16="http://schemas.microsoft.com/office/drawing/2014/main" id="{E050E5B7-7415-88B0-AC29-9F1F199AF1A1}"/>
              </a:ext>
            </a:extLst>
          </p:cNvPr>
          <p:cNvSpPr txBox="1"/>
          <p:nvPr/>
        </p:nvSpPr>
        <p:spPr>
          <a:xfrm>
            <a:off x="3537322" y="2956106"/>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63,3</a:t>
            </a:r>
          </a:p>
        </p:txBody>
      </p:sp>
      <p:sp>
        <p:nvSpPr>
          <p:cNvPr id="70" name="CuadroTexto 69">
            <a:extLst>
              <a:ext uri="{FF2B5EF4-FFF2-40B4-BE49-F238E27FC236}">
                <a16:creationId xmlns:a16="http://schemas.microsoft.com/office/drawing/2014/main" id="{80FF6DBE-5369-9C4D-12E5-2D2446355DA1}"/>
              </a:ext>
            </a:extLst>
          </p:cNvPr>
          <p:cNvSpPr txBox="1"/>
          <p:nvPr/>
        </p:nvSpPr>
        <p:spPr>
          <a:xfrm>
            <a:off x="2729682" y="3027584"/>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61,3</a:t>
            </a:r>
          </a:p>
        </p:txBody>
      </p:sp>
      <p:sp>
        <p:nvSpPr>
          <p:cNvPr id="71" name="CuadroTexto 70">
            <a:extLst>
              <a:ext uri="{FF2B5EF4-FFF2-40B4-BE49-F238E27FC236}">
                <a16:creationId xmlns:a16="http://schemas.microsoft.com/office/drawing/2014/main" id="{62CC44F8-6171-9DDF-A8B2-D2A879C55695}"/>
              </a:ext>
            </a:extLst>
          </p:cNvPr>
          <p:cNvSpPr txBox="1"/>
          <p:nvPr/>
        </p:nvSpPr>
        <p:spPr>
          <a:xfrm>
            <a:off x="2169379" y="3429000"/>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53,8</a:t>
            </a:r>
          </a:p>
        </p:txBody>
      </p:sp>
      <p:sp>
        <p:nvSpPr>
          <p:cNvPr id="72" name="CuadroTexto 71">
            <a:extLst>
              <a:ext uri="{FF2B5EF4-FFF2-40B4-BE49-F238E27FC236}">
                <a16:creationId xmlns:a16="http://schemas.microsoft.com/office/drawing/2014/main" id="{801E05CF-F889-B883-C3AE-4505C5610D09}"/>
              </a:ext>
            </a:extLst>
          </p:cNvPr>
          <p:cNvSpPr txBox="1"/>
          <p:nvPr/>
        </p:nvSpPr>
        <p:spPr>
          <a:xfrm>
            <a:off x="1116177" y="3766833"/>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34,6</a:t>
            </a:r>
          </a:p>
        </p:txBody>
      </p:sp>
      <p:sp>
        <p:nvSpPr>
          <p:cNvPr id="73" name="CuadroTexto 72">
            <a:extLst>
              <a:ext uri="{FF2B5EF4-FFF2-40B4-BE49-F238E27FC236}">
                <a16:creationId xmlns:a16="http://schemas.microsoft.com/office/drawing/2014/main" id="{B39CB868-EC02-4EBC-7A44-6FAD665999B1}"/>
              </a:ext>
            </a:extLst>
          </p:cNvPr>
          <p:cNvSpPr txBox="1"/>
          <p:nvPr/>
        </p:nvSpPr>
        <p:spPr>
          <a:xfrm>
            <a:off x="452017" y="3881636"/>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00C2CB"/>
                </a:solidFill>
                <a:latin typeface="Encode Sans ExtraBold" pitchFamily="2" charset="0"/>
              </a:rPr>
              <a:t>31,9</a:t>
            </a:r>
          </a:p>
        </p:txBody>
      </p:sp>
      <p:sp>
        <p:nvSpPr>
          <p:cNvPr id="2" name="CuadroTexto 1">
            <a:extLst>
              <a:ext uri="{FF2B5EF4-FFF2-40B4-BE49-F238E27FC236}">
                <a16:creationId xmlns:a16="http://schemas.microsoft.com/office/drawing/2014/main" id="{4108A024-D0BC-4188-35BC-50DF0D70B821}"/>
              </a:ext>
            </a:extLst>
          </p:cNvPr>
          <p:cNvSpPr txBox="1"/>
          <p:nvPr/>
        </p:nvSpPr>
        <p:spPr>
          <a:xfrm>
            <a:off x="338481" y="5072344"/>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0</a:t>
            </a:r>
          </a:p>
        </p:txBody>
      </p:sp>
      <p:sp>
        <p:nvSpPr>
          <p:cNvPr id="4" name="CuadroTexto 3">
            <a:extLst>
              <a:ext uri="{FF2B5EF4-FFF2-40B4-BE49-F238E27FC236}">
                <a16:creationId xmlns:a16="http://schemas.microsoft.com/office/drawing/2014/main" id="{C092FF49-C8BF-D2E7-22F3-C906C25E826B}"/>
              </a:ext>
            </a:extLst>
          </p:cNvPr>
          <p:cNvSpPr txBox="1"/>
          <p:nvPr/>
        </p:nvSpPr>
        <p:spPr>
          <a:xfrm>
            <a:off x="1155816" y="5068297"/>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0,6</a:t>
            </a:r>
          </a:p>
        </p:txBody>
      </p:sp>
      <p:sp>
        <p:nvSpPr>
          <p:cNvPr id="8" name="CuadroTexto 7">
            <a:extLst>
              <a:ext uri="{FF2B5EF4-FFF2-40B4-BE49-F238E27FC236}">
                <a16:creationId xmlns:a16="http://schemas.microsoft.com/office/drawing/2014/main" id="{8511EC1B-AB62-3515-6298-6F0F17E96B0B}"/>
              </a:ext>
            </a:extLst>
          </p:cNvPr>
          <p:cNvSpPr txBox="1"/>
          <p:nvPr/>
        </p:nvSpPr>
        <p:spPr>
          <a:xfrm>
            <a:off x="1940783" y="5071189"/>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a:t>
            </a:r>
          </a:p>
        </p:txBody>
      </p:sp>
      <p:sp>
        <p:nvSpPr>
          <p:cNvPr id="9" name="CuadroTexto 8">
            <a:extLst>
              <a:ext uri="{FF2B5EF4-FFF2-40B4-BE49-F238E27FC236}">
                <a16:creationId xmlns:a16="http://schemas.microsoft.com/office/drawing/2014/main" id="{E9905AE3-A3D8-EE8E-99FE-AD8D96C2CCA3}"/>
              </a:ext>
            </a:extLst>
          </p:cNvPr>
          <p:cNvSpPr txBox="1"/>
          <p:nvPr/>
        </p:nvSpPr>
        <p:spPr>
          <a:xfrm>
            <a:off x="2739206" y="499601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3,4</a:t>
            </a:r>
          </a:p>
        </p:txBody>
      </p:sp>
      <p:sp>
        <p:nvSpPr>
          <p:cNvPr id="10" name="CuadroTexto 9">
            <a:extLst>
              <a:ext uri="{FF2B5EF4-FFF2-40B4-BE49-F238E27FC236}">
                <a16:creationId xmlns:a16="http://schemas.microsoft.com/office/drawing/2014/main" id="{77C0B937-7AB9-E2F0-F7AB-C774B8028E3F}"/>
              </a:ext>
            </a:extLst>
          </p:cNvPr>
          <p:cNvSpPr txBox="1"/>
          <p:nvPr/>
        </p:nvSpPr>
        <p:spPr>
          <a:xfrm>
            <a:off x="3531933" y="489952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7</a:t>
            </a:r>
          </a:p>
        </p:txBody>
      </p:sp>
      <p:sp>
        <p:nvSpPr>
          <p:cNvPr id="26" name="CuadroTexto 25">
            <a:extLst>
              <a:ext uri="{FF2B5EF4-FFF2-40B4-BE49-F238E27FC236}">
                <a16:creationId xmlns:a16="http://schemas.microsoft.com/office/drawing/2014/main" id="{A9FEC7BA-1ECC-F6F7-C4D8-547E927E244D}"/>
              </a:ext>
            </a:extLst>
          </p:cNvPr>
          <p:cNvSpPr txBox="1"/>
          <p:nvPr/>
        </p:nvSpPr>
        <p:spPr>
          <a:xfrm>
            <a:off x="4330296" y="4764494"/>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11,6</a:t>
            </a:r>
          </a:p>
        </p:txBody>
      </p:sp>
      <p:sp>
        <p:nvSpPr>
          <p:cNvPr id="45" name="CuadroTexto 44">
            <a:extLst>
              <a:ext uri="{FF2B5EF4-FFF2-40B4-BE49-F238E27FC236}">
                <a16:creationId xmlns:a16="http://schemas.microsoft.com/office/drawing/2014/main" id="{C1AA464F-9B27-B26E-BFD7-4A56FD553C52}"/>
              </a:ext>
            </a:extLst>
          </p:cNvPr>
          <p:cNvSpPr txBox="1"/>
          <p:nvPr/>
        </p:nvSpPr>
        <p:spPr>
          <a:xfrm>
            <a:off x="5147631" y="4320220"/>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15</a:t>
            </a:r>
          </a:p>
        </p:txBody>
      </p:sp>
      <p:sp>
        <p:nvSpPr>
          <p:cNvPr id="46" name="CuadroTexto 45">
            <a:extLst>
              <a:ext uri="{FF2B5EF4-FFF2-40B4-BE49-F238E27FC236}">
                <a16:creationId xmlns:a16="http://schemas.microsoft.com/office/drawing/2014/main" id="{100EE713-9A8D-C8DB-CC96-73A454A3F6E4}"/>
              </a:ext>
            </a:extLst>
          </p:cNvPr>
          <p:cNvSpPr txBox="1"/>
          <p:nvPr/>
        </p:nvSpPr>
        <p:spPr>
          <a:xfrm>
            <a:off x="5919447" y="4320220"/>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16,8</a:t>
            </a:r>
          </a:p>
        </p:txBody>
      </p:sp>
      <p:sp>
        <p:nvSpPr>
          <p:cNvPr id="57" name="CuadroTexto 56">
            <a:extLst>
              <a:ext uri="{FF2B5EF4-FFF2-40B4-BE49-F238E27FC236}">
                <a16:creationId xmlns:a16="http://schemas.microsoft.com/office/drawing/2014/main" id="{25B1E9D6-1D4A-27F1-3ADF-ED90468951C6}"/>
              </a:ext>
            </a:extLst>
          </p:cNvPr>
          <p:cNvSpPr txBox="1"/>
          <p:nvPr/>
        </p:nvSpPr>
        <p:spPr>
          <a:xfrm>
            <a:off x="6720630" y="4274990"/>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17,5</a:t>
            </a:r>
          </a:p>
        </p:txBody>
      </p:sp>
      <p:sp>
        <p:nvSpPr>
          <p:cNvPr id="74" name="CuadroTexto 73">
            <a:extLst>
              <a:ext uri="{FF2B5EF4-FFF2-40B4-BE49-F238E27FC236}">
                <a16:creationId xmlns:a16="http://schemas.microsoft.com/office/drawing/2014/main" id="{B0CC2A85-E50D-8160-664B-8A7546970A0C}"/>
              </a:ext>
            </a:extLst>
          </p:cNvPr>
          <p:cNvSpPr txBox="1"/>
          <p:nvPr/>
        </p:nvSpPr>
        <p:spPr>
          <a:xfrm>
            <a:off x="7519006" y="4280966"/>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17,4</a:t>
            </a:r>
          </a:p>
        </p:txBody>
      </p:sp>
      <p:sp>
        <p:nvSpPr>
          <p:cNvPr id="75" name="CuadroTexto 74">
            <a:extLst>
              <a:ext uri="{FF2B5EF4-FFF2-40B4-BE49-F238E27FC236}">
                <a16:creationId xmlns:a16="http://schemas.microsoft.com/office/drawing/2014/main" id="{DF9D7119-B8FF-AC2B-CF4D-FAFF75ED17C1}"/>
              </a:ext>
            </a:extLst>
          </p:cNvPr>
          <p:cNvSpPr txBox="1"/>
          <p:nvPr/>
        </p:nvSpPr>
        <p:spPr>
          <a:xfrm>
            <a:off x="8309218" y="4236532"/>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19,4</a:t>
            </a:r>
          </a:p>
        </p:txBody>
      </p:sp>
      <p:sp>
        <p:nvSpPr>
          <p:cNvPr id="76" name="CuadroTexto 75">
            <a:extLst>
              <a:ext uri="{FF2B5EF4-FFF2-40B4-BE49-F238E27FC236}">
                <a16:creationId xmlns:a16="http://schemas.microsoft.com/office/drawing/2014/main" id="{4290513E-54E2-00B8-4B36-3A2398120575}"/>
              </a:ext>
            </a:extLst>
          </p:cNvPr>
          <p:cNvSpPr txBox="1"/>
          <p:nvPr/>
        </p:nvSpPr>
        <p:spPr>
          <a:xfrm>
            <a:off x="9138925" y="4255939"/>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18,7</a:t>
            </a:r>
          </a:p>
        </p:txBody>
      </p:sp>
      <p:sp>
        <p:nvSpPr>
          <p:cNvPr id="77" name="CuadroTexto 76">
            <a:extLst>
              <a:ext uri="{FF2B5EF4-FFF2-40B4-BE49-F238E27FC236}">
                <a16:creationId xmlns:a16="http://schemas.microsoft.com/office/drawing/2014/main" id="{A13CEACE-D62C-D18E-7268-59138ED7F28A}"/>
              </a:ext>
            </a:extLst>
          </p:cNvPr>
          <p:cNvSpPr txBox="1"/>
          <p:nvPr/>
        </p:nvSpPr>
        <p:spPr>
          <a:xfrm>
            <a:off x="9929137" y="423311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19,5</a:t>
            </a:r>
          </a:p>
        </p:txBody>
      </p:sp>
      <p:sp>
        <p:nvSpPr>
          <p:cNvPr id="78" name="CuadroTexto 77">
            <a:extLst>
              <a:ext uri="{FF2B5EF4-FFF2-40B4-BE49-F238E27FC236}">
                <a16:creationId xmlns:a16="http://schemas.microsoft.com/office/drawing/2014/main" id="{5DB13AAE-FF2E-48A9-343D-73537C3F7BEA}"/>
              </a:ext>
            </a:extLst>
          </p:cNvPr>
          <p:cNvSpPr txBox="1"/>
          <p:nvPr/>
        </p:nvSpPr>
        <p:spPr>
          <a:xfrm>
            <a:off x="10697132" y="423311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19,8</a:t>
            </a:r>
          </a:p>
        </p:txBody>
      </p:sp>
      <p:sp>
        <p:nvSpPr>
          <p:cNvPr id="79" name="CuadroTexto 78">
            <a:extLst>
              <a:ext uri="{FF2B5EF4-FFF2-40B4-BE49-F238E27FC236}">
                <a16:creationId xmlns:a16="http://schemas.microsoft.com/office/drawing/2014/main" id="{22982CA0-9B3D-D390-8E12-B7DDD39C93C7}"/>
              </a:ext>
            </a:extLst>
          </p:cNvPr>
          <p:cNvSpPr txBox="1"/>
          <p:nvPr/>
        </p:nvSpPr>
        <p:spPr>
          <a:xfrm>
            <a:off x="11507577" y="4242643"/>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FB8F52"/>
                </a:solidFill>
                <a:latin typeface="Encode Sans ExtraBold" pitchFamily="2" charset="0"/>
              </a:rPr>
              <a:t>19,3</a:t>
            </a:r>
          </a:p>
        </p:txBody>
      </p:sp>
      <p:sp>
        <p:nvSpPr>
          <p:cNvPr id="80" name="CuadroTexto 79">
            <a:extLst>
              <a:ext uri="{FF2B5EF4-FFF2-40B4-BE49-F238E27FC236}">
                <a16:creationId xmlns:a16="http://schemas.microsoft.com/office/drawing/2014/main" id="{B63447F9-06E8-9E05-15EA-3929D7A808FA}"/>
              </a:ext>
            </a:extLst>
          </p:cNvPr>
          <p:cNvSpPr txBox="1"/>
          <p:nvPr/>
        </p:nvSpPr>
        <p:spPr>
          <a:xfrm>
            <a:off x="345647" y="4711379"/>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2</a:t>
            </a:r>
          </a:p>
        </p:txBody>
      </p:sp>
      <p:sp>
        <p:nvSpPr>
          <p:cNvPr id="81" name="CuadroTexto 80">
            <a:extLst>
              <a:ext uri="{FF2B5EF4-FFF2-40B4-BE49-F238E27FC236}">
                <a16:creationId xmlns:a16="http://schemas.microsoft.com/office/drawing/2014/main" id="{2C38A337-D1FC-011F-2BE2-8AF4F4D57B19}"/>
              </a:ext>
            </a:extLst>
          </p:cNvPr>
          <p:cNvSpPr txBox="1"/>
          <p:nvPr/>
        </p:nvSpPr>
        <p:spPr>
          <a:xfrm>
            <a:off x="1051016" y="4035391"/>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28</a:t>
            </a:r>
          </a:p>
        </p:txBody>
      </p:sp>
      <p:sp>
        <p:nvSpPr>
          <p:cNvPr id="82" name="CuadroTexto 81">
            <a:extLst>
              <a:ext uri="{FF2B5EF4-FFF2-40B4-BE49-F238E27FC236}">
                <a16:creationId xmlns:a16="http://schemas.microsoft.com/office/drawing/2014/main" id="{231C22FA-3042-E1F2-5149-65D8C594C033}"/>
              </a:ext>
            </a:extLst>
          </p:cNvPr>
          <p:cNvSpPr txBox="1"/>
          <p:nvPr/>
        </p:nvSpPr>
        <p:spPr>
          <a:xfrm>
            <a:off x="1893247" y="3075555"/>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59</a:t>
            </a:r>
          </a:p>
        </p:txBody>
      </p:sp>
      <p:sp>
        <p:nvSpPr>
          <p:cNvPr id="83" name="CuadroTexto 82">
            <a:extLst>
              <a:ext uri="{FF2B5EF4-FFF2-40B4-BE49-F238E27FC236}">
                <a16:creationId xmlns:a16="http://schemas.microsoft.com/office/drawing/2014/main" id="{CE988648-6D1E-447A-1625-467163D70159}"/>
              </a:ext>
            </a:extLst>
          </p:cNvPr>
          <p:cNvSpPr txBox="1"/>
          <p:nvPr/>
        </p:nvSpPr>
        <p:spPr>
          <a:xfrm>
            <a:off x="2733650" y="1761384"/>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104</a:t>
            </a:r>
          </a:p>
        </p:txBody>
      </p:sp>
      <p:sp>
        <p:nvSpPr>
          <p:cNvPr id="84" name="CuadroTexto 83">
            <a:extLst>
              <a:ext uri="{FF2B5EF4-FFF2-40B4-BE49-F238E27FC236}">
                <a16:creationId xmlns:a16="http://schemas.microsoft.com/office/drawing/2014/main" id="{59E5FFD0-9445-0B55-E97F-52DA77CFB775}"/>
              </a:ext>
            </a:extLst>
          </p:cNvPr>
          <p:cNvSpPr txBox="1"/>
          <p:nvPr/>
        </p:nvSpPr>
        <p:spPr>
          <a:xfrm>
            <a:off x="3511266" y="1761384"/>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104</a:t>
            </a:r>
          </a:p>
        </p:txBody>
      </p:sp>
      <p:sp>
        <p:nvSpPr>
          <p:cNvPr id="85" name="CuadroTexto 84">
            <a:extLst>
              <a:ext uri="{FF2B5EF4-FFF2-40B4-BE49-F238E27FC236}">
                <a16:creationId xmlns:a16="http://schemas.microsoft.com/office/drawing/2014/main" id="{B507AB8C-F185-5F19-6820-F6F122CA5469}"/>
              </a:ext>
            </a:extLst>
          </p:cNvPr>
          <p:cNvSpPr txBox="1"/>
          <p:nvPr/>
        </p:nvSpPr>
        <p:spPr>
          <a:xfrm>
            <a:off x="4336507" y="1664305"/>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107</a:t>
            </a:r>
          </a:p>
        </p:txBody>
      </p:sp>
      <p:sp>
        <p:nvSpPr>
          <p:cNvPr id="86" name="CuadroTexto 85">
            <a:extLst>
              <a:ext uri="{FF2B5EF4-FFF2-40B4-BE49-F238E27FC236}">
                <a16:creationId xmlns:a16="http://schemas.microsoft.com/office/drawing/2014/main" id="{383686C0-5D29-9819-DC47-10771615673A}"/>
              </a:ext>
            </a:extLst>
          </p:cNvPr>
          <p:cNvSpPr txBox="1"/>
          <p:nvPr/>
        </p:nvSpPr>
        <p:spPr>
          <a:xfrm>
            <a:off x="5128659" y="163537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108</a:t>
            </a:r>
          </a:p>
        </p:txBody>
      </p:sp>
      <p:sp>
        <p:nvSpPr>
          <p:cNvPr id="87" name="CuadroTexto 86">
            <a:extLst>
              <a:ext uri="{FF2B5EF4-FFF2-40B4-BE49-F238E27FC236}">
                <a16:creationId xmlns:a16="http://schemas.microsoft.com/office/drawing/2014/main" id="{1C45D454-2F6E-6372-ACDE-0B8BDE534F12}"/>
              </a:ext>
            </a:extLst>
          </p:cNvPr>
          <p:cNvSpPr txBox="1"/>
          <p:nvPr/>
        </p:nvSpPr>
        <p:spPr>
          <a:xfrm>
            <a:off x="5928971" y="1603755"/>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109</a:t>
            </a:r>
          </a:p>
        </p:txBody>
      </p:sp>
      <p:sp>
        <p:nvSpPr>
          <p:cNvPr id="88" name="CuadroTexto 87">
            <a:extLst>
              <a:ext uri="{FF2B5EF4-FFF2-40B4-BE49-F238E27FC236}">
                <a16:creationId xmlns:a16="http://schemas.microsoft.com/office/drawing/2014/main" id="{9CCE8434-B935-CF38-FE90-ABADACA36AD2}"/>
              </a:ext>
            </a:extLst>
          </p:cNvPr>
          <p:cNvSpPr txBox="1"/>
          <p:nvPr/>
        </p:nvSpPr>
        <p:spPr>
          <a:xfrm>
            <a:off x="6729283" y="158272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110</a:t>
            </a:r>
          </a:p>
        </p:txBody>
      </p:sp>
      <p:sp>
        <p:nvSpPr>
          <p:cNvPr id="89" name="CuadroTexto 88">
            <a:extLst>
              <a:ext uri="{FF2B5EF4-FFF2-40B4-BE49-F238E27FC236}">
                <a16:creationId xmlns:a16="http://schemas.microsoft.com/office/drawing/2014/main" id="{1952CE58-EAD6-D1C0-1D48-3BD26F3C524D}"/>
              </a:ext>
            </a:extLst>
          </p:cNvPr>
          <p:cNvSpPr txBox="1"/>
          <p:nvPr/>
        </p:nvSpPr>
        <p:spPr>
          <a:xfrm>
            <a:off x="7537943" y="158272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110</a:t>
            </a:r>
          </a:p>
        </p:txBody>
      </p:sp>
      <p:sp>
        <p:nvSpPr>
          <p:cNvPr id="90" name="CuadroTexto 89">
            <a:extLst>
              <a:ext uri="{FF2B5EF4-FFF2-40B4-BE49-F238E27FC236}">
                <a16:creationId xmlns:a16="http://schemas.microsoft.com/office/drawing/2014/main" id="{C584551C-4C02-0423-0F8D-9F7C94F4E03E}"/>
              </a:ext>
            </a:extLst>
          </p:cNvPr>
          <p:cNvSpPr txBox="1"/>
          <p:nvPr/>
        </p:nvSpPr>
        <p:spPr>
          <a:xfrm>
            <a:off x="8320624" y="158272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110</a:t>
            </a:r>
          </a:p>
        </p:txBody>
      </p:sp>
      <p:sp>
        <p:nvSpPr>
          <p:cNvPr id="91" name="CuadroTexto 90">
            <a:extLst>
              <a:ext uri="{FF2B5EF4-FFF2-40B4-BE49-F238E27FC236}">
                <a16:creationId xmlns:a16="http://schemas.microsoft.com/office/drawing/2014/main" id="{F1483362-E772-3DDF-CD1E-E6F4D56719BE}"/>
              </a:ext>
            </a:extLst>
          </p:cNvPr>
          <p:cNvSpPr txBox="1"/>
          <p:nvPr/>
        </p:nvSpPr>
        <p:spPr>
          <a:xfrm>
            <a:off x="9119925" y="158272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110</a:t>
            </a:r>
          </a:p>
        </p:txBody>
      </p:sp>
      <p:sp>
        <p:nvSpPr>
          <p:cNvPr id="92" name="CuadroTexto 91">
            <a:extLst>
              <a:ext uri="{FF2B5EF4-FFF2-40B4-BE49-F238E27FC236}">
                <a16:creationId xmlns:a16="http://schemas.microsoft.com/office/drawing/2014/main" id="{821246A2-5050-805A-DD55-983E22F25C05}"/>
              </a:ext>
            </a:extLst>
          </p:cNvPr>
          <p:cNvSpPr txBox="1"/>
          <p:nvPr/>
        </p:nvSpPr>
        <p:spPr>
          <a:xfrm>
            <a:off x="9902606" y="158272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110</a:t>
            </a:r>
          </a:p>
        </p:txBody>
      </p:sp>
      <p:sp>
        <p:nvSpPr>
          <p:cNvPr id="93" name="CuadroTexto 92">
            <a:extLst>
              <a:ext uri="{FF2B5EF4-FFF2-40B4-BE49-F238E27FC236}">
                <a16:creationId xmlns:a16="http://schemas.microsoft.com/office/drawing/2014/main" id="{ED46EDF2-BD69-0115-E198-33177E8E579B}"/>
              </a:ext>
            </a:extLst>
          </p:cNvPr>
          <p:cNvSpPr txBox="1"/>
          <p:nvPr/>
        </p:nvSpPr>
        <p:spPr>
          <a:xfrm>
            <a:off x="10725755" y="158272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110</a:t>
            </a:r>
          </a:p>
        </p:txBody>
      </p:sp>
      <p:sp>
        <p:nvSpPr>
          <p:cNvPr id="94" name="CuadroTexto 93">
            <a:extLst>
              <a:ext uri="{FF2B5EF4-FFF2-40B4-BE49-F238E27FC236}">
                <a16:creationId xmlns:a16="http://schemas.microsoft.com/office/drawing/2014/main" id="{372CEA1D-E5A3-69BA-C512-BA1DEB2D1C8D}"/>
              </a:ext>
            </a:extLst>
          </p:cNvPr>
          <p:cNvSpPr txBox="1"/>
          <p:nvPr/>
        </p:nvSpPr>
        <p:spPr>
          <a:xfrm>
            <a:off x="11507576" y="1764584"/>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774FC"/>
                </a:solidFill>
                <a:latin typeface="Encode Sans ExtraBold" pitchFamily="2" charset="0"/>
              </a:rPr>
              <a:t>104</a:t>
            </a:r>
          </a:p>
        </p:txBody>
      </p:sp>
      <p:sp>
        <p:nvSpPr>
          <p:cNvPr id="95" name="CuadroTexto 94">
            <a:extLst>
              <a:ext uri="{FF2B5EF4-FFF2-40B4-BE49-F238E27FC236}">
                <a16:creationId xmlns:a16="http://schemas.microsoft.com/office/drawing/2014/main" id="{24A4B0CE-E932-D373-78D5-9763FB5E1E82}"/>
              </a:ext>
            </a:extLst>
          </p:cNvPr>
          <p:cNvSpPr txBox="1"/>
          <p:nvPr/>
        </p:nvSpPr>
        <p:spPr>
          <a:xfrm>
            <a:off x="366682" y="2813999"/>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68,1</a:t>
            </a:r>
          </a:p>
        </p:txBody>
      </p:sp>
      <p:sp>
        <p:nvSpPr>
          <p:cNvPr id="96" name="CuadroTexto 95">
            <a:extLst>
              <a:ext uri="{FF2B5EF4-FFF2-40B4-BE49-F238E27FC236}">
                <a16:creationId xmlns:a16="http://schemas.microsoft.com/office/drawing/2014/main" id="{B55B316C-EE6E-D5C3-4497-3C02E9799B62}"/>
              </a:ext>
            </a:extLst>
          </p:cNvPr>
          <p:cNvSpPr txBox="1"/>
          <p:nvPr/>
        </p:nvSpPr>
        <p:spPr>
          <a:xfrm>
            <a:off x="1161482" y="2898609"/>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64,8</a:t>
            </a:r>
          </a:p>
        </p:txBody>
      </p:sp>
      <p:sp>
        <p:nvSpPr>
          <p:cNvPr id="97" name="CuadroTexto 96">
            <a:extLst>
              <a:ext uri="{FF2B5EF4-FFF2-40B4-BE49-F238E27FC236}">
                <a16:creationId xmlns:a16="http://schemas.microsoft.com/office/drawing/2014/main" id="{ED9A90CF-6485-1BE3-A353-815FFE5141DE}"/>
              </a:ext>
            </a:extLst>
          </p:cNvPr>
          <p:cNvSpPr txBox="1"/>
          <p:nvPr/>
        </p:nvSpPr>
        <p:spPr>
          <a:xfrm>
            <a:off x="1935207" y="3773795"/>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45,2</a:t>
            </a:r>
          </a:p>
        </p:txBody>
      </p:sp>
      <p:sp>
        <p:nvSpPr>
          <p:cNvPr id="98" name="CuadroTexto 97">
            <a:extLst>
              <a:ext uri="{FF2B5EF4-FFF2-40B4-BE49-F238E27FC236}">
                <a16:creationId xmlns:a16="http://schemas.microsoft.com/office/drawing/2014/main" id="{EE37AE60-94C9-47EA-0B5C-74F89872CAA9}"/>
              </a:ext>
            </a:extLst>
          </p:cNvPr>
          <p:cNvSpPr txBox="1"/>
          <p:nvPr/>
        </p:nvSpPr>
        <p:spPr>
          <a:xfrm>
            <a:off x="2754237" y="3762563"/>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35,3</a:t>
            </a:r>
          </a:p>
        </p:txBody>
      </p:sp>
      <p:sp>
        <p:nvSpPr>
          <p:cNvPr id="99" name="CuadroTexto 98">
            <a:extLst>
              <a:ext uri="{FF2B5EF4-FFF2-40B4-BE49-F238E27FC236}">
                <a16:creationId xmlns:a16="http://schemas.microsoft.com/office/drawing/2014/main" id="{8485D981-9658-B3BF-9D18-10878E858A16}"/>
              </a:ext>
            </a:extLst>
          </p:cNvPr>
          <p:cNvSpPr txBox="1"/>
          <p:nvPr/>
        </p:nvSpPr>
        <p:spPr>
          <a:xfrm>
            <a:off x="3531933" y="3956119"/>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29,7</a:t>
            </a:r>
          </a:p>
        </p:txBody>
      </p:sp>
      <p:sp>
        <p:nvSpPr>
          <p:cNvPr id="100" name="CuadroTexto 99">
            <a:extLst>
              <a:ext uri="{FF2B5EF4-FFF2-40B4-BE49-F238E27FC236}">
                <a16:creationId xmlns:a16="http://schemas.microsoft.com/office/drawing/2014/main" id="{05A4776F-8D3C-D6BE-C66E-ECBADB5BFD35}"/>
              </a:ext>
            </a:extLst>
          </p:cNvPr>
          <p:cNvSpPr txBox="1"/>
          <p:nvPr/>
        </p:nvSpPr>
        <p:spPr>
          <a:xfrm>
            <a:off x="4345381" y="4235058"/>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18,8</a:t>
            </a:r>
          </a:p>
        </p:txBody>
      </p:sp>
      <p:sp>
        <p:nvSpPr>
          <p:cNvPr id="101" name="CuadroTexto 100">
            <a:extLst>
              <a:ext uri="{FF2B5EF4-FFF2-40B4-BE49-F238E27FC236}">
                <a16:creationId xmlns:a16="http://schemas.microsoft.com/office/drawing/2014/main" id="{86B353EA-837D-1D30-8A32-F0D8270F338F}"/>
              </a:ext>
            </a:extLst>
          </p:cNvPr>
          <p:cNvSpPr txBox="1"/>
          <p:nvPr/>
        </p:nvSpPr>
        <p:spPr>
          <a:xfrm>
            <a:off x="5132756" y="4662643"/>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14,2</a:t>
            </a:r>
          </a:p>
        </p:txBody>
      </p:sp>
      <p:sp>
        <p:nvSpPr>
          <p:cNvPr id="102" name="CuadroTexto 101">
            <a:extLst>
              <a:ext uri="{FF2B5EF4-FFF2-40B4-BE49-F238E27FC236}">
                <a16:creationId xmlns:a16="http://schemas.microsoft.com/office/drawing/2014/main" id="{C8BFFA49-F87C-26D2-2E2B-DFAC61107A74}"/>
              </a:ext>
            </a:extLst>
          </p:cNvPr>
          <p:cNvSpPr txBox="1"/>
          <p:nvPr/>
        </p:nvSpPr>
        <p:spPr>
          <a:xfrm>
            <a:off x="5935476" y="4832185"/>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8,9</a:t>
            </a:r>
          </a:p>
        </p:txBody>
      </p:sp>
      <p:sp>
        <p:nvSpPr>
          <p:cNvPr id="103" name="CuadroTexto 102">
            <a:extLst>
              <a:ext uri="{FF2B5EF4-FFF2-40B4-BE49-F238E27FC236}">
                <a16:creationId xmlns:a16="http://schemas.microsoft.com/office/drawing/2014/main" id="{0E5ECD9E-61EA-3DCF-24E3-97D7D338A11D}"/>
              </a:ext>
            </a:extLst>
          </p:cNvPr>
          <p:cNvSpPr txBox="1"/>
          <p:nvPr/>
        </p:nvSpPr>
        <p:spPr>
          <a:xfrm>
            <a:off x="6706415" y="4944011"/>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4,6</a:t>
            </a:r>
          </a:p>
        </p:txBody>
      </p:sp>
      <p:sp>
        <p:nvSpPr>
          <p:cNvPr id="104" name="CuadroTexto 103">
            <a:extLst>
              <a:ext uri="{FF2B5EF4-FFF2-40B4-BE49-F238E27FC236}">
                <a16:creationId xmlns:a16="http://schemas.microsoft.com/office/drawing/2014/main" id="{69FF808A-B3E3-B169-79B9-E7807CDB4DAA}"/>
              </a:ext>
            </a:extLst>
          </p:cNvPr>
          <p:cNvSpPr txBox="1"/>
          <p:nvPr/>
        </p:nvSpPr>
        <p:spPr>
          <a:xfrm>
            <a:off x="7536299" y="4907173"/>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6,1</a:t>
            </a:r>
          </a:p>
        </p:txBody>
      </p:sp>
      <p:sp>
        <p:nvSpPr>
          <p:cNvPr id="105" name="CuadroTexto 104">
            <a:extLst>
              <a:ext uri="{FF2B5EF4-FFF2-40B4-BE49-F238E27FC236}">
                <a16:creationId xmlns:a16="http://schemas.microsoft.com/office/drawing/2014/main" id="{B8C818EE-3BF8-80CE-08B8-F4EF58B15B95}"/>
              </a:ext>
            </a:extLst>
          </p:cNvPr>
          <p:cNvSpPr txBox="1"/>
          <p:nvPr/>
        </p:nvSpPr>
        <p:spPr>
          <a:xfrm>
            <a:off x="8331062" y="4926036"/>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5,8</a:t>
            </a:r>
          </a:p>
        </p:txBody>
      </p:sp>
      <p:sp>
        <p:nvSpPr>
          <p:cNvPr id="106" name="CuadroTexto 105">
            <a:extLst>
              <a:ext uri="{FF2B5EF4-FFF2-40B4-BE49-F238E27FC236}">
                <a16:creationId xmlns:a16="http://schemas.microsoft.com/office/drawing/2014/main" id="{B95BA476-98CD-09A7-B2E0-1780F1B265AE}"/>
              </a:ext>
            </a:extLst>
          </p:cNvPr>
          <p:cNvSpPr txBox="1"/>
          <p:nvPr/>
        </p:nvSpPr>
        <p:spPr>
          <a:xfrm>
            <a:off x="9128592" y="4933506"/>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5,2</a:t>
            </a:r>
          </a:p>
        </p:txBody>
      </p:sp>
      <p:sp>
        <p:nvSpPr>
          <p:cNvPr id="107" name="CuadroTexto 106">
            <a:extLst>
              <a:ext uri="{FF2B5EF4-FFF2-40B4-BE49-F238E27FC236}">
                <a16:creationId xmlns:a16="http://schemas.microsoft.com/office/drawing/2014/main" id="{2884E54C-53AD-2CD5-A718-BE52436EF9C9}"/>
              </a:ext>
            </a:extLst>
          </p:cNvPr>
          <p:cNvSpPr txBox="1"/>
          <p:nvPr/>
        </p:nvSpPr>
        <p:spPr>
          <a:xfrm>
            <a:off x="9919611" y="5005404"/>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2,8</a:t>
            </a:r>
          </a:p>
        </p:txBody>
      </p:sp>
      <p:sp>
        <p:nvSpPr>
          <p:cNvPr id="108" name="CuadroTexto 107">
            <a:extLst>
              <a:ext uri="{FF2B5EF4-FFF2-40B4-BE49-F238E27FC236}">
                <a16:creationId xmlns:a16="http://schemas.microsoft.com/office/drawing/2014/main" id="{6C89166F-071C-74B4-8D5A-963C70B9B165}"/>
              </a:ext>
            </a:extLst>
          </p:cNvPr>
          <p:cNvSpPr txBox="1"/>
          <p:nvPr/>
        </p:nvSpPr>
        <p:spPr>
          <a:xfrm>
            <a:off x="10731668" y="4980805"/>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3,5</a:t>
            </a:r>
          </a:p>
        </p:txBody>
      </p:sp>
      <p:sp>
        <p:nvSpPr>
          <p:cNvPr id="109" name="CuadroTexto 108">
            <a:extLst>
              <a:ext uri="{FF2B5EF4-FFF2-40B4-BE49-F238E27FC236}">
                <a16:creationId xmlns:a16="http://schemas.microsoft.com/office/drawing/2014/main" id="{6D7D0A58-52FC-3E22-CF96-1A278BDC5EBD}"/>
              </a:ext>
            </a:extLst>
          </p:cNvPr>
          <p:cNvSpPr txBox="1"/>
          <p:nvPr/>
        </p:nvSpPr>
        <p:spPr>
          <a:xfrm>
            <a:off x="11515340" y="5038027"/>
            <a:ext cx="54522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C96DE4"/>
                </a:solidFill>
                <a:latin typeface="Encode Sans ExtraBold" pitchFamily="2" charset="0"/>
              </a:rPr>
              <a:t>2,1</a:t>
            </a:r>
          </a:p>
        </p:txBody>
      </p:sp>
      <p:pic>
        <p:nvPicPr>
          <p:cNvPr id="110" name="Imagen 109">
            <a:extLst>
              <a:ext uri="{FF2B5EF4-FFF2-40B4-BE49-F238E27FC236}">
                <a16:creationId xmlns:a16="http://schemas.microsoft.com/office/drawing/2014/main" id="{BA05F7AF-12F6-A2B0-7892-C8D19384FF5D}"/>
              </a:ext>
            </a:extLst>
          </p:cNvPr>
          <p:cNvPicPr>
            <a:picLocks noChangeAspect="1"/>
          </p:cNvPicPr>
          <p:nvPr/>
        </p:nvPicPr>
        <p:blipFill>
          <a:blip r:embed="rId3"/>
          <a:stretch>
            <a:fillRect/>
          </a:stretch>
        </p:blipFill>
        <p:spPr>
          <a:xfrm>
            <a:off x="133188" y="120841"/>
            <a:ext cx="295220" cy="287538"/>
          </a:xfrm>
          <a:prstGeom prst="rect">
            <a:avLst/>
          </a:prstGeom>
        </p:spPr>
      </p:pic>
      <p:sp>
        <p:nvSpPr>
          <p:cNvPr id="111" name="CuadroTexto 110">
            <a:extLst>
              <a:ext uri="{FF2B5EF4-FFF2-40B4-BE49-F238E27FC236}">
                <a16:creationId xmlns:a16="http://schemas.microsoft.com/office/drawing/2014/main" id="{A3087D09-AEA9-748E-1EB2-6A8829FF501D}"/>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 | Tarjeta de Compra Corporativa</a:t>
            </a:r>
          </a:p>
        </p:txBody>
      </p:sp>
    </p:spTree>
    <p:extLst>
      <p:ext uri="{BB962C8B-B14F-4D97-AF65-F5344CB8AC3E}">
        <p14:creationId xmlns:p14="http://schemas.microsoft.com/office/powerpoint/2010/main" val="61044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22D002B-C6F1-BE72-5173-40ED3E74BB93}"/>
              </a:ext>
            </a:extLst>
          </p:cNvPr>
          <p:cNvGrpSpPr/>
          <p:nvPr/>
        </p:nvGrpSpPr>
        <p:grpSpPr>
          <a:xfrm>
            <a:off x="1904428" y="-1301214"/>
            <a:ext cx="11093614" cy="14934125"/>
            <a:chOff x="1904428" y="-1301214"/>
            <a:chExt cx="11093614" cy="14934125"/>
          </a:xfrm>
        </p:grpSpPr>
        <p:pic>
          <p:nvPicPr>
            <p:cNvPr id="8" name="Imagen 7">
              <a:extLst>
                <a:ext uri="{FF2B5EF4-FFF2-40B4-BE49-F238E27FC236}">
                  <a16:creationId xmlns:a16="http://schemas.microsoft.com/office/drawing/2014/main" id="{E2CBB18B-4862-DCA2-55F2-E9703EAC4D4D}"/>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9" name="Imagen 8">
              <a:extLst>
                <a:ext uri="{FF2B5EF4-FFF2-40B4-BE49-F238E27FC236}">
                  <a16:creationId xmlns:a16="http://schemas.microsoft.com/office/drawing/2014/main" id="{4599FC41-E262-6FDB-A08A-C94EA51BD72D}"/>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0" name="Imagen 9">
              <a:extLst>
                <a:ext uri="{FF2B5EF4-FFF2-40B4-BE49-F238E27FC236}">
                  <a16:creationId xmlns:a16="http://schemas.microsoft.com/office/drawing/2014/main" id="{84CB73BC-7E3D-253E-4BCA-358044CE0CB3}"/>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18" name="Rectángulo 17">
            <a:extLst>
              <a:ext uri="{FF2B5EF4-FFF2-40B4-BE49-F238E27FC236}">
                <a16:creationId xmlns:a16="http://schemas.microsoft.com/office/drawing/2014/main" id="{7AF6BC64-CCEC-E916-A15D-539EA328F44F}"/>
              </a:ext>
            </a:extLst>
          </p:cNvPr>
          <p:cNvSpPr/>
          <p:nvPr/>
        </p:nvSpPr>
        <p:spPr>
          <a:xfrm>
            <a:off x="518316" y="2969120"/>
            <a:ext cx="6550139" cy="3133302"/>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CuadroTexto 2">
            <a:extLst>
              <a:ext uri="{FF2B5EF4-FFF2-40B4-BE49-F238E27FC236}">
                <a16:creationId xmlns:a16="http://schemas.microsoft.com/office/drawing/2014/main" id="{F0D4FB6B-1F08-37EC-E704-96A1B51741BA}"/>
              </a:ext>
            </a:extLst>
          </p:cNvPr>
          <p:cNvSpPr txBox="1"/>
          <p:nvPr/>
        </p:nvSpPr>
        <p:spPr>
          <a:xfrm>
            <a:off x="7562220" y="3031794"/>
            <a:ext cx="3648706" cy="2998000"/>
          </a:xfrm>
          <a:prstGeom prst="rect">
            <a:avLst/>
          </a:prstGeom>
          <a:noFill/>
        </p:spPr>
        <p:txBody>
          <a:bodyPr wrap="square">
            <a:spAutoFit/>
          </a:bodyPr>
          <a:lstStyle>
            <a:defPPr>
              <a:defRPr lang="es-AR"/>
            </a:defPPr>
            <a:lvl1pPr>
              <a:lnSpc>
                <a:spcPct val="150000"/>
              </a:lnSpc>
              <a:defRPr>
                <a:solidFill>
                  <a:srgbClr val="361090"/>
                </a:solidFill>
                <a:latin typeface="Barlow" panose="00000500000000000000" pitchFamily="2" charset="0"/>
              </a:defRPr>
            </a:lvl1pPr>
          </a:lstStyle>
          <a:p>
            <a:pPr>
              <a:buSzPct val="150000"/>
            </a:pPr>
            <a:r>
              <a:rPr lang="es-ES" sz="1600" dirty="0">
                <a:solidFill>
                  <a:schemeClr val="tx1">
                    <a:lumMod val="75000"/>
                    <a:lumOff val="25000"/>
                  </a:schemeClr>
                </a:solidFill>
                <a:latin typeface="Encode Sans SemiBold" pitchFamily="2" charset="0"/>
              </a:rPr>
              <a:t>Sobre pasos iniciales y preguntas frecuentes.</a:t>
            </a:r>
          </a:p>
          <a:p>
            <a:pPr>
              <a:buSzPct val="150000"/>
            </a:pPr>
            <a:r>
              <a:rPr lang="es-ES" sz="1600" dirty="0">
                <a:solidFill>
                  <a:schemeClr val="tx1">
                    <a:lumMod val="75000"/>
                    <a:lumOff val="25000"/>
                  </a:schemeClr>
                </a:solidFill>
                <a:latin typeface="Encode Sans SemiBold" pitchFamily="2" charset="0"/>
              </a:rPr>
              <a:t>Dirección Técnica: </a:t>
            </a:r>
            <a:r>
              <a:rPr lang="es-ES" sz="1600" dirty="0">
                <a:solidFill>
                  <a:schemeClr val="tx1">
                    <a:lumMod val="75000"/>
                    <a:lumOff val="25000"/>
                  </a:schemeClr>
                </a:solidFill>
                <a:latin typeface="Encode Sans SemiBold" pitchFamily="2" charset="0"/>
                <a:hlinkClick r:id="rId4"/>
              </a:rPr>
              <a:t>consultastgn@mecon.gov.ar</a:t>
            </a:r>
            <a:endParaRPr lang="es-ES" sz="1600" dirty="0">
              <a:solidFill>
                <a:schemeClr val="tx1">
                  <a:lumMod val="75000"/>
                  <a:lumOff val="25000"/>
                </a:schemeClr>
              </a:solidFill>
              <a:latin typeface="Encode Sans SemiBold" pitchFamily="2" charset="0"/>
            </a:endParaRPr>
          </a:p>
          <a:p>
            <a:pPr>
              <a:buSzPct val="150000"/>
            </a:pPr>
            <a:endParaRPr lang="es-ES" sz="1600" dirty="0">
              <a:solidFill>
                <a:schemeClr val="tx1">
                  <a:lumMod val="75000"/>
                  <a:lumOff val="25000"/>
                </a:schemeClr>
              </a:solidFill>
              <a:latin typeface="Encode Sans SemiBold" pitchFamily="2" charset="0"/>
            </a:endParaRPr>
          </a:p>
          <a:p>
            <a:pPr>
              <a:buSzPct val="150000"/>
            </a:pPr>
            <a:r>
              <a:rPr lang="es-ES" sz="1600" dirty="0">
                <a:solidFill>
                  <a:schemeClr val="tx1">
                    <a:lumMod val="75000"/>
                    <a:lumOff val="25000"/>
                  </a:schemeClr>
                </a:solidFill>
                <a:latin typeface="Encode Sans SemiBold" pitchFamily="2" charset="0"/>
              </a:rPr>
              <a:t>Sobre gestiones dentro del módulo de Fondos Rotatorios del e-SIDIF: </a:t>
            </a:r>
          </a:p>
          <a:p>
            <a:pPr>
              <a:buSzPct val="150000"/>
            </a:pPr>
            <a:r>
              <a:rPr lang="es-ES" sz="1600" dirty="0">
                <a:solidFill>
                  <a:schemeClr val="tx1">
                    <a:lumMod val="75000"/>
                    <a:lumOff val="25000"/>
                  </a:schemeClr>
                </a:solidFill>
                <a:latin typeface="Encode Sans SemiBold" pitchFamily="2" charset="0"/>
                <a:hlinkClick r:id="rId5"/>
              </a:rPr>
              <a:t>mesa@mecon.gov.ar</a:t>
            </a:r>
            <a:endParaRPr lang="es-ES" sz="1600" dirty="0">
              <a:solidFill>
                <a:schemeClr val="tx1">
                  <a:lumMod val="75000"/>
                  <a:lumOff val="25000"/>
                </a:schemeClr>
              </a:solidFill>
              <a:latin typeface="Encode Sans SemiBold" pitchFamily="2" charset="0"/>
            </a:endParaRPr>
          </a:p>
        </p:txBody>
      </p:sp>
      <p:sp>
        <p:nvSpPr>
          <p:cNvPr id="14" name="CuadroTexto 13">
            <a:extLst>
              <a:ext uri="{FF2B5EF4-FFF2-40B4-BE49-F238E27FC236}">
                <a16:creationId xmlns:a16="http://schemas.microsoft.com/office/drawing/2014/main" id="{A1E767E4-C68C-E484-4120-9271083CE971}"/>
              </a:ext>
            </a:extLst>
          </p:cNvPr>
          <p:cNvSpPr txBox="1"/>
          <p:nvPr/>
        </p:nvSpPr>
        <p:spPr>
          <a:xfrm>
            <a:off x="513719" y="2156555"/>
            <a:ext cx="3225007" cy="450479"/>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3200">
                <a:solidFill>
                  <a:srgbClr val="6500FF"/>
                </a:solidFill>
                <a:latin typeface="Barlow SemiBold" panose="00000700000000000000" pitchFamily="2" charset="0"/>
                <a:ea typeface="+mj-ea"/>
                <a:cs typeface="+mj-cs"/>
              </a:defRPr>
            </a:lvl1pPr>
          </a:lstStyle>
          <a:p>
            <a:r>
              <a:rPr lang="es-AR" sz="2400" dirty="0"/>
              <a:t>Información útil</a:t>
            </a:r>
          </a:p>
        </p:txBody>
      </p:sp>
      <p:sp>
        <p:nvSpPr>
          <p:cNvPr id="15" name="CuadroTexto 14">
            <a:extLst>
              <a:ext uri="{FF2B5EF4-FFF2-40B4-BE49-F238E27FC236}">
                <a16:creationId xmlns:a16="http://schemas.microsoft.com/office/drawing/2014/main" id="{29445934-4A25-103B-19F8-42CFB327D242}"/>
              </a:ext>
            </a:extLst>
          </p:cNvPr>
          <p:cNvSpPr txBox="1"/>
          <p:nvPr/>
        </p:nvSpPr>
        <p:spPr>
          <a:xfrm>
            <a:off x="518318" y="383905"/>
            <a:ext cx="4794827" cy="1121434"/>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2800">
                <a:solidFill>
                  <a:srgbClr val="6500FF"/>
                </a:solidFill>
                <a:latin typeface="Encode Sans SemiBold" pitchFamily="2" charset="0"/>
                <a:ea typeface="+mj-ea"/>
                <a:cs typeface="+mj-cs"/>
              </a:defRPr>
            </a:lvl1pPr>
          </a:lstStyle>
          <a:p>
            <a:r>
              <a:rPr lang="es-AR" dirty="0"/>
              <a:t>Contenidos específicos en el sitio web TGN</a:t>
            </a:r>
          </a:p>
        </p:txBody>
      </p:sp>
      <p:sp>
        <p:nvSpPr>
          <p:cNvPr id="5" name="CuadroTexto 4">
            <a:hlinkClick r:id="rId6"/>
            <a:extLst>
              <a:ext uri="{FF2B5EF4-FFF2-40B4-BE49-F238E27FC236}">
                <a16:creationId xmlns:a16="http://schemas.microsoft.com/office/drawing/2014/main" id="{FC065D3E-2985-1570-86DC-8DBCBDEE2408}"/>
              </a:ext>
            </a:extLst>
          </p:cNvPr>
          <p:cNvSpPr txBox="1"/>
          <p:nvPr/>
        </p:nvSpPr>
        <p:spPr>
          <a:xfrm>
            <a:off x="1254787" y="1392948"/>
            <a:ext cx="10777829" cy="410369"/>
          </a:xfrm>
          <a:prstGeom prst="rect">
            <a:avLst/>
          </a:prstGeom>
          <a:noFill/>
        </p:spPr>
        <p:txBody>
          <a:bodyPr wrap="square">
            <a:spAutoFit/>
          </a:bodyPr>
          <a:lstStyle/>
          <a:p>
            <a:pPr>
              <a:lnSpc>
                <a:spcPct val="150000"/>
              </a:lnSpc>
            </a:pPr>
            <a:r>
              <a:rPr lang="es-ES" sz="1600" u="sng" dirty="0">
                <a:solidFill>
                  <a:srgbClr val="0070C0"/>
                </a:solidFill>
                <a:latin typeface="Barlow SemiBold" panose="00000700000000000000" pitchFamily="2" charset="0"/>
              </a:rPr>
              <a:t>https://www.argentina.gob.ar/economia/tesoreria-general-de-la-nacion/soporte/tarjeta-de-compra-corporativa</a:t>
            </a:r>
          </a:p>
        </p:txBody>
      </p:sp>
      <p:grpSp>
        <p:nvGrpSpPr>
          <p:cNvPr id="19" name="Grupo 18">
            <a:extLst>
              <a:ext uri="{FF2B5EF4-FFF2-40B4-BE49-F238E27FC236}">
                <a16:creationId xmlns:a16="http://schemas.microsoft.com/office/drawing/2014/main" id="{61A10255-0B98-266F-05CD-7D5E8EEFF42C}"/>
              </a:ext>
            </a:extLst>
          </p:cNvPr>
          <p:cNvGrpSpPr/>
          <p:nvPr/>
        </p:nvGrpSpPr>
        <p:grpSpPr>
          <a:xfrm>
            <a:off x="518318" y="2607034"/>
            <a:ext cx="6550139" cy="3120003"/>
            <a:chOff x="518318" y="3309679"/>
            <a:chExt cx="6550139" cy="3120003"/>
          </a:xfrm>
        </p:grpSpPr>
        <p:pic>
          <p:nvPicPr>
            <p:cNvPr id="12" name="Imagen 11">
              <a:extLst>
                <a:ext uri="{FF2B5EF4-FFF2-40B4-BE49-F238E27FC236}">
                  <a16:creationId xmlns:a16="http://schemas.microsoft.com/office/drawing/2014/main" id="{5038F0EC-A100-2205-67A6-139845AF96CE}"/>
                </a:ext>
              </a:extLst>
            </p:cNvPr>
            <p:cNvPicPr>
              <a:picLocks noChangeAspect="1"/>
            </p:cNvPicPr>
            <p:nvPr/>
          </p:nvPicPr>
          <p:blipFill rotWithShape="1">
            <a:blip r:embed="rId7"/>
            <a:srcRect t="24239" r="24370"/>
            <a:stretch/>
          </p:blipFill>
          <p:spPr>
            <a:xfrm>
              <a:off x="518318" y="3309679"/>
              <a:ext cx="6550139" cy="2115532"/>
            </a:xfrm>
            <a:prstGeom prst="rect">
              <a:avLst/>
            </a:prstGeom>
          </p:spPr>
        </p:pic>
        <p:pic>
          <p:nvPicPr>
            <p:cNvPr id="13" name="Imagen 12">
              <a:extLst>
                <a:ext uri="{FF2B5EF4-FFF2-40B4-BE49-F238E27FC236}">
                  <a16:creationId xmlns:a16="http://schemas.microsoft.com/office/drawing/2014/main" id="{B1CA4175-D27B-0F0B-269F-BB5B695B89B4}"/>
                </a:ext>
              </a:extLst>
            </p:cNvPr>
            <p:cNvPicPr>
              <a:picLocks noChangeAspect="1"/>
            </p:cNvPicPr>
            <p:nvPr/>
          </p:nvPicPr>
          <p:blipFill rotWithShape="1">
            <a:blip r:embed="rId7"/>
            <a:srcRect l="74541" t="24239" r="2669" b="35600"/>
            <a:stretch/>
          </p:blipFill>
          <p:spPr>
            <a:xfrm>
              <a:off x="590887" y="5308248"/>
              <a:ext cx="1973829" cy="1121434"/>
            </a:xfrm>
            <a:prstGeom prst="rect">
              <a:avLst/>
            </a:prstGeom>
          </p:spPr>
        </p:pic>
      </p:grpSp>
      <p:sp>
        <p:nvSpPr>
          <p:cNvPr id="20" name="CuadroTexto 19">
            <a:extLst>
              <a:ext uri="{FF2B5EF4-FFF2-40B4-BE49-F238E27FC236}">
                <a16:creationId xmlns:a16="http://schemas.microsoft.com/office/drawing/2014/main" id="{3B4EF13C-51CA-056B-A9BF-95DC5C46672F}"/>
              </a:ext>
            </a:extLst>
          </p:cNvPr>
          <p:cNvSpPr txBox="1"/>
          <p:nvPr/>
        </p:nvSpPr>
        <p:spPr>
          <a:xfrm>
            <a:off x="7562219" y="2581315"/>
            <a:ext cx="3225007" cy="450479"/>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3200">
                <a:solidFill>
                  <a:srgbClr val="6500FF"/>
                </a:solidFill>
                <a:latin typeface="Barlow SemiBold" panose="00000700000000000000" pitchFamily="2" charset="0"/>
                <a:ea typeface="+mj-ea"/>
                <a:cs typeface="+mj-cs"/>
              </a:defRPr>
            </a:lvl1pPr>
          </a:lstStyle>
          <a:p>
            <a:r>
              <a:rPr lang="es-AR" sz="2400" dirty="0"/>
              <a:t>Contacto</a:t>
            </a:r>
          </a:p>
        </p:txBody>
      </p:sp>
      <p:pic>
        <p:nvPicPr>
          <p:cNvPr id="6" name="Imagen 5">
            <a:extLst>
              <a:ext uri="{FF2B5EF4-FFF2-40B4-BE49-F238E27FC236}">
                <a16:creationId xmlns:a16="http://schemas.microsoft.com/office/drawing/2014/main" id="{547F71EB-FE2C-4DEF-DB39-A1C4C3F95500}"/>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V="1">
            <a:off x="773953" y="1317406"/>
            <a:ext cx="450478" cy="450478"/>
          </a:xfrm>
          <a:prstGeom prst="rect">
            <a:avLst/>
          </a:prstGeom>
        </p:spPr>
      </p:pic>
      <p:pic>
        <p:nvPicPr>
          <p:cNvPr id="22" name="Imagen 21">
            <a:extLst>
              <a:ext uri="{FF2B5EF4-FFF2-40B4-BE49-F238E27FC236}">
                <a16:creationId xmlns:a16="http://schemas.microsoft.com/office/drawing/2014/main" id="{20D9C18F-48EC-79F0-DBCB-CAB4F8AD8D79}"/>
              </a:ext>
            </a:extLst>
          </p:cNvPr>
          <p:cNvPicPr>
            <a:picLocks noChangeAspect="1"/>
          </p:cNvPicPr>
          <p:nvPr/>
        </p:nvPicPr>
        <p:blipFill>
          <a:blip r:embed="rId9"/>
          <a:stretch>
            <a:fillRect/>
          </a:stretch>
        </p:blipFill>
        <p:spPr>
          <a:xfrm rot="800024">
            <a:off x="9334500" y="1738857"/>
            <a:ext cx="761367" cy="601755"/>
          </a:xfrm>
          <a:prstGeom prst="rect">
            <a:avLst/>
          </a:prstGeom>
        </p:spPr>
      </p:pic>
      <p:pic>
        <p:nvPicPr>
          <p:cNvPr id="11" name="Imagen 10">
            <a:extLst>
              <a:ext uri="{FF2B5EF4-FFF2-40B4-BE49-F238E27FC236}">
                <a16:creationId xmlns:a16="http://schemas.microsoft.com/office/drawing/2014/main" id="{773A9383-273A-CA32-552E-3AB904CC8B15}"/>
              </a:ext>
            </a:extLst>
          </p:cNvPr>
          <p:cNvPicPr>
            <a:picLocks noChangeAspect="1"/>
          </p:cNvPicPr>
          <p:nvPr/>
        </p:nvPicPr>
        <p:blipFill>
          <a:blip r:embed="rId10"/>
          <a:stretch>
            <a:fillRect/>
          </a:stretch>
        </p:blipFill>
        <p:spPr>
          <a:xfrm>
            <a:off x="133188" y="120841"/>
            <a:ext cx="295220" cy="287538"/>
          </a:xfrm>
          <a:prstGeom prst="rect">
            <a:avLst/>
          </a:prstGeom>
        </p:spPr>
      </p:pic>
      <p:sp>
        <p:nvSpPr>
          <p:cNvPr id="16" name="CuadroTexto 15">
            <a:extLst>
              <a:ext uri="{FF2B5EF4-FFF2-40B4-BE49-F238E27FC236}">
                <a16:creationId xmlns:a16="http://schemas.microsoft.com/office/drawing/2014/main" id="{71B7FBBD-D010-A87D-C8FF-51DAC1D320F5}"/>
              </a:ext>
            </a:extLst>
          </p:cNvPr>
          <p:cNvSpPr txBox="1"/>
          <p:nvPr/>
        </p:nvSpPr>
        <p:spPr>
          <a:xfrm>
            <a:off x="428308" y="83869"/>
            <a:ext cx="8429625"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Gestiones de Fondos Rotatorios | Tarjeta de Compra Corporativa</a:t>
            </a:r>
          </a:p>
        </p:txBody>
      </p:sp>
    </p:spTree>
    <p:extLst>
      <p:ext uri="{BB962C8B-B14F-4D97-AF65-F5344CB8AC3E}">
        <p14:creationId xmlns:p14="http://schemas.microsoft.com/office/powerpoint/2010/main" val="136995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2985F1-C0FD-8796-5DA5-5A8AE797C73A}"/>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2324099" y="2684462"/>
            <a:ext cx="402907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sz="7200" dirty="0">
                <a:solidFill>
                  <a:srgbClr val="6500FF"/>
                </a:solidFill>
                <a:latin typeface="Barlow SemiBold" panose="00000700000000000000" pitchFamily="2" charset="0"/>
              </a:rPr>
              <a:t>¡Muchas </a:t>
            </a:r>
          </a:p>
          <a:p>
            <a:r>
              <a:rPr lang="es-AR" sz="7200" dirty="0">
                <a:solidFill>
                  <a:srgbClr val="6500FF"/>
                </a:solidFill>
                <a:latin typeface="Barlow SemiBold" panose="00000700000000000000" pitchFamily="2" charset="0"/>
              </a:rPr>
              <a:t>gracias!</a:t>
            </a:r>
          </a:p>
        </p:txBody>
      </p:sp>
    </p:spTree>
    <p:extLst>
      <p:ext uri="{BB962C8B-B14F-4D97-AF65-F5344CB8AC3E}">
        <p14:creationId xmlns:p14="http://schemas.microsoft.com/office/powerpoint/2010/main" val="41658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9BDAB20-BFBC-7773-2E10-1457C0C3C93E}"/>
              </a:ext>
            </a:extLst>
          </p:cNvPr>
          <p:cNvPicPr>
            <a:picLocks noChangeAspect="1"/>
          </p:cNvPicPr>
          <p:nvPr/>
        </p:nvPicPr>
        <p:blipFill>
          <a:blip r:embed="rId2"/>
          <a:stretch>
            <a:fillRect/>
          </a:stretch>
        </p:blipFill>
        <p:spPr>
          <a:xfrm>
            <a:off x="0" y="0"/>
            <a:ext cx="12192000" cy="6858000"/>
          </a:xfrm>
          <a:prstGeom prst="rect">
            <a:avLst/>
          </a:prstGeom>
        </p:spPr>
      </p:pic>
      <p:sp>
        <p:nvSpPr>
          <p:cNvPr id="18" name="Título 1">
            <a:extLst>
              <a:ext uri="{FF2B5EF4-FFF2-40B4-BE49-F238E27FC236}">
                <a16:creationId xmlns:a16="http://schemas.microsoft.com/office/drawing/2014/main" id="{7B16416C-C584-8A5D-282A-9EEB1CDB1D8A}"/>
              </a:ext>
            </a:extLst>
          </p:cNvPr>
          <p:cNvSpPr>
            <a:spLocks noGrp="1"/>
          </p:cNvSpPr>
          <p:nvPr>
            <p:ph type="title"/>
          </p:nvPr>
        </p:nvSpPr>
        <p:spPr>
          <a:xfrm>
            <a:off x="838200" y="2663825"/>
            <a:ext cx="10515600" cy="765175"/>
          </a:xfrm>
        </p:spPr>
        <p:txBody>
          <a:bodyPr>
            <a:normAutofit fontScale="90000"/>
          </a:bodyPr>
          <a:lstStyle/>
          <a:p>
            <a:r>
              <a:rPr lang="es-ES" dirty="0">
                <a:solidFill>
                  <a:srgbClr val="6500FF"/>
                </a:solidFill>
                <a:latin typeface="Barlow SemiBold" panose="00000700000000000000" pitchFamily="2" charset="0"/>
              </a:rPr>
              <a:t>Novedades sobre </a:t>
            </a:r>
            <a:br>
              <a:rPr lang="es-ES" dirty="0">
                <a:solidFill>
                  <a:srgbClr val="6500FF"/>
                </a:solidFill>
                <a:latin typeface="Barlow SemiBold" panose="00000700000000000000" pitchFamily="2" charset="0"/>
              </a:rPr>
            </a:br>
            <a:r>
              <a:rPr lang="es-ES" dirty="0">
                <a:solidFill>
                  <a:srgbClr val="6500FF"/>
                </a:solidFill>
                <a:latin typeface="Barlow SemiBold" panose="00000700000000000000" pitchFamily="2" charset="0"/>
              </a:rPr>
              <a:t>Planificación </a:t>
            </a:r>
            <a:br>
              <a:rPr lang="es-ES" dirty="0">
                <a:solidFill>
                  <a:srgbClr val="6500FF"/>
                </a:solidFill>
                <a:latin typeface="Barlow SemiBold" panose="00000700000000000000" pitchFamily="2" charset="0"/>
              </a:rPr>
            </a:br>
            <a:r>
              <a:rPr lang="es-ES" dirty="0">
                <a:solidFill>
                  <a:srgbClr val="6500FF"/>
                </a:solidFill>
                <a:latin typeface="Barlow SemiBold" panose="00000700000000000000" pitchFamily="2" charset="0"/>
              </a:rPr>
              <a:t>Estratégica</a:t>
            </a:r>
          </a:p>
        </p:txBody>
      </p:sp>
      <p:sp>
        <p:nvSpPr>
          <p:cNvPr id="19" name="CuadroTexto 18">
            <a:extLst>
              <a:ext uri="{FF2B5EF4-FFF2-40B4-BE49-F238E27FC236}">
                <a16:creationId xmlns:a16="http://schemas.microsoft.com/office/drawing/2014/main" id="{C1715475-38F6-9D08-E8B8-3BDF5365D188}"/>
              </a:ext>
            </a:extLst>
          </p:cNvPr>
          <p:cNvSpPr txBox="1"/>
          <p:nvPr/>
        </p:nvSpPr>
        <p:spPr>
          <a:xfrm>
            <a:off x="838200" y="3804013"/>
            <a:ext cx="5019675" cy="450123"/>
          </a:xfrm>
          <a:prstGeom prst="rect">
            <a:avLst/>
          </a:prstGeom>
          <a:noFill/>
        </p:spPr>
        <p:txBody>
          <a:bodyPr wrap="square">
            <a:spAutoFit/>
          </a:bodyPr>
          <a:lstStyle/>
          <a:p>
            <a:pPr>
              <a:lnSpc>
                <a:spcPct val="150000"/>
              </a:lnSpc>
            </a:pPr>
            <a:r>
              <a:rPr lang="es-ES" dirty="0">
                <a:solidFill>
                  <a:srgbClr val="361090"/>
                </a:solidFill>
                <a:latin typeface="Barlow" panose="00000500000000000000" pitchFamily="2" charset="0"/>
              </a:rPr>
              <a:t>Lic. Pablo </a:t>
            </a:r>
            <a:r>
              <a:rPr lang="es-ES" dirty="0" err="1">
                <a:solidFill>
                  <a:srgbClr val="361090"/>
                </a:solidFill>
                <a:latin typeface="Barlow" panose="00000500000000000000" pitchFamily="2" charset="0"/>
              </a:rPr>
              <a:t>Buratti</a:t>
            </a:r>
            <a:endParaRPr lang="es-ES" dirty="0">
              <a:solidFill>
                <a:srgbClr val="361090"/>
              </a:solidFill>
              <a:latin typeface="Barlow" panose="00000500000000000000" pitchFamily="2" charset="0"/>
            </a:endParaRPr>
          </a:p>
        </p:txBody>
      </p:sp>
      <p:pic>
        <p:nvPicPr>
          <p:cNvPr id="4" name="Imagen 3">
            <a:extLst>
              <a:ext uri="{FF2B5EF4-FFF2-40B4-BE49-F238E27FC236}">
                <a16:creationId xmlns:a16="http://schemas.microsoft.com/office/drawing/2014/main" id="{0A7B063C-0507-B8D7-2DA4-F3B35D0C4216}"/>
              </a:ext>
            </a:extLst>
          </p:cNvPr>
          <p:cNvPicPr>
            <a:picLocks noChangeAspect="1"/>
          </p:cNvPicPr>
          <p:nvPr/>
        </p:nvPicPr>
        <p:blipFill>
          <a:blip r:embed="rId3"/>
          <a:stretch>
            <a:fillRect/>
          </a:stretch>
        </p:blipFill>
        <p:spPr>
          <a:xfrm>
            <a:off x="963750" y="1297725"/>
            <a:ext cx="660938" cy="720000"/>
          </a:xfrm>
          <a:prstGeom prst="rect">
            <a:avLst/>
          </a:prstGeom>
        </p:spPr>
      </p:pic>
    </p:spTree>
    <p:extLst>
      <p:ext uri="{BB962C8B-B14F-4D97-AF65-F5344CB8AC3E}">
        <p14:creationId xmlns:p14="http://schemas.microsoft.com/office/powerpoint/2010/main" val="42489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90FD821-181D-BA76-396B-F012706052F5}"/>
              </a:ext>
            </a:extLst>
          </p:cNvPr>
          <p:cNvGrpSpPr/>
          <p:nvPr/>
        </p:nvGrpSpPr>
        <p:grpSpPr>
          <a:xfrm>
            <a:off x="1778757" y="-609063"/>
            <a:ext cx="11093614" cy="14934126"/>
            <a:chOff x="1904428" y="-1301214"/>
            <a:chExt cx="11093614" cy="14934126"/>
          </a:xfrm>
        </p:grpSpPr>
        <p:pic>
          <p:nvPicPr>
            <p:cNvPr id="9" name="Imagen 8">
              <a:extLst>
                <a:ext uri="{FF2B5EF4-FFF2-40B4-BE49-F238E27FC236}">
                  <a16:creationId xmlns:a16="http://schemas.microsoft.com/office/drawing/2014/main" id="{C84E7F0C-17C6-9057-8971-77237FFE08CC}"/>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8"/>
              <a:ext cx="10179214" cy="13808930"/>
            </a:xfrm>
            <a:prstGeom prst="rect">
              <a:avLst/>
            </a:prstGeom>
          </p:spPr>
        </p:pic>
        <p:pic>
          <p:nvPicPr>
            <p:cNvPr id="7" name="Imagen 6">
              <a:extLst>
                <a:ext uri="{FF2B5EF4-FFF2-40B4-BE49-F238E27FC236}">
                  <a16:creationId xmlns:a16="http://schemas.microsoft.com/office/drawing/2014/main" id="{5357F5B5-0493-0FC8-150C-C217B99653E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8" name="Imagen 7">
              <a:extLst>
                <a:ext uri="{FF2B5EF4-FFF2-40B4-BE49-F238E27FC236}">
                  <a16:creationId xmlns:a16="http://schemas.microsoft.com/office/drawing/2014/main" id="{C09BBC83-2554-7C4E-0D6D-6137F51746FF}"/>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999589"/>
              <a:ext cx="10179214" cy="13808930"/>
            </a:xfrm>
            <a:prstGeom prst="rect">
              <a:avLst/>
            </a:prstGeom>
          </p:spPr>
        </p:pic>
      </p:grpSp>
      <p:pic>
        <p:nvPicPr>
          <p:cNvPr id="5128" name="Picture 8" descr="Free Vector | Process optimization concept illustration">
            <a:extLst>
              <a:ext uri="{FF2B5EF4-FFF2-40B4-BE49-F238E27FC236}">
                <a16:creationId xmlns:a16="http://schemas.microsoft.com/office/drawing/2014/main" id="{4F75645D-19E3-046F-6CD0-DA99C33A65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1522" y="3438880"/>
            <a:ext cx="1372380" cy="137238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3046412"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Novedades sobre Planificación Estratégica</a:t>
            </a:r>
          </a:p>
        </p:txBody>
      </p:sp>
      <p:sp>
        <p:nvSpPr>
          <p:cNvPr id="34" name="AutoShape 2" descr="Programa De Mejora Continua - International Lean Six Sigma">
            <a:extLst>
              <a:ext uri="{FF2B5EF4-FFF2-40B4-BE49-F238E27FC236}">
                <a16:creationId xmlns:a16="http://schemas.microsoft.com/office/drawing/2014/main" id="{6F8950AD-60BF-4697-BEFB-4866E106D7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38" name="Imagen 37">
            <a:extLst>
              <a:ext uri="{FF2B5EF4-FFF2-40B4-BE49-F238E27FC236}">
                <a16:creationId xmlns:a16="http://schemas.microsoft.com/office/drawing/2014/main" id="{BAEF2336-896F-96E9-FC2C-AF73F1AF89A3}"/>
              </a:ext>
            </a:extLst>
          </p:cNvPr>
          <p:cNvPicPr>
            <a:picLocks noChangeAspect="1"/>
          </p:cNvPicPr>
          <p:nvPr/>
        </p:nvPicPr>
        <p:blipFill rotWithShape="1">
          <a:blip r:embed="rId6"/>
          <a:srcRect b="606"/>
          <a:stretch/>
        </p:blipFill>
        <p:spPr>
          <a:xfrm>
            <a:off x="272283" y="524494"/>
            <a:ext cx="1159078" cy="1400331"/>
          </a:xfrm>
          <a:prstGeom prst="rect">
            <a:avLst/>
          </a:prstGeom>
        </p:spPr>
      </p:pic>
      <p:sp>
        <p:nvSpPr>
          <p:cNvPr id="42" name="Título 1">
            <a:extLst>
              <a:ext uri="{FF2B5EF4-FFF2-40B4-BE49-F238E27FC236}">
                <a16:creationId xmlns:a16="http://schemas.microsoft.com/office/drawing/2014/main" id="{1C5FF8DF-C435-B431-54A7-E25A9C9B607A}"/>
              </a:ext>
            </a:extLst>
          </p:cNvPr>
          <p:cNvSpPr txBox="1">
            <a:spLocks/>
          </p:cNvSpPr>
          <p:nvPr/>
        </p:nvSpPr>
        <p:spPr>
          <a:xfrm>
            <a:off x="1586862" y="519039"/>
            <a:ext cx="8568813" cy="518247"/>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solidFill>
                  <a:srgbClr val="00A4EA"/>
                </a:solidFill>
                <a:latin typeface="Barlow ExtraBold" panose="00000900000000000000" pitchFamily="2" charset="0"/>
              </a:rPr>
              <a:t>01. SEGURIDAD Y MONITOREO DE OPERACIONES</a:t>
            </a:r>
          </a:p>
        </p:txBody>
      </p:sp>
      <p:sp>
        <p:nvSpPr>
          <p:cNvPr id="43" name="Título 1">
            <a:extLst>
              <a:ext uri="{FF2B5EF4-FFF2-40B4-BE49-F238E27FC236}">
                <a16:creationId xmlns:a16="http://schemas.microsoft.com/office/drawing/2014/main" id="{813F33BF-F73B-9D09-9032-CF6DFA3F1226}"/>
              </a:ext>
            </a:extLst>
          </p:cNvPr>
          <p:cNvSpPr txBox="1">
            <a:spLocks/>
          </p:cNvSpPr>
          <p:nvPr/>
        </p:nvSpPr>
        <p:spPr>
          <a:xfrm>
            <a:off x="1768909" y="3540585"/>
            <a:ext cx="6013855" cy="570134"/>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solidFill>
                  <a:srgbClr val="BC60B8"/>
                </a:solidFill>
                <a:latin typeface="Barlow ExtraBold" panose="00000900000000000000" pitchFamily="2" charset="0"/>
              </a:rPr>
              <a:t>02. OPTIMIZACIONES FUNCIONALES</a:t>
            </a:r>
          </a:p>
        </p:txBody>
      </p:sp>
      <p:grpSp>
        <p:nvGrpSpPr>
          <p:cNvPr id="5133" name="Grupo 5132">
            <a:extLst>
              <a:ext uri="{FF2B5EF4-FFF2-40B4-BE49-F238E27FC236}">
                <a16:creationId xmlns:a16="http://schemas.microsoft.com/office/drawing/2014/main" id="{7AAAEE85-009A-DF10-528D-FFDA4320192A}"/>
              </a:ext>
            </a:extLst>
          </p:cNvPr>
          <p:cNvGrpSpPr/>
          <p:nvPr/>
        </p:nvGrpSpPr>
        <p:grpSpPr>
          <a:xfrm>
            <a:off x="1792169" y="1792657"/>
            <a:ext cx="4685526" cy="1400565"/>
            <a:chOff x="1792169" y="1668832"/>
            <a:chExt cx="4685526" cy="1400565"/>
          </a:xfrm>
        </p:grpSpPr>
        <p:cxnSp>
          <p:nvCxnSpPr>
            <p:cNvPr id="57" name="Conector recto 56">
              <a:extLst>
                <a:ext uri="{FF2B5EF4-FFF2-40B4-BE49-F238E27FC236}">
                  <a16:creationId xmlns:a16="http://schemas.microsoft.com/office/drawing/2014/main" id="{42BD8AB0-BA51-31D6-E02F-151B98025518}"/>
                </a:ext>
              </a:extLst>
            </p:cNvPr>
            <p:cNvCxnSpPr/>
            <p:nvPr/>
          </p:nvCxnSpPr>
          <p:spPr>
            <a:xfrm>
              <a:off x="2089706" y="1988690"/>
              <a:ext cx="3212544" cy="0"/>
            </a:xfrm>
            <a:prstGeom prst="line">
              <a:avLst/>
            </a:prstGeom>
            <a:ln w="57150">
              <a:solidFill>
                <a:srgbClr val="00A4EA"/>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F0D4FB6B-1F08-37EC-E704-96A1B51741BA}"/>
                </a:ext>
              </a:extLst>
            </p:cNvPr>
            <p:cNvSpPr txBox="1"/>
            <p:nvPr/>
          </p:nvSpPr>
          <p:spPr>
            <a:xfrm>
              <a:off x="2168109" y="2238400"/>
              <a:ext cx="4309586" cy="830997"/>
            </a:xfrm>
            <a:prstGeom prst="rect">
              <a:avLst/>
            </a:prstGeom>
          </p:spPr>
          <p:txBody>
            <a:bodyPr wrap="square">
              <a:spAutoFit/>
            </a:bodyPr>
            <a:lstStyle>
              <a:defPPr>
                <a:defRPr lang="es-AR"/>
              </a:defPPr>
              <a:lvl1pPr>
                <a:lnSpc>
                  <a:spcPct val="100000"/>
                </a:lnSpc>
                <a:defRPr sz="1600">
                  <a:latin typeface="Encode Sans SemiBold" pitchFamily="2" charset="0"/>
                </a:defRPr>
              </a:lvl1pPr>
            </a:lstStyle>
            <a:p>
              <a:r>
                <a:rPr lang="es-ES" dirty="0"/>
                <a:t>Incorporación de Clave Pública/Privada</a:t>
              </a:r>
            </a:p>
            <a:p>
              <a:endParaRPr lang="es-ES" dirty="0"/>
            </a:p>
            <a:p>
              <a:r>
                <a:rPr lang="es-ES" dirty="0"/>
                <a:t>Auditoría de Transferencias por Período</a:t>
              </a:r>
            </a:p>
          </p:txBody>
        </p:sp>
        <p:sp>
          <p:nvSpPr>
            <p:cNvPr id="16" name="CuadroTexto 15">
              <a:extLst>
                <a:ext uri="{FF2B5EF4-FFF2-40B4-BE49-F238E27FC236}">
                  <a16:creationId xmlns:a16="http://schemas.microsoft.com/office/drawing/2014/main" id="{42B78614-A9E0-D0BB-0771-156E47D7F065}"/>
                </a:ext>
              </a:extLst>
            </p:cNvPr>
            <p:cNvSpPr txBox="1"/>
            <p:nvPr/>
          </p:nvSpPr>
          <p:spPr>
            <a:xfrm>
              <a:off x="2298238" y="1668832"/>
              <a:ext cx="3590722" cy="424732"/>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400">
                  <a:solidFill>
                    <a:srgbClr val="6500FF"/>
                  </a:solidFill>
                  <a:latin typeface="Barlow SemiBold" panose="00000700000000000000" pitchFamily="2" charset="0"/>
                  <a:ea typeface="+mj-ea"/>
                  <a:cs typeface="+mj-cs"/>
                </a:defRPr>
              </a:lvl1pPr>
            </a:lstStyle>
            <a:p>
              <a:r>
                <a:rPr lang="es-ES" sz="2000" dirty="0">
                  <a:solidFill>
                    <a:schemeClr val="tx1"/>
                  </a:solidFill>
                  <a:latin typeface="Encode Sans SemiBold" pitchFamily="2" charset="0"/>
                </a:rPr>
                <a:t>Mejoras Implementadas</a:t>
              </a:r>
            </a:p>
          </p:txBody>
        </p:sp>
        <p:cxnSp>
          <p:nvCxnSpPr>
            <p:cNvPr id="19" name="Conector recto 18">
              <a:extLst>
                <a:ext uri="{FF2B5EF4-FFF2-40B4-BE49-F238E27FC236}">
                  <a16:creationId xmlns:a16="http://schemas.microsoft.com/office/drawing/2014/main" id="{B6C5633A-D465-1AF3-9E95-11101B5B554E}"/>
                </a:ext>
              </a:extLst>
            </p:cNvPr>
            <p:cNvCxnSpPr>
              <a:cxnSpLocks/>
            </p:cNvCxnSpPr>
            <p:nvPr/>
          </p:nvCxnSpPr>
          <p:spPr>
            <a:xfrm>
              <a:off x="2033817" y="2077529"/>
              <a:ext cx="0" cy="821418"/>
            </a:xfrm>
            <a:prstGeom prst="line">
              <a:avLst/>
            </a:prstGeom>
            <a:ln w="28575">
              <a:solidFill>
                <a:srgbClr val="00A4EA"/>
              </a:solidFill>
            </a:ln>
          </p:spPr>
          <p:style>
            <a:lnRef idx="1">
              <a:schemeClr val="accent1"/>
            </a:lnRef>
            <a:fillRef idx="0">
              <a:schemeClr val="accent1"/>
            </a:fillRef>
            <a:effectRef idx="0">
              <a:schemeClr val="accent1"/>
            </a:effectRef>
            <a:fontRef idx="minor">
              <a:schemeClr val="tx1"/>
            </a:fontRef>
          </p:style>
        </p:cxnSp>
        <p:sp>
          <p:nvSpPr>
            <p:cNvPr id="23" name="Elipse 22">
              <a:extLst>
                <a:ext uri="{FF2B5EF4-FFF2-40B4-BE49-F238E27FC236}">
                  <a16:creationId xmlns:a16="http://schemas.microsoft.com/office/drawing/2014/main" id="{947A9589-5B22-0E7C-4135-92BEE79155B3}"/>
                </a:ext>
              </a:extLst>
            </p:cNvPr>
            <p:cNvSpPr/>
            <p:nvPr/>
          </p:nvSpPr>
          <p:spPr>
            <a:xfrm>
              <a:off x="1943817" y="2297907"/>
              <a:ext cx="180000" cy="180000"/>
            </a:xfrm>
            <a:prstGeom prst="ellipse">
              <a:avLst/>
            </a:prstGeom>
            <a:solidFill>
              <a:schemeClr val="bg1"/>
            </a:solidFill>
            <a:ln w="28575">
              <a:solidFill>
                <a:srgbClr val="00A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Elipse 23">
              <a:extLst>
                <a:ext uri="{FF2B5EF4-FFF2-40B4-BE49-F238E27FC236}">
                  <a16:creationId xmlns:a16="http://schemas.microsoft.com/office/drawing/2014/main" id="{5519088C-B03F-FD2C-D06F-23D57AE9BFF2}"/>
                </a:ext>
              </a:extLst>
            </p:cNvPr>
            <p:cNvSpPr/>
            <p:nvPr/>
          </p:nvSpPr>
          <p:spPr>
            <a:xfrm>
              <a:off x="1943817" y="2808949"/>
              <a:ext cx="180000" cy="180000"/>
            </a:xfrm>
            <a:prstGeom prst="ellipse">
              <a:avLst/>
            </a:prstGeom>
            <a:solidFill>
              <a:schemeClr val="bg1"/>
            </a:solidFill>
            <a:ln w="28575">
              <a:solidFill>
                <a:srgbClr val="00A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58" name="Grupo 57">
              <a:extLst>
                <a:ext uri="{FF2B5EF4-FFF2-40B4-BE49-F238E27FC236}">
                  <a16:creationId xmlns:a16="http://schemas.microsoft.com/office/drawing/2014/main" id="{BBF03253-6A09-8E75-021B-8580DBF5C035}"/>
                </a:ext>
              </a:extLst>
            </p:cNvPr>
            <p:cNvGrpSpPr/>
            <p:nvPr/>
          </p:nvGrpSpPr>
          <p:grpSpPr>
            <a:xfrm>
              <a:off x="1792169" y="1709690"/>
              <a:ext cx="496916" cy="496916"/>
              <a:chOff x="1824847" y="1558408"/>
              <a:chExt cx="496916" cy="496916"/>
            </a:xfrm>
          </p:grpSpPr>
          <p:sp>
            <p:nvSpPr>
              <p:cNvPr id="50" name="Elipse 49">
                <a:extLst>
                  <a:ext uri="{FF2B5EF4-FFF2-40B4-BE49-F238E27FC236}">
                    <a16:creationId xmlns:a16="http://schemas.microsoft.com/office/drawing/2014/main" id="{AF80670E-6F7C-A41F-3018-82B48C4659D0}"/>
                  </a:ext>
                </a:extLst>
              </p:cNvPr>
              <p:cNvSpPr/>
              <p:nvPr/>
            </p:nvSpPr>
            <p:spPr>
              <a:xfrm>
                <a:off x="1824847" y="1558408"/>
                <a:ext cx="496916" cy="496916"/>
              </a:xfrm>
              <a:prstGeom prst="ellipse">
                <a:avLst/>
              </a:prstGeom>
              <a:solidFill>
                <a:srgbClr val="00A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4" name="Imagen 53">
                <a:extLst>
                  <a:ext uri="{FF2B5EF4-FFF2-40B4-BE49-F238E27FC236}">
                    <a16:creationId xmlns:a16="http://schemas.microsoft.com/office/drawing/2014/main" id="{EEBF7D7D-D632-38C2-7663-0079BB9B0C86}"/>
                  </a:ext>
                </a:extLst>
              </p:cNvPr>
              <p:cNvPicPr>
                <a:picLocks noChangeAspect="1"/>
              </p:cNvPicPr>
              <p:nvPr/>
            </p:nvPicPr>
            <p:blipFill>
              <a:blip r:embed="rId7"/>
              <a:stretch>
                <a:fillRect/>
              </a:stretch>
            </p:blipFill>
            <p:spPr>
              <a:xfrm>
                <a:off x="1882011" y="1611786"/>
                <a:ext cx="377291" cy="374724"/>
              </a:xfrm>
              <a:prstGeom prst="rect">
                <a:avLst/>
              </a:prstGeom>
            </p:spPr>
          </p:pic>
        </p:grpSp>
      </p:grpSp>
      <p:sp>
        <p:nvSpPr>
          <p:cNvPr id="55" name="Rectángulo: esquinas redondeadas 54">
            <a:extLst>
              <a:ext uri="{FF2B5EF4-FFF2-40B4-BE49-F238E27FC236}">
                <a16:creationId xmlns:a16="http://schemas.microsoft.com/office/drawing/2014/main" id="{17ACE31E-3E6D-D9BD-7C43-0209AB50F4B9}"/>
              </a:ext>
            </a:extLst>
          </p:cNvPr>
          <p:cNvSpPr/>
          <p:nvPr/>
        </p:nvSpPr>
        <p:spPr>
          <a:xfrm>
            <a:off x="3559082" y="1123467"/>
            <a:ext cx="5212309" cy="586449"/>
          </a:xfrm>
          <a:prstGeom prst="roundRect">
            <a:avLst/>
          </a:prstGeom>
          <a:solidFill>
            <a:srgbClr val="00A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2AFB47A8-2AA9-1657-D488-5E96C6F18007}"/>
              </a:ext>
            </a:extLst>
          </p:cNvPr>
          <p:cNvSpPr txBox="1"/>
          <p:nvPr/>
        </p:nvSpPr>
        <p:spPr>
          <a:xfrm>
            <a:off x="3707197" y="1072071"/>
            <a:ext cx="5212309" cy="569387"/>
          </a:xfrm>
          <a:prstGeom prst="rect">
            <a:avLst/>
          </a:prstGeom>
          <a:noFill/>
        </p:spPr>
        <p:txBody>
          <a:bodyPr wrap="square">
            <a:spAutoFit/>
          </a:bodyPr>
          <a:lstStyle>
            <a:defPPr>
              <a:defRPr lang="es-AR"/>
            </a:defPPr>
            <a:lvl1pPr>
              <a:lnSpc>
                <a:spcPct val="150000"/>
              </a:lnSpc>
              <a:defRPr>
                <a:solidFill>
                  <a:srgbClr val="361090"/>
                </a:solidFill>
                <a:latin typeface="Barlow" panose="00000500000000000000" pitchFamily="2" charset="0"/>
              </a:defRPr>
            </a:lvl1pPr>
          </a:lstStyle>
          <a:p>
            <a:pPr>
              <a:buSzPct val="150000"/>
            </a:pPr>
            <a:r>
              <a:rPr lang="es-ES" sz="2400" dirty="0">
                <a:solidFill>
                  <a:schemeClr val="bg1"/>
                </a:solidFill>
                <a:latin typeface="Barlow SemiBold" panose="00000700000000000000" pitchFamily="2" charset="0"/>
              </a:rPr>
              <a:t>Pagos por Transferencia Inmediata</a:t>
            </a:r>
          </a:p>
        </p:txBody>
      </p:sp>
      <p:grpSp>
        <p:nvGrpSpPr>
          <p:cNvPr id="5144" name="Grupo 5143">
            <a:extLst>
              <a:ext uri="{FF2B5EF4-FFF2-40B4-BE49-F238E27FC236}">
                <a16:creationId xmlns:a16="http://schemas.microsoft.com/office/drawing/2014/main" id="{FE3B9FAF-6D49-DF7E-881B-5D01772EDF23}"/>
              </a:ext>
            </a:extLst>
          </p:cNvPr>
          <p:cNvGrpSpPr/>
          <p:nvPr/>
        </p:nvGrpSpPr>
        <p:grpSpPr>
          <a:xfrm>
            <a:off x="6756654" y="1622362"/>
            <a:ext cx="4597886" cy="1577210"/>
            <a:chOff x="6756654" y="1498537"/>
            <a:chExt cx="4597886" cy="1577210"/>
          </a:xfrm>
        </p:grpSpPr>
        <p:sp>
          <p:nvSpPr>
            <p:cNvPr id="12" name="CuadroTexto 11">
              <a:extLst>
                <a:ext uri="{FF2B5EF4-FFF2-40B4-BE49-F238E27FC236}">
                  <a16:creationId xmlns:a16="http://schemas.microsoft.com/office/drawing/2014/main" id="{3DD3A31D-505C-0BC6-321F-9CCD6DE3F800}"/>
                </a:ext>
              </a:extLst>
            </p:cNvPr>
            <p:cNvSpPr txBox="1"/>
            <p:nvPr/>
          </p:nvSpPr>
          <p:spPr>
            <a:xfrm>
              <a:off x="7117223" y="2244750"/>
              <a:ext cx="4237317" cy="83099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Incorporación de Firma Digital</a:t>
              </a:r>
            </a:p>
            <a:p>
              <a:pPr>
                <a:lnSpc>
                  <a:spcPct val="100000"/>
                </a:lnSpc>
              </a:pPr>
              <a:endParaRPr lang="es-ES" dirty="0"/>
            </a:p>
            <a:p>
              <a:pPr>
                <a:lnSpc>
                  <a:spcPct val="100000"/>
                </a:lnSpc>
              </a:pPr>
              <a:r>
                <a:rPr lang="es-ES" dirty="0"/>
                <a:t>Consulta de Débitos en Línea </a:t>
              </a:r>
            </a:p>
          </p:txBody>
        </p:sp>
        <p:cxnSp>
          <p:nvCxnSpPr>
            <p:cNvPr id="63" name="Conector recto 62">
              <a:extLst>
                <a:ext uri="{FF2B5EF4-FFF2-40B4-BE49-F238E27FC236}">
                  <a16:creationId xmlns:a16="http://schemas.microsoft.com/office/drawing/2014/main" id="{52DB7311-6977-BC90-FD47-664C6C7F4937}"/>
                </a:ext>
              </a:extLst>
            </p:cNvPr>
            <p:cNvCxnSpPr/>
            <p:nvPr/>
          </p:nvCxnSpPr>
          <p:spPr>
            <a:xfrm>
              <a:off x="7035141" y="1986294"/>
              <a:ext cx="3212544" cy="0"/>
            </a:xfrm>
            <a:prstGeom prst="line">
              <a:avLst/>
            </a:prstGeom>
            <a:ln w="57150">
              <a:solidFill>
                <a:srgbClr val="00A4EA"/>
              </a:solidFill>
            </a:ln>
          </p:spPr>
          <p:style>
            <a:lnRef idx="1">
              <a:schemeClr val="accent1"/>
            </a:lnRef>
            <a:fillRef idx="0">
              <a:schemeClr val="accent1"/>
            </a:fillRef>
            <a:effectRef idx="0">
              <a:schemeClr val="accent1"/>
            </a:effectRef>
            <a:fontRef idx="minor">
              <a:schemeClr val="tx1"/>
            </a:fontRef>
          </p:style>
        </p:cxnSp>
        <p:cxnSp>
          <p:nvCxnSpPr>
            <p:cNvPr id="5123" name="Conector recto 5122">
              <a:extLst>
                <a:ext uri="{FF2B5EF4-FFF2-40B4-BE49-F238E27FC236}">
                  <a16:creationId xmlns:a16="http://schemas.microsoft.com/office/drawing/2014/main" id="{9EF692E6-C517-2DF6-4766-7F73B99BBC9D}"/>
                </a:ext>
              </a:extLst>
            </p:cNvPr>
            <p:cNvCxnSpPr>
              <a:cxnSpLocks/>
            </p:cNvCxnSpPr>
            <p:nvPr/>
          </p:nvCxnSpPr>
          <p:spPr>
            <a:xfrm>
              <a:off x="6999828" y="2073956"/>
              <a:ext cx="0" cy="821418"/>
            </a:xfrm>
            <a:prstGeom prst="line">
              <a:avLst/>
            </a:prstGeom>
            <a:ln w="28575">
              <a:solidFill>
                <a:srgbClr val="00A4EA"/>
              </a:solidFill>
            </a:ln>
          </p:spPr>
          <p:style>
            <a:lnRef idx="1">
              <a:schemeClr val="accent1"/>
            </a:lnRef>
            <a:fillRef idx="0">
              <a:schemeClr val="accent1"/>
            </a:fillRef>
            <a:effectRef idx="0">
              <a:schemeClr val="accent1"/>
            </a:effectRef>
            <a:fontRef idx="minor">
              <a:schemeClr val="tx1"/>
            </a:fontRef>
          </p:style>
        </p:cxnSp>
        <p:sp>
          <p:nvSpPr>
            <p:cNvPr id="5124" name="Elipse 5123">
              <a:extLst>
                <a:ext uri="{FF2B5EF4-FFF2-40B4-BE49-F238E27FC236}">
                  <a16:creationId xmlns:a16="http://schemas.microsoft.com/office/drawing/2014/main" id="{14B9A97D-818A-2819-82AB-84EA20037315}"/>
                </a:ext>
              </a:extLst>
            </p:cNvPr>
            <p:cNvSpPr/>
            <p:nvPr/>
          </p:nvSpPr>
          <p:spPr>
            <a:xfrm>
              <a:off x="6909828" y="2294334"/>
              <a:ext cx="180000" cy="180000"/>
            </a:xfrm>
            <a:prstGeom prst="ellipse">
              <a:avLst/>
            </a:prstGeom>
            <a:solidFill>
              <a:schemeClr val="bg1"/>
            </a:solidFill>
            <a:ln w="28575">
              <a:solidFill>
                <a:srgbClr val="00A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25" name="Elipse 5124">
              <a:extLst>
                <a:ext uri="{FF2B5EF4-FFF2-40B4-BE49-F238E27FC236}">
                  <a16:creationId xmlns:a16="http://schemas.microsoft.com/office/drawing/2014/main" id="{5CA42D97-E847-43C6-116A-D951232CBFF8}"/>
                </a:ext>
              </a:extLst>
            </p:cNvPr>
            <p:cNvSpPr/>
            <p:nvPr/>
          </p:nvSpPr>
          <p:spPr>
            <a:xfrm>
              <a:off x="6909828" y="2805376"/>
              <a:ext cx="180000" cy="180000"/>
            </a:xfrm>
            <a:prstGeom prst="ellipse">
              <a:avLst/>
            </a:prstGeom>
            <a:solidFill>
              <a:schemeClr val="bg1"/>
            </a:solidFill>
            <a:ln w="28575">
              <a:solidFill>
                <a:srgbClr val="00A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CuadroTexto 10">
              <a:extLst>
                <a:ext uri="{FF2B5EF4-FFF2-40B4-BE49-F238E27FC236}">
                  <a16:creationId xmlns:a16="http://schemas.microsoft.com/office/drawing/2014/main" id="{37916650-DA0D-738D-160B-E55AD735AC46}"/>
                </a:ext>
              </a:extLst>
            </p:cNvPr>
            <p:cNvSpPr txBox="1"/>
            <p:nvPr/>
          </p:nvSpPr>
          <p:spPr>
            <a:xfrm>
              <a:off x="7272906" y="1498537"/>
              <a:ext cx="3225007" cy="757130"/>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000">
                  <a:solidFill>
                    <a:srgbClr val="6500FF"/>
                  </a:solidFill>
                  <a:latin typeface="Encode Sans SemiBold" pitchFamily="2" charset="0"/>
                  <a:ea typeface="+mj-ea"/>
                  <a:cs typeface="+mj-cs"/>
                </a:defRPr>
              </a:lvl1pPr>
            </a:lstStyle>
            <a:p>
              <a:r>
                <a:rPr lang="es-ES" dirty="0">
                  <a:solidFill>
                    <a:schemeClr val="tx1"/>
                  </a:solidFill>
                </a:rPr>
                <a:t>Mejoras en Análisis</a:t>
              </a:r>
            </a:p>
          </p:txBody>
        </p:sp>
        <p:grpSp>
          <p:nvGrpSpPr>
            <p:cNvPr id="5131" name="Grupo 5130">
              <a:extLst>
                <a:ext uri="{FF2B5EF4-FFF2-40B4-BE49-F238E27FC236}">
                  <a16:creationId xmlns:a16="http://schemas.microsoft.com/office/drawing/2014/main" id="{CB6F10CA-B596-297C-E561-3D93613A48BA}"/>
                </a:ext>
              </a:extLst>
            </p:cNvPr>
            <p:cNvGrpSpPr/>
            <p:nvPr/>
          </p:nvGrpSpPr>
          <p:grpSpPr>
            <a:xfrm>
              <a:off x="6756654" y="1707294"/>
              <a:ext cx="538668" cy="526916"/>
              <a:chOff x="6756654" y="1707294"/>
              <a:chExt cx="538668" cy="526916"/>
            </a:xfrm>
          </p:grpSpPr>
          <p:sp>
            <p:nvSpPr>
              <p:cNvPr id="5121" name="Elipse 5120">
                <a:extLst>
                  <a:ext uri="{FF2B5EF4-FFF2-40B4-BE49-F238E27FC236}">
                    <a16:creationId xmlns:a16="http://schemas.microsoft.com/office/drawing/2014/main" id="{8759D00C-4E8C-2187-146E-5C938C40B840}"/>
                  </a:ext>
                </a:extLst>
              </p:cNvPr>
              <p:cNvSpPr/>
              <p:nvPr/>
            </p:nvSpPr>
            <p:spPr>
              <a:xfrm>
                <a:off x="6756654" y="1707294"/>
                <a:ext cx="496916" cy="496916"/>
              </a:xfrm>
              <a:prstGeom prst="ellipse">
                <a:avLst/>
              </a:prstGeom>
              <a:solidFill>
                <a:srgbClr val="00A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130" name="Imagen 5129">
                <a:extLst>
                  <a:ext uri="{FF2B5EF4-FFF2-40B4-BE49-F238E27FC236}">
                    <a16:creationId xmlns:a16="http://schemas.microsoft.com/office/drawing/2014/main" id="{BC64BAAA-749F-B44B-AE10-CDAEED7B1155}"/>
                  </a:ext>
                </a:extLst>
              </p:cNvPr>
              <p:cNvPicPr>
                <a:picLocks noChangeAspect="1"/>
              </p:cNvPicPr>
              <p:nvPr/>
            </p:nvPicPr>
            <p:blipFill>
              <a:blip r:embed="rId8"/>
              <a:stretch>
                <a:fillRect/>
              </a:stretch>
            </p:blipFill>
            <p:spPr>
              <a:xfrm>
                <a:off x="6828828" y="1767716"/>
                <a:ext cx="466494" cy="466494"/>
              </a:xfrm>
              <a:prstGeom prst="rect">
                <a:avLst/>
              </a:prstGeom>
            </p:spPr>
          </p:pic>
        </p:grpSp>
      </p:grpSp>
      <p:sp>
        <p:nvSpPr>
          <p:cNvPr id="5132" name="Rectángulo: esquinas redondeadas 5131">
            <a:extLst>
              <a:ext uri="{FF2B5EF4-FFF2-40B4-BE49-F238E27FC236}">
                <a16:creationId xmlns:a16="http://schemas.microsoft.com/office/drawing/2014/main" id="{DE5A47C7-678D-BFFA-AD97-CCEF5791ECF9}"/>
              </a:ext>
            </a:extLst>
          </p:cNvPr>
          <p:cNvSpPr/>
          <p:nvPr/>
        </p:nvSpPr>
        <p:spPr>
          <a:xfrm>
            <a:off x="3618036" y="4209445"/>
            <a:ext cx="5212309" cy="586449"/>
          </a:xfrm>
          <a:prstGeom prst="roundRect">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CuadroTexto 9">
            <a:extLst>
              <a:ext uri="{FF2B5EF4-FFF2-40B4-BE49-F238E27FC236}">
                <a16:creationId xmlns:a16="http://schemas.microsoft.com/office/drawing/2014/main" id="{FACE108C-05DD-6837-0B9B-A6A04FCBB244}"/>
              </a:ext>
            </a:extLst>
          </p:cNvPr>
          <p:cNvSpPr txBox="1"/>
          <p:nvPr/>
        </p:nvSpPr>
        <p:spPr>
          <a:xfrm>
            <a:off x="4156987" y="4144258"/>
            <a:ext cx="4340152" cy="569387"/>
          </a:xfrm>
          <a:prstGeom prst="rect">
            <a:avLst/>
          </a:prstGeom>
          <a:noFill/>
        </p:spPr>
        <p:txBody>
          <a:bodyPr wrap="square">
            <a:spAutoFit/>
          </a:bodyPr>
          <a:lstStyle>
            <a:defPPr>
              <a:defRPr lang="es-AR"/>
            </a:defPPr>
            <a:lvl1pPr>
              <a:lnSpc>
                <a:spcPct val="150000"/>
              </a:lnSpc>
              <a:buSzPct val="150000"/>
              <a:defRPr sz="2400">
                <a:solidFill>
                  <a:srgbClr val="00A4EA"/>
                </a:solidFill>
                <a:latin typeface="Barlow SemiBold" panose="00000700000000000000" pitchFamily="2" charset="0"/>
              </a:defRPr>
            </a:lvl1pPr>
          </a:lstStyle>
          <a:p>
            <a:r>
              <a:rPr lang="es-ES" dirty="0">
                <a:solidFill>
                  <a:schemeClr val="bg1"/>
                </a:solidFill>
              </a:rPr>
              <a:t>Pagos Automáticos VEP-AFIP</a:t>
            </a:r>
          </a:p>
        </p:txBody>
      </p:sp>
      <p:grpSp>
        <p:nvGrpSpPr>
          <p:cNvPr id="5160" name="Grupo 5159">
            <a:extLst>
              <a:ext uri="{FF2B5EF4-FFF2-40B4-BE49-F238E27FC236}">
                <a16:creationId xmlns:a16="http://schemas.microsoft.com/office/drawing/2014/main" id="{871C0512-C80B-85E4-4104-3C82D609D427}"/>
              </a:ext>
            </a:extLst>
          </p:cNvPr>
          <p:cNvGrpSpPr/>
          <p:nvPr/>
        </p:nvGrpSpPr>
        <p:grpSpPr>
          <a:xfrm>
            <a:off x="1814224" y="4934169"/>
            <a:ext cx="4096791" cy="1403324"/>
            <a:chOff x="1814224" y="4934169"/>
            <a:chExt cx="4096791" cy="1403324"/>
          </a:xfrm>
        </p:grpSpPr>
        <p:sp>
          <p:nvSpPr>
            <p:cNvPr id="17" name="CuadroTexto 16">
              <a:extLst>
                <a:ext uri="{FF2B5EF4-FFF2-40B4-BE49-F238E27FC236}">
                  <a16:creationId xmlns:a16="http://schemas.microsoft.com/office/drawing/2014/main" id="{FDB0127F-C75E-16A0-92A9-A1808DCFBBF4}"/>
                </a:ext>
              </a:extLst>
            </p:cNvPr>
            <p:cNvSpPr txBox="1"/>
            <p:nvPr/>
          </p:nvSpPr>
          <p:spPr>
            <a:xfrm>
              <a:off x="2180770" y="5506496"/>
              <a:ext cx="2894008" cy="83099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Monotributo Social</a:t>
              </a:r>
            </a:p>
            <a:p>
              <a:pPr>
                <a:lnSpc>
                  <a:spcPct val="100000"/>
                </a:lnSpc>
              </a:pPr>
              <a:endParaRPr lang="es-ES" dirty="0"/>
            </a:p>
            <a:p>
              <a:pPr>
                <a:lnSpc>
                  <a:spcPct val="100000"/>
                </a:lnSpc>
              </a:pPr>
              <a:r>
                <a:rPr lang="es-ES" dirty="0"/>
                <a:t>Percepciones IVA - SIRE</a:t>
              </a:r>
            </a:p>
          </p:txBody>
        </p:sp>
        <p:cxnSp>
          <p:nvCxnSpPr>
            <p:cNvPr id="5135" name="Conector recto 5134">
              <a:extLst>
                <a:ext uri="{FF2B5EF4-FFF2-40B4-BE49-F238E27FC236}">
                  <a16:creationId xmlns:a16="http://schemas.microsoft.com/office/drawing/2014/main" id="{BEEF6556-A354-D0E3-C17D-7BB2E2635105}"/>
                </a:ext>
              </a:extLst>
            </p:cNvPr>
            <p:cNvCxnSpPr/>
            <p:nvPr/>
          </p:nvCxnSpPr>
          <p:spPr>
            <a:xfrm>
              <a:off x="2111761" y="5254027"/>
              <a:ext cx="3212544" cy="0"/>
            </a:xfrm>
            <a:prstGeom prst="line">
              <a:avLst/>
            </a:prstGeom>
            <a:ln w="57150">
              <a:solidFill>
                <a:srgbClr val="BC60B8"/>
              </a:solidFill>
            </a:ln>
          </p:spPr>
          <p:style>
            <a:lnRef idx="1">
              <a:schemeClr val="accent1"/>
            </a:lnRef>
            <a:fillRef idx="0">
              <a:schemeClr val="accent1"/>
            </a:fillRef>
            <a:effectRef idx="0">
              <a:schemeClr val="accent1"/>
            </a:effectRef>
            <a:fontRef idx="minor">
              <a:schemeClr val="tx1"/>
            </a:fontRef>
          </p:style>
        </p:cxnSp>
        <p:sp>
          <p:nvSpPr>
            <p:cNvPr id="5137" name="CuadroTexto 5136">
              <a:extLst>
                <a:ext uri="{FF2B5EF4-FFF2-40B4-BE49-F238E27FC236}">
                  <a16:creationId xmlns:a16="http://schemas.microsoft.com/office/drawing/2014/main" id="{8D41D86A-705D-1494-9BC8-51F9FDA00CD7}"/>
                </a:ext>
              </a:extLst>
            </p:cNvPr>
            <p:cNvSpPr txBox="1"/>
            <p:nvPr/>
          </p:nvSpPr>
          <p:spPr>
            <a:xfrm>
              <a:off x="2320293" y="4934169"/>
              <a:ext cx="3590722" cy="424732"/>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400">
                  <a:solidFill>
                    <a:srgbClr val="6500FF"/>
                  </a:solidFill>
                  <a:latin typeface="Barlow SemiBold" panose="00000700000000000000" pitchFamily="2" charset="0"/>
                  <a:ea typeface="+mj-ea"/>
                  <a:cs typeface="+mj-cs"/>
                </a:defRPr>
              </a:lvl1pPr>
            </a:lstStyle>
            <a:p>
              <a:r>
                <a:rPr lang="es-ES" sz="2000" dirty="0">
                  <a:solidFill>
                    <a:schemeClr val="tx1"/>
                  </a:solidFill>
                  <a:latin typeface="Encode Sans SemiBold" pitchFamily="2" charset="0"/>
                </a:rPr>
                <a:t>Mejoras Implementadas</a:t>
              </a:r>
            </a:p>
          </p:txBody>
        </p:sp>
        <p:cxnSp>
          <p:nvCxnSpPr>
            <p:cNvPr id="5138" name="Conector recto 5137">
              <a:extLst>
                <a:ext uri="{FF2B5EF4-FFF2-40B4-BE49-F238E27FC236}">
                  <a16:creationId xmlns:a16="http://schemas.microsoft.com/office/drawing/2014/main" id="{25D8BA1B-7BCC-D563-8851-25B3BDA8D870}"/>
                </a:ext>
              </a:extLst>
            </p:cNvPr>
            <p:cNvCxnSpPr>
              <a:cxnSpLocks/>
            </p:cNvCxnSpPr>
            <p:nvPr/>
          </p:nvCxnSpPr>
          <p:spPr>
            <a:xfrm>
              <a:off x="2055872" y="5342866"/>
              <a:ext cx="0" cy="821418"/>
            </a:xfrm>
            <a:prstGeom prst="line">
              <a:avLst/>
            </a:prstGeom>
            <a:ln w="28575">
              <a:solidFill>
                <a:srgbClr val="BC60B8"/>
              </a:solidFill>
            </a:ln>
          </p:spPr>
          <p:style>
            <a:lnRef idx="1">
              <a:schemeClr val="accent1"/>
            </a:lnRef>
            <a:fillRef idx="0">
              <a:schemeClr val="accent1"/>
            </a:fillRef>
            <a:effectRef idx="0">
              <a:schemeClr val="accent1"/>
            </a:effectRef>
            <a:fontRef idx="minor">
              <a:schemeClr val="tx1"/>
            </a:fontRef>
          </p:style>
        </p:cxnSp>
        <p:sp>
          <p:nvSpPr>
            <p:cNvPr id="5139" name="Elipse 5138">
              <a:extLst>
                <a:ext uri="{FF2B5EF4-FFF2-40B4-BE49-F238E27FC236}">
                  <a16:creationId xmlns:a16="http://schemas.microsoft.com/office/drawing/2014/main" id="{0B3D3725-3252-8527-2F2F-AA9634BB106A}"/>
                </a:ext>
              </a:extLst>
            </p:cNvPr>
            <p:cNvSpPr/>
            <p:nvPr/>
          </p:nvSpPr>
          <p:spPr>
            <a:xfrm>
              <a:off x="1965872" y="5563244"/>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40" name="Elipse 5139">
              <a:extLst>
                <a:ext uri="{FF2B5EF4-FFF2-40B4-BE49-F238E27FC236}">
                  <a16:creationId xmlns:a16="http://schemas.microsoft.com/office/drawing/2014/main" id="{A90FEACF-45F1-09F3-C114-20FE98DE198B}"/>
                </a:ext>
              </a:extLst>
            </p:cNvPr>
            <p:cNvSpPr/>
            <p:nvPr/>
          </p:nvSpPr>
          <p:spPr>
            <a:xfrm>
              <a:off x="1965872" y="6074286"/>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42" name="Elipse 5141">
              <a:extLst>
                <a:ext uri="{FF2B5EF4-FFF2-40B4-BE49-F238E27FC236}">
                  <a16:creationId xmlns:a16="http://schemas.microsoft.com/office/drawing/2014/main" id="{B2E472C7-750B-BA0C-2B61-8E103719C5D4}"/>
                </a:ext>
              </a:extLst>
            </p:cNvPr>
            <p:cNvSpPr/>
            <p:nvPr/>
          </p:nvSpPr>
          <p:spPr>
            <a:xfrm>
              <a:off x="1814224" y="4975027"/>
              <a:ext cx="496916" cy="496916"/>
            </a:xfrm>
            <a:prstGeom prst="ellipse">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143" name="Imagen 5142">
              <a:extLst>
                <a:ext uri="{FF2B5EF4-FFF2-40B4-BE49-F238E27FC236}">
                  <a16:creationId xmlns:a16="http://schemas.microsoft.com/office/drawing/2014/main" id="{314460AF-38F3-C0A3-EE0D-28AAD3EE2712}"/>
                </a:ext>
              </a:extLst>
            </p:cNvPr>
            <p:cNvPicPr>
              <a:picLocks noChangeAspect="1"/>
            </p:cNvPicPr>
            <p:nvPr/>
          </p:nvPicPr>
          <p:blipFill>
            <a:blip r:embed="rId7"/>
            <a:stretch>
              <a:fillRect/>
            </a:stretch>
          </p:blipFill>
          <p:spPr>
            <a:xfrm>
              <a:off x="1871388" y="5028405"/>
              <a:ext cx="377291" cy="374724"/>
            </a:xfrm>
            <a:prstGeom prst="rect">
              <a:avLst/>
            </a:prstGeom>
          </p:spPr>
        </p:pic>
      </p:grpSp>
      <p:grpSp>
        <p:nvGrpSpPr>
          <p:cNvPr id="5159" name="Grupo 5158">
            <a:extLst>
              <a:ext uri="{FF2B5EF4-FFF2-40B4-BE49-F238E27FC236}">
                <a16:creationId xmlns:a16="http://schemas.microsoft.com/office/drawing/2014/main" id="{4FE20B3D-5188-C997-3F18-5DEC3C88E4B6}"/>
              </a:ext>
            </a:extLst>
          </p:cNvPr>
          <p:cNvGrpSpPr/>
          <p:nvPr/>
        </p:nvGrpSpPr>
        <p:grpSpPr>
          <a:xfrm>
            <a:off x="6756654" y="4776270"/>
            <a:ext cx="4614787" cy="1580781"/>
            <a:chOff x="6756654" y="4700070"/>
            <a:chExt cx="4614787" cy="1580781"/>
          </a:xfrm>
        </p:grpSpPr>
        <p:sp>
          <p:nvSpPr>
            <p:cNvPr id="22" name="CuadroTexto 21">
              <a:extLst>
                <a:ext uri="{FF2B5EF4-FFF2-40B4-BE49-F238E27FC236}">
                  <a16:creationId xmlns:a16="http://schemas.microsoft.com/office/drawing/2014/main" id="{0F6AA5CA-F221-48B4-3557-C9578AC6D091}"/>
                </a:ext>
              </a:extLst>
            </p:cNvPr>
            <p:cNvSpPr txBox="1"/>
            <p:nvPr/>
          </p:nvSpPr>
          <p:spPr>
            <a:xfrm>
              <a:off x="7134124" y="5449854"/>
              <a:ext cx="4237317" cy="83099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WS INTA (Gastos – Pagos)</a:t>
              </a:r>
            </a:p>
            <a:p>
              <a:pPr>
                <a:lnSpc>
                  <a:spcPct val="100000"/>
                </a:lnSpc>
              </a:pPr>
              <a:endParaRPr lang="es-ES" dirty="0"/>
            </a:p>
            <a:p>
              <a:pPr>
                <a:lnSpc>
                  <a:spcPct val="100000"/>
                </a:lnSpc>
              </a:pPr>
              <a:r>
                <a:rPr lang="es-ES" dirty="0"/>
                <a:t>Ampliación Monto Máximo VEP </a:t>
              </a:r>
            </a:p>
          </p:txBody>
        </p:sp>
        <p:cxnSp>
          <p:nvCxnSpPr>
            <p:cNvPr id="5147" name="Conector recto 5146">
              <a:extLst>
                <a:ext uri="{FF2B5EF4-FFF2-40B4-BE49-F238E27FC236}">
                  <a16:creationId xmlns:a16="http://schemas.microsoft.com/office/drawing/2014/main" id="{7D3D05A9-A851-4A58-8332-754EE48A4756}"/>
                </a:ext>
              </a:extLst>
            </p:cNvPr>
            <p:cNvCxnSpPr/>
            <p:nvPr/>
          </p:nvCxnSpPr>
          <p:spPr>
            <a:xfrm>
              <a:off x="7035141" y="5187827"/>
              <a:ext cx="3212544" cy="0"/>
            </a:xfrm>
            <a:prstGeom prst="line">
              <a:avLst/>
            </a:prstGeom>
            <a:ln w="57150">
              <a:solidFill>
                <a:srgbClr val="BC60B8"/>
              </a:solidFill>
            </a:ln>
          </p:spPr>
          <p:style>
            <a:lnRef idx="1">
              <a:schemeClr val="accent1"/>
            </a:lnRef>
            <a:fillRef idx="0">
              <a:schemeClr val="accent1"/>
            </a:fillRef>
            <a:effectRef idx="0">
              <a:schemeClr val="accent1"/>
            </a:effectRef>
            <a:fontRef idx="minor">
              <a:schemeClr val="tx1"/>
            </a:fontRef>
          </p:style>
        </p:cxnSp>
        <p:cxnSp>
          <p:nvCxnSpPr>
            <p:cNvPr id="5148" name="Conector recto 5147">
              <a:extLst>
                <a:ext uri="{FF2B5EF4-FFF2-40B4-BE49-F238E27FC236}">
                  <a16:creationId xmlns:a16="http://schemas.microsoft.com/office/drawing/2014/main" id="{B7FD991A-12D8-9477-1431-C54EA5144904}"/>
                </a:ext>
              </a:extLst>
            </p:cNvPr>
            <p:cNvCxnSpPr>
              <a:cxnSpLocks/>
            </p:cNvCxnSpPr>
            <p:nvPr/>
          </p:nvCxnSpPr>
          <p:spPr>
            <a:xfrm>
              <a:off x="6999828" y="5275489"/>
              <a:ext cx="0" cy="821418"/>
            </a:xfrm>
            <a:prstGeom prst="line">
              <a:avLst/>
            </a:prstGeom>
            <a:ln w="28575">
              <a:solidFill>
                <a:srgbClr val="BC60B8"/>
              </a:solidFill>
            </a:ln>
          </p:spPr>
          <p:style>
            <a:lnRef idx="1">
              <a:schemeClr val="accent1"/>
            </a:lnRef>
            <a:fillRef idx="0">
              <a:schemeClr val="accent1"/>
            </a:fillRef>
            <a:effectRef idx="0">
              <a:schemeClr val="accent1"/>
            </a:effectRef>
            <a:fontRef idx="minor">
              <a:schemeClr val="tx1"/>
            </a:fontRef>
          </p:style>
        </p:cxnSp>
        <p:sp>
          <p:nvSpPr>
            <p:cNvPr id="5149" name="Elipse 5148">
              <a:extLst>
                <a:ext uri="{FF2B5EF4-FFF2-40B4-BE49-F238E27FC236}">
                  <a16:creationId xmlns:a16="http://schemas.microsoft.com/office/drawing/2014/main" id="{518F5F95-D997-6584-6031-194DB35D922C}"/>
                </a:ext>
              </a:extLst>
            </p:cNvPr>
            <p:cNvSpPr/>
            <p:nvPr/>
          </p:nvSpPr>
          <p:spPr>
            <a:xfrm>
              <a:off x="6909828" y="5495867"/>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50" name="Elipse 5149">
              <a:extLst>
                <a:ext uri="{FF2B5EF4-FFF2-40B4-BE49-F238E27FC236}">
                  <a16:creationId xmlns:a16="http://schemas.microsoft.com/office/drawing/2014/main" id="{1B23C023-754D-9120-F72D-79862C90E089}"/>
                </a:ext>
              </a:extLst>
            </p:cNvPr>
            <p:cNvSpPr/>
            <p:nvPr/>
          </p:nvSpPr>
          <p:spPr>
            <a:xfrm>
              <a:off x="6909828" y="6006909"/>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51" name="CuadroTexto 5150">
              <a:extLst>
                <a:ext uri="{FF2B5EF4-FFF2-40B4-BE49-F238E27FC236}">
                  <a16:creationId xmlns:a16="http://schemas.microsoft.com/office/drawing/2014/main" id="{EDDB6493-86F9-DDE4-E834-0F6025A65283}"/>
                </a:ext>
              </a:extLst>
            </p:cNvPr>
            <p:cNvSpPr txBox="1"/>
            <p:nvPr/>
          </p:nvSpPr>
          <p:spPr>
            <a:xfrm>
              <a:off x="7272906" y="4700070"/>
              <a:ext cx="3225007" cy="757130"/>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000">
                  <a:solidFill>
                    <a:srgbClr val="6500FF"/>
                  </a:solidFill>
                  <a:latin typeface="Encode Sans SemiBold" pitchFamily="2" charset="0"/>
                  <a:ea typeface="+mj-ea"/>
                  <a:cs typeface="+mj-cs"/>
                </a:defRPr>
              </a:lvl1pPr>
            </a:lstStyle>
            <a:p>
              <a:r>
                <a:rPr lang="es-ES" dirty="0">
                  <a:solidFill>
                    <a:schemeClr val="tx1"/>
                  </a:solidFill>
                </a:rPr>
                <a:t>Mejoras en Desarrollo</a:t>
              </a:r>
            </a:p>
          </p:txBody>
        </p:sp>
        <p:sp>
          <p:nvSpPr>
            <p:cNvPr id="5153" name="Elipse 5152">
              <a:extLst>
                <a:ext uri="{FF2B5EF4-FFF2-40B4-BE49-F238E27FC236}">
                  <a16:creationId xmlns:a16="http://schemas.microsoft.com/office/drawing/2014/main" id="{90FBD270-9EAD-BDA9-5427-0FA88DDB855B}"/>
                </a:ext>
              </a:extLst>
            </p:cNvPr>
            <p:cNvSpPr/>
            <p:nvPr/>
          </p:nvSpPr>
          <p:spPr>
            <a:xfrm>
              <a:off x="6756654" y="4908827"/>
              <a:ext cx="496916" cy="496916"/>
            </a:xfrm>
            <a:prstGeom prst="ellipse">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156" name="Imagen 5155">
              <a:extLst>
                <a:ext uri="{FF2B5EF4-FFF2-40B4-BE49-F238E27FC236}">
                  <a16:creationId xmlns:a16="http://schemas.microsoft.com/office/drawing/2014/main" id="{EE05A6D7-7FFA-F01F-B4E5-754DDC633FFF}"/>
                </a:ext>
              </a:extLst>
            </p:cNvPr>
            <p:cNvPicPr>
              <a:picLocks noChangeAspect="1"/>
            </p:cNvPicPr>
            <p:nvPr/>
          </p:nvPicPr>
          <p:blipFill>
            <a:blip r:embed="rId9"/>
            <a:stretch>
              <a:fillRect/>
            </a:stretch>
          </p:blipFill>
          <p:spPr>
            <a:xfrm>
              <a:off x="6809991" y="4958392"/>
              <a:ext cx="379673" cy="379673"/>
            </a:xfrm>
            <a:prstGeom prst="rect">
              <a:avLst/>
            </a:prstGeom>
          </p:spPr>
        </p:pic>
      </p:grpSp>
      <p:pic>
        <p:nvPicPr>
          <p:cNvPr id="13" name="Imagen 12">
            <a:extLst>
              <a:ext uri="{FF2B5EF4-FFF2-40B4-BE49-F238E27FC236}">
                <a16:creationId xmlns:a16="http://schemas.microsoft.com/office/drawing/2014/main" id="{1DDE9392-C546-3EA4-6BA6-ACFA29F88BA7}"/>
              </a:ext>
            </a:extLst>
          </p:cNvPr>
          <p:cNvPicPr>
            <a:picLocks noChangeAspect="1"/>
          </p:cNvPicPr>
          <p:nvPr/>
        </p:nvPicPr>
        <p:blipFill>
          <a:blip r:embed="rId10"/>
          <a:stretch>
            <a:fillRect/>
          </a:stretch>
        </p:blipFill>
        <p:spPr>
          <a:xfrm>
            <a:off x="146504" y="140691"/>
            <a:ext cx="251558" cy="274038"/>
          </a:xfrm>
          <a:prstGeom prst="rect">
            <a:avLst/>
          </a:prstGeom>
        </p:spPr>
      </p:pic>
    </p:spTree>
    <p:extLst>
      <p:ext uri="{BB962C8B-B14F-4D97-AF65-F5344CB8AC3E}">
        <p14:creationId xmlns:p14="http://schemas.microsoft.com/office/powerpoint/2010/main" val="185072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90FD821-181D-BA76-396B-F012706052F5}"/>
              </a:ext>
            </a:extLst>
          </p:cNvPr>
          <p:cNvGrpSpPr/>
          <p:nvPr/>
        </p:nvGrpSpPr>
        <p:grpSpPr>
          <a:xfrm>
            <a:off x="1821403" y="-609063"/>
            <a:ext cx="11093614" cy="14934126"/>
            <a:chOff x="1904428" y="-1301214"/>
            <a:chExt cx="11093614" cy="14934126"/>
          </a:xfrm>
        </p:grpSpPr>
        <p:pic>
          <p:nvPicPr>
            <p:cNvPr id="7" name="Imagen 6">
              <a:extLst>
                <a:ext uri="{FF2B5EF4-FFF2-40B4-BE49-F238E27FC236}">
                  <a16:creationId xmlns:a16="http://schemas.microsoft.com/office/drawing/2014/main" id="{5357F5B5-0493-0FC8-150C-C217B99653E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8" name="Imagen 7">
              <a:extLst>
                <a:ext uri="{FF2B5EF4-FFF2-40B4-BE49-F238E27FC236}">
                  <a16:creationId xmlns:a16="http://schemas.microsoft.com/office/drawing/2014/main" id="{C09BBC83-2554-7C4E-0D6D-6137F51746FF}"/>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9" name="Imagen 8">
              <a:extLst>
                <a:ext uri="{FF2B5EF4-FFF2-40B4-BE49-F238E27FC236}">
                  <a16:creationId xmlns:a16="http://schemas.microsoft.com/office/drawing/2014/main" id="{C84E7F0C-17C6-9057-8971-77237FFE08CC}"/>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8"/>
              <a:ext cx="10179214" cy="13808930"/>
            </a:xfrm>
            <a:prstGeom prst="rect">
              <a:avLst/>
            </a:prstGeom>
          </p:spPr>
        </p:pic>
      </p:gr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3046412"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Novedades sobre Planificación Estratégica</a:t>
            </a:r>
          </a:p>
        </p:txBody>
      </p:sp>
      <p:pic>
        <p:nvPicPr>
          <p:cNvPr id="33" name="Picture 8" descr="Free Vector | Process optimization concept illustration">
            <a:extLst>
              <a:ext uri="{FF2B5EF4-FFF2-40B4-BE49-F238E27FC236}">
                <a16:creationId xmlns:a16="http://schemas.microsoft.com/office/drawing/2014/main" id="{E43B20AF-40B1-F209-38F4-C471445096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90133" y="478856"/>
            <a:ext cx="1372380" cy="1372380"/>
          </a:xfrm>
          <a:prstGeom prst="rect">
            <a:avLst/>
          </a:prstGeom>
          <a:noFill/>
          <a:extLst>
            <a:ext uri="{909E8E84-426E-40DD-AFC4-6F175D3DCCD1}">
              <a14:hiddenFill xmlns:a14="http://schemas.microsoft.com/office/drawing/2010/main">
                <a:solidFill>
                  <a:srgbClr val="FFFFFF"/>
                </a:solidFill>
              </a14:hiddenFill>
            </a:ext>
          </a:extLst>
        </p:spPr>
      </p:pic>
      <p:sp>
        <p:nvSpPr>
          <p:cNvPr id="34" name="Título 1">
            <a:extLst>
              <a:ext uri="{FF2B5EF4-FFF2-40B4-BE49-F238E27FC236}">
                <a16:creationId xmlns:a16="http://schemas.microsoft.com/office/drawing/2014/main" id="{5D208B18-B61F-B151-5172-5FD1E46E29ED}"/>
              </a:ext>
            </a:extLst>
          </p:cNvPr>
          <p:cNvSpPr txBox="1">
            <a:spLocks/>
          </p:cNvSpPr>
          <p:nvPr/>
        </p:nvSpPr>
        <p:spPr>
          <a:xfrm>
            <a:off x="1586862" y="519039"/>
            <a:ext cx="6013855" cy="570134"/>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solidFill>
                  <a:srgbClr val="BC60B8"/>
                </a:solidFill>
                <a:latin typeface="Barlow ExtraBold" panose="00000900000000000000" pitchFamily="2" charset="0"/>
              </a:rPr>
              <a:t>02. OPTIMIZACIONES FUNCIONALES</a:t>
            </a:r>
          </a:p>
        </p:txBody>
      </p:sp>
      <p:sp>
        <p:nvSpPr>
          <p:cNvPr id="36" name="Rectángulo: esquinas redondeadas 35">
            <a:extLst>
              <a:ext uri="{FF2B5EF4-FFF2-40B4-BE49-F238E27FC236}">
                <a16:creationId xmlns:a16="http://schemas.microsoft.com/office/drawing/2014/main" id="{D2D8FA6A-416F-7489-61CF-B0ACAB88FDD3}"/>
              </a:ext>
            </a:extLst>
          </p:cNvPr>
          <p:cNvSpPr/>
          <p:nvPr/>
        </p:nvSpPr>
        <p:spPr>
          <a:xfrm>
            <a:off x="3618036" y="3885595"/>
            <a:ext cx="5212309" cy="586449"/>
          </a:xfrm>
          <a:prstGeom prst="roundRect">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7" name="CuadroTexto 36">
            <a:extLst>
              <a:ext uri="{FF2B5EF4-FFF2-40B4-BE49-F238E27FC236}">
                <a16:creationId xmlns:a16="http://schemas.microsoft.com/office/drawing/2014/main" id="{A17DECBD-6C42-2131-4213-8080F48CB7E2}"/>
              </a:ext>
            </a:extLst>
          </p:cNvPr>
          <p:cNvSpPr txBox="1"/>
          <p:nvPr/>
        </p:nvSpPr>
        <p:spPr>
          <a:xfrm>
            <a:off x="4156987" y="3820408"/>
            <a:ext cx="4340152" cy="569387"/>
          </a:xfrm>
          <a:prstGeom prst="rect">
            <a:avLst/>
          </a:prstGeom>
          <a:noFill/>
        </p:spPr>
        <p:txBody>
          <a:bodyPr wrap="square">
            <a:spAutoFit/>
          </a:bodyPr>
          <a:lstStyle>
            <a:defPPr>
              <a:defRPr lang="es-AR"/>
            </a:defPPr>
            <a:lvl1pPr>
              <a:lnSpc>
                <a:spcPct val="150000"/>
              </a:lnSpc>
              <a:buSzPct val="150000"/>
              <a:defRPr sz="2400">
                <a:solidFill>
                  <a:srgbClr val="00A4EA"/>
                </a:solidFill>
                <a:latin typeface="Barlow SemiBold" panose="00000700000000000000" pitchFamily="2" charset="0"/>
              </a:defRPr>
            </a:lvl1pPr>
          </a:lstStyle>
          <a:p>
            <a:r>
              <a:rPr lang="es-ES" dirty="0">
                <a:solidFill>
                  <a:schemeClr val="bg1"/>
                </a:solidFill>
              </a:rPr>
              <a:t>COTENA Gestión de Cobranzas</a:t>
            </a:r>
          </a:p>
        </p:txBody>
      </p:sp>
      <p:sp>
        <p:nvSpPr>
          <p:cNvPr id="38" name="Rectángulo: esquinas redondeadas 37">
            <a:extLst>
              <a:ext uri="{FF2B5EF4-FFF2-40B4-BE49-F238E27FC236}">
                <a16:creationId xmlns:a16="http://schemas.microsoft.com/office/drawing/2014/main" id="{0D94A0A7-0D5B-E7A0-F50E-6AF336F89F0D}"/>
              </a:ext>
            </a:extLst>
          </p:cNvPr>
          <p:cNvSpPr/>
          <p:nvPr/>
        </p:nvSpPr>
        <p:spPr>
          <a:xfrm>
            <a:off x="2677319" y="1137029"/>
            <a:ext cx="7093744" cy="586449"/>
          </a:xfrm>
          <a:prstGeom prst="roundRect">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9" name="CuadroTexto 38">
            <a:extLst>
              <a:ext uri="{FF2B5EF4-FFF2-40B4-BE49-F238E27FC236}">
                <a16:creationId xmlns:a16="http://schemas.microsoft.com/office/drawing/2014/main" id="{077FC635-C7E5-A69C-F7CE-93C8304242B0}"/>
              </a:ext>
            </a:extLst>
          </p:cNvPr>
          <p:cNvSpPr txBox="1"/>
          <p:nvPr/>
        </p:nvSpPr>
        <p:spPr>
          <a:xfrm>
            <a:off x="2859360" y="1084259"/>
            <a:ext cx="7844880" cy="569387"/>
          </a:xfrm>
          <a:prstGeom prst="rect">
            <a:avLst/>
          </a:prstGeom>
          <a:noFill/>
        </p:spPr>
        <p:txBody>
          <a:bodyPr wrap="square">
            <a:spAutoFit/>
          </a:bodyPr>
          <a:lstStyle>
            <a:defPPr>
              <a:defRPr lang="es-AR"/>
            </a:defPPr>
            <a:lvl1pPr>
              <a:lnSpc>
                <a:spcPct val="150000"/>
              </a:lnSpc>
              <a:buSzPct val="150000"/>
              <a:defRPr sz="2400">
                <a:solidFill>
                  <a:srgbClr val="00A4EA"/>
                </a:solidFill>
                <a:latin typeface="Barlow SemiBold" panose="00000700000000000000" pitchFamily="2" charset="0"/>
              </a:defRPr>
            </a:lvl1pPr>
          </a:lstStyle>
          <a:p>
            <a:r>
              <a:rPr lang="es-ES" dirty="0">
                <a:solidFill>
                  <a:schemeClr val="bg1"/>
                </a:solidFill>
              </a:rPr>
              <a:t>E-RECAUDA Gestión de Recursos No Tributarios</a:t>
            </a:r>
          </a:p>
        </p:txBody>
      </p:sp>
      <p:grpSp>
        <p:nvGrpSpPr>
          <p:cNvPr id="41" name="Grupo 40">
            <a:extLst>
              <a:ext uri="{FF2B5EF4-FFF2-40B4-BE49-F238E27FC236}">
                <a16:creationId xmlns:a16="http://schemas.microsoft.com/office/drawing/2014/main" id="{0A6BC485-C14D-1306-596D-25DB74229255}"/>
              </a:ext>
            </a:extLst>
          </p:cNvPr>
          <p:cNvGrpSpPr/>
          <p:nvPr/>
        </p:nvGrpSpPr>
        <p:grpSpPr>
          <a:xfrm>
            <a:off x="1814224" y="1829019"/>
            <a:ext cx="4096791" cy="1895766"/>
            <a:chOff x="1814224" y="4934169"/>
            <a:chExt cx="4096791" cy="1895766"/>
          </a:xfrm>
        </p:grpSpPr>
        <p:sp>
          <p:nvSpPr>
            <p:cNvPr id="42" name="CuadroTexto 41">
              <a:extLst>
                <a:ext uri="{FF2B5EF4-FFF2-40B4-BE49-F238E27FC236}">
                  <a16:creationId xmlns:a16="http://schemas.microsoft.com/office/drawing/2014/main" id="{452D4A66-6931-6D9D-7852-792A3CAE53DD}"/>
                </a:ext>
              </a:extLst>
            </p:cNvPr>
            <p:cNvSpPr txBox="1"/>
            <p:nvPr/>
          </p:nvSpPr>
          <p:spPr>
            <a:xfrm>
              <a:off x="2180770" y="5506496"/>
              <a:ext cx="2894008" cy="1323439"/>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Incorporación de QR en modalidad Web </a:t>
              </a:r>
              <a:r>
                <a:rPr lang="es-ES" dirty="0" err="1"/>
                <a:t>Service</a:t>
              </a:r>
              <a:endParaRPr lang="es-ES" dirty="0"/>
            </a:p>
            <a:p>
              <a:pPr>
                <a:lnSpc>
                  <a:spcPct val="100000"/>
                </a:lnSpc>
              </a:pPr>
              <a:endParaRPr lang="es-ES" dirty="0"/>
            </a:p>
            <a:p>
              <a:pPr>
                <a:lnSpc>
                  <a:spcPct val="100000"/>
                </a:lnSpc>
              </a:pPr>
              <a:r>
                <a:rPr lang="es-ES" dirty="0"/>
                <a:t>Identificación Billeteras Electrónicas</a:t>
              </a:r>
            </a:p>
          </p:txBody>
        </p:sp>
        <p:cxnSp>
          <p:nvCxnSpPr>
            <p:cNvPr id="43" name="Conector recto 42">
              <a:extLst>
                <a:ext uri="{FF2B5EF4-FFF2-40B4-BE49-F238E27FC236}">
                  <a16:creationId xmlns:a16="http://schemas.microsoft.com/office/drawing/2014/main" id="{5DB6C0C0-15CC-EF0C-AB5E-D7E002D65D68}"/>
                </a:ext>
              </a:extLst>
            </p:cNvPr>
            <p:cNvCxnSpPr/>
            <p:nvPr/>
          </p:nvCxnSpPr>
          <p:spPr>
            <a:xfrm>
              <a:off x="2111761" y="5254027"/>
              <a:ext cx="3212544" cy="0"/>
            </a:xfrm>
            <a:prstGeom prst="line">
              <a:avLst/>
            </a:prstGeom>
            <a:ln w="57150">
              <a:solidFill>
                <a:srgbClr val="BC60B8"/>
              </a:solidFill>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2E429966-A903-9995-81D0-8CB5E1C6C76A}"/>
                </a:ext>
              </a:extLst>
            </p:cNvPr>
            <p:cNvSpPr txBox="1"/>
            <p:nvPr/>
          </p:nvSpPr>
          <p:spPr>
            <a:xfrm>
              <a:off x="2320293" y="4934169"/>
              <a:ext cx="3590722" cy="424732"/>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400">
                  <a:solidFill>
                    <a:srgbClr val="6500FF"/>
                  </a:solidFill>
                  <a:latin typeface="Barlow SemiBold" panose="00000700000000000000" pitchFamily="2" charset="0"/>
                  <a:ea typeface="+mj-ea"/>
                  <a:cs typeface="+mj-cs"/>
                </a:defRPr>
              </a:lvl1pPr>
            </a:lstStyle>
            <a:p>
              <a:r>
                <a:rPr lang="es-ES" sz="2000" dirty="0">
                  <a:solidFill>
                    <a:schemeClr val="tx1"/>
                  </a:solidFill>
                  <a:latin typeface="Encode Sans SemiBold" pitchFamily="2" charset="0"/>
                </a:rPr>
                <a:t>Mejoras Implementadas</a:t>
              </a:r>
            </a:p>
          </p:txBody>
        </p:sp>
        <p:cxnSp>
          <p:nvCxnSpPr>
            <p:cNvPr id="46" name="Conector recto 45">
              <a:extLst>
                <a:ext uri="{FF2B5EF4-FFF2-40B4-BE49-F238E27FC236}">
                  <a16:creationId xmlns:a16="http://schemas.microsoft.com/office/drawing/2014/main" id="{4954E91F-AA01-14AC-F5E3-5029F078E2FA}"/>
                </a:ext>
              </a:extLst>
            </p:cNvPr>
            <p:cNvCxnSpPr>
              <a:cxnSpLocks/>
              <a:endCxn id="48" idx="0"/>
            </p:cNvCxnSpPr>
            <p:nvPr/>
          </p:nvCxnSpPr>
          <p:spPr>
            <a:xfrm>
              <a:off x="2055872" y="5342866"/>
              <a:ext cx="0" cy="972051"/>
            </a:xfrm>
            <a:prstGeom prst="line">
              <a:avLst/>
            </a:prstGeom>
            <a:ln w="28575">
              <a:solidFill>
                <a:srgbClr val="BC60B8"/>
              </a:solidFill>
            </a:ln>
          </p:spPr>
          <p:style>
            <a:lnRef idx="1">
              <a:schemeClr val="accent1"/>
            </a:lnRef>
            <a:fillRef idx="0">
              <a:schemeClr val="accent1"/>
            </a:fillRef>
            <a:effectRef idx="0">
              <a:schemeClr val="accent1"/>
            </a:effectRef>
            <a:fontRef idx="minor">
              <a:schemeClr val="tx1"/>
            </a:fontRef>
          </p:style>
        </p:cxnSp>
        <p:sp>
          <p:nvSpPr>
            <p:cNvPr id="47" name="Elipse 46">
              <a:extLst>
                <a:ext uri="{FF2B5EF4-FFF2-40B4-BE49-F238E27FC236}">
                  <a16:creationId xmlns:a16="http://schemas.microsoft.com/office/drawing/2014/main" id="{7E35E9B5-1D31-5440-F85F-1506DD6434A0}"/>
                </a:ext>
              </a:extLst>
            </p:cNvPr>
            <p:cNvSpPr/>
            <p:nvPr/>
          </p:nvSpPr>
          <p:spPr>
            <a:xfrm>
              <a:off x="1965872" y="5563244"/>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Elipse 47">
              <a:extLst>
                <a:ext uri="{FF2B5EF4-FFF2-40B4-BE49-F238E27FC236}">
                  <a16:creationId xmlns:a16="http://schemas.microsoft.com/office/drawing/2014/main" id="{B9F1C82F-DB5C-2B7C-DC1D-BBB1B9E96359}"/>
                </a:ext>
              </a:extLst>
            </p:cNvPr>
            <p:cNvSpPr/>
            <p:nvPr/>
          </p:nvSpPr>
          <p:spPr>
            <a:xfrm>
              <a:off x="1965872" y="6314917"/>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9" name="Elipse 48">
              <a:extLst>
                <a:ext uri="{FF2B5EF4-FFF2-40B4-BE49-F238E27FC236}">
                  <a16:creationId xmlns:a16="http://schemas.microsoft.com/office/drawing/2014/main" id="{9D7FBF39-B19C-5360-9409-0DC5185B3455}"/>
                </a:ext>
              </a:extLst>
            </p:cNvPr>
            <p:cNvSpPr/>
            <p:nvPr/>
          </p:nvSpPr>
          <p:spPr>
            <a:xfrm>
              <a:off x="1814224" y="4975027"/>
              <a:ext cx="496916" cy="496916"/>
            </a:xfrm>
            <a:prstGeom prst="ellipse">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0" name="Imagen 49">
              <a:extLst>
                <a:ext uri="{FF2B5EF4-FFF2-40B4-BE49-F238E27FC236}">
                  <a16:creationId xmlns:a16="http://schemas.microsoft.com/office/drawing/2014/main" id="{ED0FAF08-AF8D-F3F5-CCDE-8AE108E93EDE}"/>
                </a:ext>
              </a:extLst>
            </p:cNvPr>
            <p:cNvPicPr>
              <a:picLocks noChangeAspect="1"/>
            </p:cNvPicPr>
            <p:nvPr/>
          </p:nvPicPr>
          <p:blipFill>
            <a:blip r:embed="rId6"/>
            <a:stretch>
              <a:fillRect/>
            </a:stretch>
          </p:blipFill>
          <p:spPr>
            <a:xfrm>
              <a:off x="1871388" y="5028405"/>
              <a:ext cx="377291" cy="374724"/>
            </a:xfrm>
            <a:prstGeom prst="rect">
              <a:avLst/>
            </a:prstGeom>
          </p:spPr>
        </p:pic>
      </p:grpSp>
      <p:grpSp>
        <p:nvGrpSpPr>
          <p:cNvPr id="61" name="Grupo 60">
            <a:extLst>
              <a:ext uri="{FF2B5EF4-FFF2-40B4-BE49-F238E27FC236}">
                <a16:creationId xmlns:a16="http://schemas.microsoft.com/office/drawing/2014/main" id="{4FCD34E0-F44A-0B90-DD3B-C692AAE7A949}"/>
              </a:ext>
            </a:extLst>
          </p:cNvPr>
          <p:cNvGrpSpPr/>
          <p:nvPr/>
        </p:nvGrpSpPr>
        <p:grpSpPr>
          <a:xfrm>
            <a:off x="1814224" y="4572219"/>
            <a:ext cx="4096791" cy="1895766"/>
            <a:chOff x="1814224" y="4934169"/>
            <a:chExt cx="4096791" cy="1895766"/>
          </a:xfrm>
        </p:grpSpPr>
        <p:sp>
          <p:nvSpPr>
            <p:cNvPr id="62" name="CuadroTexto 61">
              <a:extLst>
                <a:ext uri="{FF2B5EF4-FFF2-40B4-BE49-F238E27FC236}">
                  <a16:creationId xmlns:a16="http://schemas.microsoft.com/office/drawing/2014/main" id="{CD6969FB-03F3-6B48-9B1C-A127AE675ABF}"/>
                </a:ext>
              </a:extLst>
            </p:cNvPr>
            <p:cNvSpPr txBox="1"/>
            <p:nvPr/>
          </p:nvSpPr>
          <p:spPr>
            <a:xfrm>
              <a:off x="2180769" y="5506496"/>
              <a:ext cx="3529973" cy="1323439"/>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Gestión de Recupero de Préstamos (Provincias y Organismos)</a:t>
              </a:r>
            </a:p>
            <a:p>
              <a:pPr>
                <a:lnSpc>
                  <a:spcPct val="100000"/>
                </a:lnSpc>
              </a:pPr>
              <a:endParaRPr lang="es-ES" dirty="0"/>
            </a:p>
            <a:p>
              <a:pPr>
                <a:lnSpc>
                  <a:spcPct val="100000"/>
                </a:lnSpc>
              </a:pPr>
              <a:r>
                <a:rPr lang="es-ES" dirty="0"/>
                <a:t>Registro Automático de Recursos (Aportes y Remanentes)</a:t>
              </a:r>
            </a:p>
          </p:txBody>
        </p:sp>
        <p:cxnSp>
          <p:nvCxnSpPr>
            <p:cNvPr id="63" name="Conector recto 62">
              <a:extLst>
                <a:ext uri="{FF2B5EF4-FFF2-40B4-BE49-F238E27FC236}">
                  <a16:creationId xmlns:a16="http://schemas.microsoft.com/office/drawing/2014/main" id="{2EB87D16-EFA3-241A-8FA2-D07B57280836}"/>
                </a:ext>
              </a:extLst>
            </p:cNvPr>
            <p:cNvCxnSpPr/>
            <p:nvPr/>
          </p:nvCxnSpPr>
          <p:spPr>
            <a:xfrm>
              <a:off x="2111761" y="5254027"/>
              <a:ext cx="3212544" cy="0"/>
            </a:xfrm>
            <a:prstGeom prst="line">
              <a:avLst/>
            </a:prstGeom>
            <a:ln w="57150">
              <a:solidFill>
                <a:srgbClr val="BC60B8"/>
              </a:solidFill>
            </a:ln>
          </p:spPr>
          <p:style>
            <a:lnRef idx="1">
              <a:schemeClr val="accent1"/>
            </a:lnRef>
            <a:fillRef idx="0">
              <a:schemeClr val="accent1"/>
            </a:fillRef>
            <a:effectRef idx="0">
              <a:schemeClr val="accent1"/>
            </a:effectRef>
            <a:fontRef idx="minor">
              <a:schemeClr val="tx1"/>
            </a:fontRef>
          </p:style>
        </p:cxnSp>
        <p:sp>
          <p:nvSpPr>
            <p:cNvPr id="64" name="CuadroTexto 63">
              <a:extLst>
                <a:ext uri="{FF2B5EF4-FFF2-40B4-BE49-F238E27FC236}">
                  <a16:creationId xmlns:a16="http://schemas.microsoft.com/office/drawing/2014/main" id="{2E956BF9-BC9E-7CFA-C17F-81F1A9661BAE}"/>
                </a:ext>
              </a:extLst>
            </p:cNvPr>
            <p:cNvSpPr txBox="1"/>
            <p:nvPr/>
          </p:nvSpPr>
          <p:spPr>
            <a:xfrm>
              <a:off x="2320293" y="4934169"/>
              <a:ext cx="3590722" cy="424732"/>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400">
                  <a:solidFill>
                    <a:srgbClr val="6500FF"/>
                  </a:solidFill>
                  <a:latin typeface="Barlow SemiBold" panose="00000700000000000000" pitchFamily="2" charset="0"/>
                  <a:ea typeface="+mj-ea"/>
                  <a:cs typeface="+mj-cs"/>
                </a:defRPr>
              </a:lvl1pPr>
            </a:lstStyle>
            <a:p>
              <a:r>
                <a:rPr lang="es-ES" sz="2000" dirty="0">
                  <a:solidFill>
                    <a:schemeClr val="tx1"/>
                  </a:solidFill>
                  <a:latin typeface="Encode Sans SemiBold" pitchFamily="2" charset="0"/>
                </a:rPr>
                <a:t>Mejoras Implementadas</a:t>
              </a:r>
            </a:p>
          </p:txBody>
        </p:sp>
        <p:cxnSp>
          <p:nvCxnSpPr>
            <p:cNvPr id="65" name="Conector recto 64">
              <a:extLst>
                <a:ext uri="{FF2B5EF4-FFF2-40B4-BE49-F238E27FC236}">
                  <a16:creationId xmlns:a16="http://schemas.microsoft.com/office/drawing/2014/main" id="{EB73D885-9F12-A147-3127-6A940200D6A6}"/>
                </a:ext>
              </a:extLst>
            </p:cNvPr>
            <p:cNvCxnSpPr>
              <a:cxnSpLocks/>
              <a:endCxn id="67" idx="0"/>
            </p:cNvCxnSpPr>
            <p:nvPr/>
          </p:nvCxnSpPr>
          <p:spPr>
            <a:xfrm>
              <a:off x="2055872" y="5342866"/>
              <a:ext cx="0" cy="972052"/>
            </a:xfrm>
            <a:prstGeom prst="line">
              <a:avLst/>
            </a:prstGeom>
            <a:ln w="28575">
              <a:solidFill>
                <a:srgbClr val="BC60B8"/>
              </a:solidFill>
            </a:ln>
          </p:spPr>
          <p:style>
            <a:lnRef idx="1">
              <a:schemeClr val="accent1"/>
            </a:lnRef>
            <a:fillRef idx="0">
              <a:schemeClr val="accent1"/>
            </a:fillRef>
            <a:effectRef idx="0">
              <a:schemeClr val="accent1"/>
            </a:effectRef>
            <a:fontRef idx="minor">
              <a:schemeClr val="tx1"/>
            </a:fontRef>
          </p:style>
        </p:cxnSp>
        <p:sp>
          <p:nvSpPr>
            <p:cNvPr id="66" name="Elipse 65">
              <a:extLst>
                <a:ext uri="{FF2B5EF4-FFF2-40B4-BE49-F238E27FC236}">
                  <a16:creationId xmlns:a16="http://schemas.microsoft.com/office/drawing/2014/main" id="{EB9AB154-6887-187B-FECA-77AE594D8768}"/>
                </a:ext>
              </a:extLst>
            </p:cNvPr>
            <p:cNvSpPr/>
            <p:nvPr/>
          </p:nvSpPr>
          <p:spPr>
            <a:xfrm>
              <a:off x="1965872" y="5563244"/>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7" name="Elipse 66">
              <a:extLst>
                <a:ext uri="{FF2B5EF4-FFF2-40B4-BE49-F238E27FC236}">
                  <a16:creationId xmlns:a16="http://schemas.microsoft.com/office/drawing/2014/main" id="{B827E647-49EE-1295-3E19-C4552706AE52}"/>
                </a:ext>
              </a:extLst>
            </p:cNvPr>
            <p:cNvSpPr/>
            <p:nvPr/>
          </p:nvSpPr>
          <p:spPr>
            <a:xfrm>
              <a:off x="1965872" y="6314918"/>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8" name="Elipse 67">
              <a:extLst>
                <a:ext uri="{FF2B5EF4-FFF2-40B4-BE49-F238E27FC236}">
                  <a16:creationId xmlns:a16="http://schemas.microsoft.com/office/drawing/2014/main" id="{5CD80316-0343-F8EE-AA07-64F6C5ADB402}"/>
                </a:ext>
              </a:extLst>
            </p:cNvPr>
            <p:cNvSpPr/>
            <p:nvPr/>
          </p:nvSpPr>
          <p:spPr>
            <a:xfrm>
              <a:off x="1814224" y="4975027"/>
              <a:ext cx="496916" cy="496916"/>
            </a:xfrm>
            <a:prstGeom prst="ellipse">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9" name="Imagen 68">
              <a:extLst>
                <a:ext uri="{FF2B5EF4-FFF2-40B4-BE49-F238E27FC236}">
                  <a16:creationId xmlns:a16="http://schemas.microsoft.com/office/drawing/2014/main" id="{AB906A17-4CA2-C15A-B1DC-543C535A2A5F}"/>
                </a:ext>
              </a:extLst>
            </p:cNvPr>
            <p:cNvPicPr>
              <a:picLocks noChangeAspect="1"/>
            </p:cNvPicPr>
            <p:nvPr/>
          </p:nvPicPr>
          <p:blipFill>
            <a:blip r:embed="rId6"/>
            <a:stretch>
              <a:fillRect/>
            </a:stretch>
          </p:blipFill>
          <p:spPr>
            <a:xfrm>
              <a:off x="1871388" y="5028405"/>
              <a:ext cx="377291" cy="374724"/>
            </a:xfrm>
            <a:prstGeom prst="rect">
              <a:avLst/>
            </a:prstGeom>
          </p:spPr>
        </p:pic>
      </p:grpSp>
      <p:grpSp>
        <p:nvGrpSpPr>
          <p:cNvPr id="70" name="Grupo 69">
            <a:extLst>
              <a:ext uri="{FF2B5EF4-FFF2-40B4-BE49-F238E27FC236}">
                <a16:creationId xmlns:a16="http://schemas.microsoft.com/office/drawing/2014/main" id="{B2097066-6316-839C-1E9B-5FB7054C9F5A}"/>
              </a:ext>
            </a:extLst>
          </p:cNvPr>
          <p:cNvGrpSpPr/>
          <p:nvPr/>
        </p:nvGrpSpPr>
        <p:grpSpPr>
          <a:xfrm>
            <a:off x="6756654" y="4414320"/>
            <a:ext cx="4614787" cy="1088338"/>
            <a:chOff x="6756654" y="4700070"/>
            <a:chExt cx="4614787" cy="1088338"/>
          </a:xfrm>
        </p:grpSpPr>
        <p:sp>
          <p:nvSpPr>
            <p:cNvPr id="71" name="CuadroTexto 70">
              <a:extLst>
                <a:ext uri="{FF2B5EF4-FFF2-40B4-BE49-F238E27FC236}">
                  <a16:creationId xmlns:a16="http://schemas.microsoft.com/office/drawing/2014/main" id="{E36189C0-C228-5FDC-FFDE-BCF5B116473F}"/>
                </a:ext>
              </a:extLst>
            </p:cNvPr>
            <p:cNvSpPr txBox="1"/>
            <p:nvPr/>
          </p:nvSpPr>
          <p:spPr>
            <a:xfrm>
              <a:off x="7134124" y="5449854"/>
              <a:ext cx="4237317" cy="338554"/>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Consultas y Reportes</a:t>
              </a:r>
            </a:p>
          </p:txBody>
        </p:sp>
        <p:cxnSp>
          <p:nvCxnSpPr>
            <p:cNvPr id="72" name="Conector recto 71">
              <a:extLst>
                <a:ext uri="{FF2B5EF4-FFF2-40B4-BE49-F238E27FC236}">
                  <a16:creationId xmlns:a16="http://schemas.microsoft.com/office/drawing/2014/main" id="{93FA38E0-EB05-1900-B232-F110284A348C}"/>
                </a:ext>
              </a:extLst>
            </p:cNvPr>
            <p:cNvCxnSpPr/>
            <p:nvPr/>
          </p:nvCxnSpPr>
          <p:spPr>
            <a:xfrm>
              <a:off x="7035141" y="5187827"/>
              <a:ext cx="3212544" cy="0"/>
            </a:xfrm>
            <a:prstGeom prst="line">
              <a:avLst/>
            </a:prstGeom>
            <a:ln w="57150">
              <a:solidFill>
                <a:srgbClr val="BC60B8"/>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DBB3BBFA-7F7D-E13F-2B52-9ACFDC1E68DF}"/>
                </a:ext>
              </a:extLst>
            </p:cNvPr>
            <p:cNvCxnSpPr>
              <a:cxnSpLocks/>
              <a:endCxn id="74" idx="4"/>
            </p:cNvCxnSpPr>
            <p:nvPr/>
          </p:nvCxnSpPr>
          <p:spPr>
            <a:xfrm>
              <a:off x="6999828" y="5275489"/>
              <a:ext cx="0" cy="400378"/>
            </a:xfrm>
            <a:prstGeom prst="line">
              <a:avLst/>
            </a:prstGeom>
            <a:ln w="28575">
              <a:solidFill>
                <a:srgbClr val="BC60B8"/>
              </a:solidFill>
            </a:ln>
          </p:spPr>
          <p:style>
            <a:lnRef idx="1">
              <a:schemeClr val="accent1"/>
            </a:lnRef>
            <a:fillRef idx="0">
              <a:schemeClr val="accent1"/>
            </a:fillRef>
            <a:effectRef idx="0">
              <a:schemeClr val="accent1"/>
            </a:effectRef>
            <a:fontRef idx="minor">
              <a:schemeClr val="tx1"/>
            </a:fontRef>
          </p:style>
        </p:cxnSp>
        <p:sp>
          <p:nvSpPr>
            <p:cNvPr id="74" name="Elipse 73">
              <a:extLst>
                <a:ext uri="{FF2B5EF4-FFF2-40B4-BE49-F238E27FC236}">
                  <a16:creationId xmlns:a16="http://schemas.microsoft.com/office/drawing/2014/main" id="{B148E176-EDB1-FB61-E273-505F00E23441}"/>
                </a:ext>
              </a:extLst>
            </p:cNvPr>
            <p:cNvSpPr/>
            <p:nvPr/>
          </p:nvSpPr>
          <p:spPr>
            <a:xfrm>
              <a:off x="6909828" y="5495867"/>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6" name="CuadroTexto 75">
              <a:extLst>
                <a:ext uri="{FF2B5EF4-FFF2-40B4-BE49-F238E27FC236}">
                  <a16:creationId xmlns:a16="http://schemas.microsoft.com/office/drawing/2014/main" id="{F3B44F77-DAF3-8DDB-6618-A7CF1C13F6D7}"/>
                </a:ext>
              </a:extLst>
            </p:cNvPr>
            <p:cNvSpPr txBox="1"/>
            <p:nvPr/>
          </p:nvSpPr>
          <p:spPr>
            <a:xfrm>
              <a:off x="7272906" y="4700070"/>
              <a:ext cx="3225007" cy="757130"/>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000">
                  <a:solidFill>
                    <a:srgbClr val="6500FF"/>
                  </a:solidFill>
                  <a:latin typeface="Encode Sans SemiBold" pitchFamily="2" charset="0"/>
                  <a:ea typeface="+mj-ea"/>
                  <a:cs typeface="+mj-cs"/>
                </a:defRPr>
              </a:lvl1pPr>
            </a:lstStyle>
            <a:p>
              <a:r>
                <a:rPr lang="es-ES" dirty="0">
                  <a:solidFill>
                    <a:schemeClr val="tx1"/>
                  </a:solidFill>
                </a:rPr>
                <a:t>Mejoras en Desarrollo</a:t>
              </a:r>
            </a:p>
          </p:txBody>
        </p:sp>
        <p:sp>
          <p:nvSpPr>
            <p:cNvPr id="77" name="Elipse 76">
              <a:extLst>
                <a:ext uri="{FF2B5EF4-FFF2-40B4-BE49-F238E27FC236}">
                  <a16:creationId xmlns:a16="http://schemas.microsoft.com/office/drawing/2014/main" id="{0C8C61B8-693C-E31B-C665-374578FF2E26}"/>
                </a:ext>
              </a:extLst>
            </p:cNvPr>
            <p:cNvSpPr/>
            <p:nvPr/>
          </p:nvSpPr>
          <p:spPr>
            <a:xfrm>
              <a:off x="6756654" y="4908827"/>
              <a:ext cx="496916" cy="496916"/>
            </a:xfrm>
            <a:prstGeom prst="ellipse">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8" name="Imagen 77">
              <a:extLst>
                <a:ext uri="{FF2B5EF4-FFF2-40B4-BE49-F238E27FC236}">
                  <a16:creationId xmlns:a16="http://schemas.microsoft.com/office/drawing/2014/main" id="{38E76A15-1CA1-868D-7D34-07F7B75FB422}"/>
                </a:ext>
              </a:extLst>
            </p:cNvPr>
            <p:cNvPicPr>
              <a:picLocks noChangeAspect="1"/>
            </p:cNvPicPr>
            <p:nvPr/>
          </p:nvPicPr>
          <p:blipFill>
            <a:blip r:embed="rId7"/>
            <a:stretch>
              <a:fillRect/>
            </a:stretch>
          </p:blipFill>
          <p:spPr>
            <a:xfrm>
              <a:off x="6809991" y="4958392"/>
              <a:ext cx="379673" cy="379673"/>
            </a:xfrm>
            <a:prstGeom prst="rect">
              <a:avLst/>
            </a:prstGeom>
          </p:spPr>
        </p:pic>
      </p:grpSp>
      <p:grpSp>
        <p:nvGrpSpPr>
          <p:cNvPr id="80" name="Grupo 79">
            <a:extLst>
              <a:ext uri="{FF2B5EF4-FFF2-40B4-BE49-F238E27FC236}">
                <a16:creationId xmlns:a16="http://schemas.microsoft.com/office/drawing/2014/main" id="{C796EFD4-DD40-C325-9B46-3B0681B8DFE1}"/>
              </a:ext>
            </a:extLst>
          </p:cNvPr>
          <p:cNvGrpSpPr/>
          <p:nvPr/>
        </p:nvGrpSpPr>
        <p:grpSpPr>
          <a:xfrm>
            <a:off x="6756654" y="1671120"/>
            <a:ext cx="4614787" cy="1580781"/>
            <a:chOff x="6756654" y="1671120"/>
            <a:chExt cx="4614787" cy="1580781"/>
          </a:xfrm>
        </p:grpSpPr>
        <p:sp>
          <p:nvSpPr>
            <p:cNvPr id="52" name="CuadroTexto 51">
              <a:extLst>
                <a:ext uri="{FF2B5EF4-FFF2-40B4-BE49-F238E27FC236}">
                  <a16:creationId xmlns:a16="http://schemas.microsoft.com/office/drawing/2014/main" id="{2BFD2F81-4C62-82E4-CF1F-37CB0C244003}"/>
                </a:ext>
              </a:extLst>
            </p:cNvPr>
            <p:cNvSpPr txBox="1"/>
            <p:nvPr/>
          </p:nvSpPr>
          <p:spPr>
            <a:xfrm>
              <a:off x="7134124" y="2420904"/>
              <a:ext cx="4237317" cy="830997"/>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Recaudación </a:t>
              </a:r>
              <a:r>
                <a:rPr lang="es-ES" dirty="0" err="1"/>
                <a:t>Multiconcepto</a:t>
              </a:r>
              <a:endParaRPr lang="es-ES" dirty="0"/>
            </a:p>
            <a:p>
              <a:pPr>
                <a:lnSpc>
                  <a:spcPct val="100000"/>
                </a:lnSpc>
              </a:pPr>
              <a:endParaRPr lang="es-ES" dirty="0"/>
            </a:p>
            <a:p>
              <a:pPr>
                <a:lnSpc>
                  <a:spcPct val="100000"/>
                </a:lnSpc>
              </a:pPr>
              <a:r>
                <a:rPr lang="es-ES" dirty="0"/>
                <a:t>Actualización </a:t>
              </a:r>
              <a:r>
                <a:rPr lang="es-ES" dirty="0" err="1"/>
                <a:t>Tecnologica</a:t>
              </a:r>
              <a:r>
                <a:rPr lang="es-ES" dirty="0"/>
                <a:t> (</a:t>
              </a:r>
              <a:r>
                <a:rPr lang="es-ES" dirty="0" err="1"/>
                <a:t>Openshift</a:t>
              </a:r>
              <a:r>
                <a:rPr lang="es-ES" dirty="0"/>
                <a:t>)</a:t>
              </a:r>
            </a:p>
          </p:txBody>
        </p:sp>
        <p:cxnSp>
          <p:nvCxnSpPr>
            <p:cNvPr id="53" name="Conector recto 52">
              <a:extLst>
                <a:ext uri="{FF2B5EF4-FFF2-40B4-BE49-F238E27FC236}">
                  <a16:creationId xmlns:a16="http://schemas.microsoft.com/office/drawing/2014/main" id="{E6C541BF-1579-65D2-E629-5A82577454A7}"/>
                </a:ext>
              </a:extLst>
            </p:cNvPr>
            <p:cNvCxnSpPr/>
            <p:nvPr/>
          </p:nvCxnSpPr>
          <p:spPr>
            <a:xfrm>
              <a:off x="7035141" y="2158877"/>
              <a:ext cx="3212544" cy="0"/>
            </a:xfrm>
            <a:prstGeom prst="line">
              <a:avLst/>
            </a:prstGeom>
            <a:ln w="57150">
              <a:solidFill>
                <a:srgbClr val="BC60B8"/>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AF3DE8D9-A7E7-3B52-D7AC-F87A98F4C51F}"/>
                </a:ext>
              </a:extLst>
            </p:cNvPr>
            <p:cNvCxnSpPr>
              <a:cxnSpLocks/>
            </p:cNvCxnSpPr>
            <p:nvPr/>
          </p:nvCxnSpPr>
          <p:spPr>
            <a:xfrm>
              <a:off x="6999828" y="2246539"/>
              <a:ext cx="0" cy="821418"/>
            </a:xfrm>
            <a:prstGeom prst="line">
              <a:avLst/>
            </a:prstGeom>
            <a:ln w="28575">
              <a:solidFill>
                <a:srgbClr val="BC60B8"/>
              </a:solidFill>
            </a:ln>
          </p:spPr>
          <p:style>
            <a:lnRef idx="1">
              <a:schemeClr val="accent1"/>
            </a:lnRef>
            <a:fillRef idx="0">
              <a:schemeClr val="accent1"/>
            </a:fillRef>
            <a:effectRef idx="0">
              <a:schemeClr val="accent1"/>
            </a:effectRef>
            <a:fontRef idx="minor">
              <a:schemeClr val="tx1"/>
            </a:fontRef>
          </p:style>
        </p:cxnSp>
        <p:sp>
          <p:nvSpPr>
            <p:cNvPr id="55" name="Elipse 54">
              <a:extLst>
                <a:ext uri="{FF2B5EF4-FFF2-40B4-BE49-F238E27FC236}">
                  <a16:creationId xmlns:a16="http://schemas.microsoft.com/office/drawing/2014/main" id="{ADFDA1C1-E3ED-D2A1-724F-A54238F4EA60}"/>
                </a:ext>
              </a:extLst>
            </p:cNvPr>
            <p:cNvSpPr/>
            <p:nvPr/>
          </p:nvSpPr>
          <p:spPr>
            <a:xfrm>
              <a:off x="6909828" y="2466917"/>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6" name="Elipse 55">
              <a:extLst>
                <a:ext uri="{FF2B5EF4-FFF2-40B4-BE49-F238E27FC236}">
                  <a16:creationId xmlns:a16="http://schemas.microsoft.com/office/drawing/2014/main" id="{2068DA8F-988B-F4CE-7431-679F27874415}"/>
                </a:ext>
              </a:extLst>
            </p:cNvPr>
            <p:cNvSpPr/>
            <p:nvPr/>
          </p:nvSpPr>
          <p:spPr>
            <a:xfrm>
              <a:off x="6909828" y="2977959"/>
              <a:ext cx="180000" cy="180000"/>
            </a:xfrm>
            <a:prstGeom prst="ellipse">
              <a:avLst/>
            </a:prstGeom>
            <a:solidFill>
              <a:schemeClr val="bg1"/>
            </a:solidFill>
            <a:ln w="28575">
              <a:solidFill>
                <a:srgbClr val="BC6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7" name="CuadroTexto 56">
              <a:extLst>
                <a:ext uri="{FF2B5EF4-FFF2-40B4-BE49-F238E27FC236}">
                  <a16:creationId xmlns:a16="http://schemas.microsoft.com/office/drawing/2014/main" id="{9A90952E-CBE3-67B3-419B-1FB91F81DD0E}"/>
                </a:ext>
              </a:extLst>
            </p:cNvPr>
            <p:cNvSpPr txBox="1"/>
            <p:nvPr/>
          </p:nvSpPr>
          <p:spPr>
            <a:xfrm>
              <a:off x="7272906" y="1671120"/>
              <a:ext cx="3225007" cy="757130"/>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000">
                  <a:solidFill>
                    <a:srgbClr val="6500FF"/>
                  </a:solidFill>
                  <a:latin typeface="Encode Sans SemiBold" pitchFamily="2" charset="0"/>
                  <a:ea typeface="+mj-ea"/>
                  <a:cs typeface="+mj-cs"/>
                </a:defRPr>
              </a:lvl1pPr>
            </a:lstStyle>
            <a:p>
              <a:r>
                <a:rPr lang="es-ES" dirty="0">
                  <a:solidFill>
                    <a:schemeClr val="tx1"/>
                  </a:solidFill>
                </a:rPr>
                <a:t>Mejoras en Análisis</a:t>
              </a:r>
            </a:p>
          </p:txBody>
        </p:sp>
        <p:sp>
          <p:nvSpPr>
            <p:cNvPr id="58" name="Elipse 57">
              <a:extLst>
                <a:ext uri="{FF2B5EF4-FFF2-40B4-BE49-F238E27FC236}">
                  <a16:creationId xmlns:a16="http://schemas.microsoft.com/office/drawing/2014/main" id="{9C20D75D-E2B0-6CC3-29A1-1AB2C487291D}"/>
                </a:ext>
              </a:extLst>
            </p:cNvPr>
            <p:cNvSpPr/>
            <p:nvPr/>
          </p:nvSpPr>
          <p:spPr>
            <a:xfrm>
              <a:off x="6756654" y="1879877"/>
              <a:ext cx="496916" cy="496916"/>
            </a:xfrm>
            <a:prstGeom prst="ellipse">
              <a:avLst/>
            </a:prstGeom>
            <a:solidFill>
              <a:srgbClr val="BC6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9" name="Imagen 78">
              <a:extLst>
                <a:ext uri="{FF2B5EF4-FFF2-40B4-BE49-F238E27FC236}">
                  <a16:creationId xmlns:a16="http://schemas.microsoft.com/office/drawing/2014/main" id="{3B82AB50-9B54-3466-DD5E-BB09F8D2CCD6}"/>
                </a:ext>
              </a:extLst>
            </p:cNvPr>
            <p:cNvPicPr>
              <a:picLocks noChangeAspect="1"/>
            </p:cNvPicPr>
            <p:nvPr/>
          </p:nvPicPr>
          <p:blipFill>
            <a:blip r:embed="rId8"/>
            <a:stretch>
              <a:fillRect/>
            </a:stretch>
          </p:blipFill>
          <p:spPr>
            <a:xfrm>
              <a:off x="6819303" y="1939166"/>
              <a:ext cx="466494" cy="466494"/>
            </a:xfrm>
            <a:prstGeom prst="rect">
              <a:avLst/>
            </a:prstGeom>
          </p:spPr>
        </p:pic>
      </p:grpSp>
      <p:pic>
        <p:nvPicPr>
          <p:cNvPr id="3" name="Imagen 2">
            <a:extLst>
              <a:ext uri="{FF2B5EF4-FFF2-40B4-BE49-F238E27FC236}">
                <a16:creationId xmlns:a16="http://schemas.microsoft.com/office/drawing/2014/main" id="{8CEDDBBA-AC1A-6EB1-404E-552BF7D86BC1}"/>
              </a:ext>
            </a:extLst>
          </p:cNvPr>
          <p:cNvPicPr>
            <a:picLocks noChangeAspect="1"/>
          </p:cNvPicPr>
          <p:nvPr/>
        </p:nvPicPr>
        <p:blipFill>
          <a:blip r:embed="rId9"/>
          <a:stretch>
            <a:fillRect/>
          </a:stretch>
        </p:blipFill>
        <p:spPr>
          <a:xfrm>
            <a:off x="146504" y="140691"/>
            <a:ext cx="251558" cy="274038"/>
          </a:xfrm>
          <a:prstGeom prst="rect">
            <a:avLst/>
          </a:prstGeom>
        </p:spPr>
      </p:pic>
    </p:spTree>
    <p:extLst>
      <p:ext uri="{BB962C8B-B14F-4D97-AF65-F5344CB8AC3E}">
        <p14:creationId xmlns:p14="http://schemas.microsoft.com/office/powerpoint/2010/main" val="403505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20131E9-780A-5461-F127-BD15011E5692}"/>
              </a:ext>
            </a:extLst>
          </p:cNvPr>
          <p:cNvPicPr>
            <a:picLocks noChangeAspect="1"/>
          </p:cNvPicPr>
          <p:nvPr/>
        </p:nvPicPr>
        <p:blipFill rotWithShape="1">
          <a:blip r:embed="rId3"/>
          <a:srcRect l="6728" r="9431"/>
          <a:stretch/>
        </p:blipFill>
        <p:spPr>
          <a:xfrm>
            <a:off x="2392644" y="1398348"/>
            <a:ext cx="6906639" cy="4205684"/>
          </a:xfrm>
          <a:prstGeom prst="rect">
            <a:avLst/>
          </a:prstGeom>
        </p:spPr>
      </p:pic>
      <p:sp>
        <p:nvSpPr>
          <p:cNvPr id="34820" name="Text Box 5">
            <a:extLst>
              <a:ext uri="{FF2B5EF4-FFF2-40B4-BE49-F238E27FC236}">
                <a16:creationId xmlns:a16="http://schemas.microsoft.com/office/drawing/2014/main" id="{C269345A-E1C3-70FA-B841-40FB92AA42EA}"/>
              </a:ext>
            </a:extLst>
          </p:cNvPr>
          <p:cNvSpPr txBox="1">
            <a:spLocks noChangeArrowheads="1"/>
          </p:cNvSpPr>
          <p:nvPr/>
        </p:nvSpPr>
        <p:spPr bwMode="auto">
          <a:xfrm>
            <a:off x="2992316" y="3287592"/>
            <a:ext cx="264795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u="sng">
                <a:solidFill>
                  <a:schemeClr val="tx1"/>
                </a:solidFill>
                <a:latin typeface="Verdana" panose="020B0604030504040204" pitchFamily="34" charset="0"/>
                <a:ea typeface="MS PGothic" panose="020B0600070205080204" pitchFamily="34" charset="-128"/>
              </a:defRPr>
            </a:lvl1pPr>
            <a:lvl2pPr marL="742950" indent="-285750" eaLnBrk="0" hangingPunct="0">
              <a:defRPr sz="1400" b="1" u="sng">
                <a:solidFill>
                  <a:schemeClr val="tx1"/>
                </a:solidFill>
                <a:latin typeface="Verdana" panose="020B0604030504040204" pitchFamily="34" charset="0"/>
                <a:ea typeface="MS PGothic" panose="020B0600070205080204" pitchFamily="34" charset="-128"/>
              </a:defRPr>
            </a:lvl2pPr>
            <a:lvl3pPr marL="1143000" indent="-228600" eaLnBrk="0" hangingPunct="0">
              <a:defRPr sz="1400" b="1" u="sng">
                <a:solidFill>
                  <a:schemeClr val="tx1"/>
                </a:solidFill>
                <a:latin typeface="Verdana" panose="020B0604030504040204" pitchFamily="34" charset="0"/>
                <a:ea typeface="MS PGothic" panose="020B0600070205080204" pitchFamily="34" charset="-128"/>
              </a:defRPr>
            </a:lvl3pPr>
            <a:lvl4pPr marL="1600200" indent="-228600" eaLnBrk="0" hangingPunct="0">
              <a:defRPr sz="1400" b="1" u="sng">
                <a:solidFill>
                  <a:schemeClr val="tx1"/>
                </a:solidFill>
                <a:latin typeface="Verdana" panose="020B0604030504040204" pitchFamily="34" charset="0"/>
                <a:ea typeface="MS PGothic" panose="020B0600070205080204" pitchFamily="34" charset="-128"/>
              </a:defRPr>
            </a:lvl4pPr>
            <a:lvl5pPr marL="2057400" indent="-228600" eaLnBrk="0" hangingPunct="0">
              <a:defRPr sz="1400" b="1" u="sng">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400" b="1" u="sng">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400" b="1" u="sng">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400" b="1" u="sng">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400" b="1" u="sng">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endParaRPr lang="es-AR" altLang="es-AR" sz="1846" b="0" u="none">
              <a:solidFill>
                <a:srgbClr val="000000"/>
              </a:solidFill>
              <a:latin typeface="Arial" panose="020B0604020202020204" pitchFamily="34" charset="0"/>
            </a:endParaRPr>
          </a:p>
        </p:txBody>
      </p:sp>
      <p:sp>
        <p:nvSpPr>
          <p:cNvPr id="4" name="CuadroTexto 3">
            <a:extLst>
              <a:ext uri="{FF2B5EF4-FFF2-40B4-BE49-F238E27FC236}">
                <a16:creationId xmlns:a16="http://schemas.microsoft.com/office/drawing/2014/main" id="{7D24E122-0962-DB63-2D52-67EAA10DD42A}"/>
              </a:ext>
            </a:extLst>
          </p:cNvPr>
          <p:cNvSpPr txBox="1"/>
          <p:nvPr/>
        </p:nvSpPr>
        <p:spPr>
          <a:xfrm>
            <a:off x="285850" y="369195"/>
            <a:ext cx="8564024"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Ingresos No Tributarios | Portal </a:t>
            </a:r>
            <a:r>
              <a:rPr lang="es-ES" altLang="es-AR" sz="2800" dirty="0" err="1">
                <a:solidFill>
                  <a:srgbClr val="6500FF"/>
                </a:solidFill>
              </a:rPr>
              <a:t>eRECAUDA</a:t>
            </a:r>
            <a:endParaRPr lang="es-ES" altLang="es-AR" sz="2800" dirty="0">
              <a:solidFill>
                <a:srgbClr val="6500FF"/>
              </a:solidFill>
            </a:endParaRPr>
          </a:p>
        </p:txBody>
      </p:sp>
      <p:pic>
        <p:nvPicPr>
          <p:cNvPr id="9" name="Imagen 8">
            <a:extLst>
              <a:ext uri="{FF2B5EF4-FFF2-40B4-BE49-F238E27FC236}">
                <a16:creationId xmlns:a16="http://schemas.microsoft.com/office/drawing/2014/main" id="{5867DCDB-21F9-2B57-5C56-694DFEFF8793}"/>
              </a:ext>
            </a:extLst>
          </p:cNvPr>
          <p:cNvPicPr>
            <a:picLocks noChangeAspect="1"/>
          </p:cNvPicPr>
          <p:nvPr/>
        </p:nvPicPr>
        <p:blipFill>
          <a:blip r:embed="rId4"/>
          <a:stretch>
            <a:fillRect/>
          </a:stretch>
        </p:blipFill>
        <p:spPr>
          <a:xfrm>
            <a:off x="1263316" y="1088181"/>
            <a:ext cx="9183587" cy="6040272"/>
          </a:xfrm>
          <a:prstGeom prst="rect">
            <a:avLst/>
          </a:prstGeom>
        </p:spPr>
      </p:pic>
      <p:pic>
        <p:nvPicPr>
          <p:cNvPr id="15" name="Imagen 14">
            <a:extLst>
              <a:ext uri="{FF2B5EF4-FFF2-40B4-BE49-F238E27FC236}">
                <a16:creationId xmlns:a16="http://schemas.microsoft.com/office/drawing/2014/main" id="{CF91FD93-90ED-1836-B42F-6DB0292147D4}"/>
              </a:ext>
            </a:extLst>
          </p:cNvPr>
          <p:cNvPicPr>
            <a:picLocks noChangeAspect="1"/>
          </p:cNvPicPr>
          <p:nvPr/>
        </p:nvPicPr>
        <p:blipFill>
          <a:blip r:embed="rId5"/>
          <a:stretch>
            <a:fillRect/>
          </a:stretch>
        </p:blipFill>
        <p:spPr>
          <a:xfrm>
            <a:off x="5827277" y="1240926"/>
            <a:ext cx="3015917" cy="3616200"/>
          </a:xfrm>
          <a:prstGeom prst="rect">
            <a:avLst/>
          </a:prstGeom>
          <a:effectLst>
            <a:outerShdw blurRad="50800" dist="38100" dir="2700000" algn="tl" rotWithShape="0">
              <a:prstClr val="black">
                <a:alpha val="40000"/>
              </a:prstClr>
            </a:outerShdw>
          </a:effectLst>
        </p:spPr>
      </p:pic>
      <p:grpSp>
        <p:nvGrpSpPr>
          <p:cNvPr id="21" name="Grupo 20">
            <a:extLst>
              <a:ext uri="{FF2B5EF4-FFF2-40B4-BE49-F238E27FC236}">
                <a16:creationId xmlns:a16="http://schemas.microsoft.com/office/drawing/2014/main" id="{4B6957BC-5B4E-E3F6-22C1-F4170DA44D87}"/>
              </a:ext>
            </a:extLst>
          </p:cNvPr>
          <p:cNvGrpSpPr/>
          <p:nvPr/>
        </p:nvGrpSpPr>
        <p:grpSpPr>
          <a:xfrm>
            <a:off x="801589" y="1500042"/>
            <a:ext cx="6259756" cy="4277874"/>
            <a:chOff x="4306636" y="1326158"/>
            <a:chExt cx="6259756" cy="4277874"/>
          </a:xfrm>
          <a:effectLst>
            <a:outerShdw blurRad="50800" dist="38100" dir="2700000" algn="tl" rotWithShape="0">
              <a:prstClr val="black">
                <a:alpha val="40000"/>
              </a:prstClr>
            </a:outerShdw>
          </a:effectLst>
        </p:grpSpPr>
        <p:sp>
          <p:nvSpPr>
            <p:cNvPr id="20" name="Rectángulo: esquinas redondeadas 19">
              <a:extLst>
                <a:ext uri="{FF2B5EF4-FFF2-40B4-BE49-F238E27FC236}">
                  <a16:creationId xmlns:a16="http://schemas.microsoft.com/office/drawing/2014/main" id="{0BBB07E7-DD6C-094C-4E0A-BF3A329384A0}"/>
                </a:ext>
              </a:extLst>
            </p:cNvPr>
            <p:cNvSpPr/>
            <p:nvPr/>
          </p:nvSpPr>
          <p:spPr>
            <a:xfrm>
              <a:off x="4306636" y="1326158"/>
              <a:ext cx="6259756" cy="4277874"/>
            </a:xfrm>
            <a:prstGeom prst="roundRect">
              <a:avLst>
                <a:gd name="adj" fmla="val 40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9" name="Imagen 18">
              <a:extLst>
                <a:ext uri="{FF2B5EF4-FFF2-40B4-BE49-F238E27FC236}">
                  <a16:creationId xmlns:a16="http://schemas.microsoft.com/office/drawing/2014/main" id="{ECEEC54A-000E-C236-5E6F-5D51F263884A}"/>
                </a:ext>
              </a:extLst>
            </p:cNvPr>
            <p:cNvPicPr>
              <a:picLocks noChangeAspect="1"/>
            </p:cNvPicPr>
            <p:nvPr/>
          </p:nvPicPr>
          <p:blipFill>
            <a:blip r:embed="rId6"/>
            <a:stretch>
              <a:fillRect/>
            </a:stretch>
          </p:blipFill>
          <p:spPr>
            <a:xfrm>
              <a:off x="4482714" y="1416695"/>
              <a:ext cx="5907600" cy="4096800"/>
            </a:xfrm>
            <a:prstGeom prst="rect">
              <a:avLst/>
            </a:prstGeom>
          </p:spPr>
        </p:pic>
      </p:grpSp>
      <p:grpSp>
        <p:nvGrpSpPr>
          <p:cNvPr id="25" name="Grupo 24">
            <a:extLst>
              <a:ext uri="{FF2B5EF4-FFF2-40B4-BE49-F238E27FC236}">
                <a16:creationId xmlns:a16="http://schemas.microsoft.com/office/drawing/2014/main" id="{C7305511-22D1-AF41-9924-B66CE30E2EC2}"/>
              </a:ext>
            </a:extLst>
          </p:cNvPr>
          <p:cNvGrpSpPr/>
          <p:nvPr/>
        </p:nvGrpSpPr>
        <p:grpSpPr>
          <a:xfrm>
            <a:off x="806258" y="4439199"/>
            <a:ext cx="6723342" cy="1582760"/>
            <a:chOff x="3142518" y="3198981"/>
            <a:chExt cx="6723342" cy="1582760"/>
          </a:xfrm>
        </p:grpSpPr>
        <p:sp>
          <p:nvSpPr>
            <p:cNvPr id="24" name="Rectángulo: esquinas redondeadas 23">
              <a:extLst>
                <a:ext uri="{FF2B5EF4-FFF2-40B4-BE49-F238E27FC236}">
                  <a16:creationId xmlns:a16="http://schemas.microsoft.com/office/drawing/2014/main" id="{EBC9041E-6A9B-EA57-08CA-D3BA6889E577}"/>
                </a:ext>
              </a:extLst>
            </p:cNvPr>
            <p:cNvSpPr/>
            <p:nvPr/>
          </p:nvSpPr>
          <p:spPr>
            <a:xfrm>
              <a:off x="3142518" y="3198981"/>
              <a:ext cx="6723342" cy="158276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3" name="Imagen 22">
              <a:extLst>
                <a:ext uri="{FF2B5EF4-FFF2-40B4-BE49-F238E27FC236}">
                  <a16:creationId xmlns:a16="http://schemas.microsoft.com/office/drawing/2014/main" id="{9C3A8285-ED60-93E4-3AAC-36C8167D643A}"/>
                </a:ext>
              </a:extLst>
            </p:cNvPr>
            <p:cNvPicPr>
              <a:picLocks noChangeAspect="1"/>
            </p:cNvPicPr>
            <p:nvPr/>
          </p:nvPicPr>
          <p:blipFill>
            <a:blip r:embed="rId7"/>
            <a:stretch>
              <a:fillRect/>
            </a:stretch>
          </p:blipFill>
          <p:spPr>
            <a:xfrm>
              <a:off x="3308106" y="3328281"/>
              <a:ext cx="6392167" cy="1324160"/>
            </a:xfrm>
            <a:prstGeom prst="rect">
              <a:avLst/>
            </a:prstGeom>
          </p:spPr>
        </p:pic>
      </p:grpSp>
      <p:grpSp>
        <p:nvGrpSpPr>
          <p:cNvPr id="13" name="Grupo 12">
            <a:extLst>
              <a:ext uri="{FF2B5EF4-FFF2-40B4-BE49-F238E27FC236}">
                <a16:creationId xmlns:a16="http://schemas.microsoft.com/office/drawing/2014/main" id="{A5CC566F-55DA-1807-2C91-6AA3DA71183D}"/>
              </a:ext>
            </a:extLst>
          </p:cNvPr>
          <p:cNvGrpSpPr/>
          <p:nvPr/>
        </p:nvGrpSpPr>
        <p:grpSpPr>
          <a:xfrm>
            <a:off x="5470763" y="3663977"/>
            <a:ext cx="3171825" cy="1868897"/>
            <a:chOff x="2266949" y="1857375"/>
            <a:chExt cx="3171825" cy="1868897"/>
          </a:xfrm>
        </p:grpSpPr>
        <p:sp>
          <p:nvSpPr>
            <p:cNvPr id="10" name="Rectángulo: esquinas redondeadas 9">
              <a:extLst>
                <a:ext uri="{FF2B5EF4-FFF2-40B4-BE49-F238E27FC236}">
                  <a16:creationId xmlns:a16="http://schemas.microsoft.com/office/drawing/2014/main" id="{A678FE2C-E407-0E3A-BDDA-F6BA84B812C0}"/>
                </a:ext>
              </a:extLst>
            </p:cNvPr>
            <p:cNvSpPr/>
            <p:nvPr/>
          </p:nvSpPr>
          <p:spPr>
            <a:xfrm>
              <a:off x="2266949" y="1857375"/>
              <a:ext cx="3171825" cy="186889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 name="Imagen 5">
              <a:extLst>
                <a:ext uri="{FF2B5EF4-FFF2-40B4-BE49-F238E27FC236}">
                  <a16:creationId xmlns:a16="http://schemas.microsoft.com/office/drawing/2014/main" id="{286AC3A8-33F1-B97C-D9AC-6C9D7CE5398A}"/>
                </a:ext>
              </a:extLst>
            </p:cNvPr>
            <p:cNvPicPr>
              <a:picLocks noChangeAspect="1"/>
            </p:cNvPicPr>
            <p:nvPr/>
          </p:nvPicPr>
          <p:blipFill>
            <a:blip r:embed="rId8"/>
            <a:stretch>
              <a:fillRect/>
            </a:stretch>
          </p:blipFill>
          <p:spPr>
            <a:xfrm>
              <a:off x="2465543" y="1994276"/>
              <a:ext cx="2743583" cy="1552792"/>
            </a:xfrm>
            <a:prstGeom prst="rect">
              <a:avLst/>
            </a:prstGeom>
          </p:spPr>
        </p:pic>
      </p:grpSp>
      <p:pic>
        <p:nvPicPr>
          <p:cNvPr id="5" name="Imagen 4">
            <a:extLst>
              <a:ext uri="{FF2B5EF4-FFF2-40B4-BE49-F238E27FC236}">
                <a16:creationId xmlns:a16="http://schemas.microsoft.com/office/drawing/2014/main" id="{55911DCE-D177-1C41-8231-95155E91B523}"/>
              </a:ext>
            </a:extLst>
          </p:cNvPr>
          <p:cNvPicPr>
            <a:picLocks noChangeAspect="1"/>
          </p:cNvPicPr>
          <p:nvPr/>
        </p:nvPicPr>
        <p:blipFill>
          <a:blip r:embed="rId9"/>
          <a:stretch>
            <a:fillRect/>
          </a:stretch>
        </p:blipFill>
        <p:spPr>
          <a:xfrm>
            <a:off x="136819" y="101611"/>
            <a:ext cx="259961" cy="254884"/>
          </a:xfrm>
          <a:prstGeom prst="rect">
            <a:avLst/>
          </a:prstGeom>
        </p:spPr>
      </p:pic>
      <p:sp>
        <p:nvSpPr>
          <p:cNvPr id="3" name="CuadroTexto 2">
            <a:extLst>
              <a:ext uri="{FF2B5EF4-FFF2-40B4-BE49-F238E27FC236}">
                <a16:creationId xmlns:a16="http://schemas.microsoft.com/office/drawing/2014/main" id="{7E748DFB-913F-6806-5202-92B3DDC6EE04}"/>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Tree>
    <p:extLst>
      <p:ext uri="{BB962C8B-B14F-4D97-AF65-F5344CB8AC3E}">
        <p14:creationId xmlns:p14="http://schemas.microsoft.com/office/powerpoint/2010/main" val="253520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300" fill="hold"/>
                                        <p:tgtEl>
                                          <p:spTgt spid="25"/>
                                        </p:tgtEl>
                                        <p:attrNameLst>
                                          <p:attrName>ppt_w</p:attrName>
                                        </p:attrNameLst>
                                      </p:cBhvr>
                                      <p:tavLst>
                                        <p:tav tm="0">
                                          <p:val>
                                            <p:fltVal val="0"/>
                                          </p:val>
                                        </p:tav>
                                        <p:tav tm="100000">
                                          <p:val>
                                            <p:strVal val="#ppt_w"/>
                                          </p:val>
                                        </p:tav>
                                      </p:tavLst>
                                    </p:anim>
                                    <p:anim calcmode="lin" valueType="num">
                                      <p:cBhvr>
                                        <p:cTn id="20" dur="300" fill="hold"/>
                                        <p:tgtEl>
                                          <p:spTgt spid="25"/>
                                        </p:tgtEl>
                                        <p:attrNameLst>
                                          <p:attrName>ppt_h</p:attrName>
                                        </p:attrNameLst>
                                      </p:cBhvr>
                                      <p:tavLst>
                                        <p:tav tm="0">
                                          <p:val>
                                            <p:fltVal val="0"/>
                                          </p:val>
                                        </p:tav>
                                        <p:tav tm="100000">
                                          <p:val>
                                            <p:strVal val="#ppt_h"/>
                                          </p:val>
                                        </p:tav>
                                      </p:tavLst>
                                    </p:anim>
                                    <p:animEffect transition="in" filter="fade">
                                      <p:cBhvr>
                                        <p:cTn id="21" dur="3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90FD821-181D-BA76-396B-F012706052F5}"/>
              </a:ext>
            </a:extLst>
          </p:cNvPr>
          <p:cNvGrpSpPr/>
          <p:nvPr/>
        </p:nvGrpSpPr>
        <p:grpSpPr>
          <a:xfrm>
            <a:off x="1778757" y="-609063"/>
            <a:ext cx="11093614" cy="14934126"/>
            <a:chOff x="1904428" y="-1301214"/>
            <a:chExt cx="11093614" cy="14934126"/>
          </a:xfrm>
        </p:grpSpPr>
        <p:pic>
          <p:nvPicPr>
            <p:cNvPr id="7" name="Imagen 6">
              <a:extLst>
                <a:ext uri="{FF2B5EF4-FFF2-40B4-BE49-F238E27FC236}">
                  <a16:creationId xmlns:a16="http://schemas.microsoft.com/office/drawing/2014/main" id="{5357F5B5-0493-0FC8-150C-C217B99653EB}"/>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8" name="Imagen 7">
              <a:extLst>
                <a:ext uri="{FF2B5EF4-FFF2-40B4-BE49-F238E27FC236}">
                  <a16:creationId xmlns:a16="http://schemas.microsoft.com/office/drawing/2014/main" id="{C09BBC83-2554-7C4E-0D6D-6137F51746FF}"/>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9" name="Imagen 8">
              <a:extLst>
                <a:ext uri="{FF2B5EF4-FFF2-40B4-BE49-F238E27FC236}">
                  <a16:creationId xmlns:a16="http://schemas.microsoft.com/office/drawing/2014/main" id="{C84E7F0C-17C6-9057-8971-77237FFE08CC}"/>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rot="2562241">
              <a:off x="2818828" y="-176018"/>
              <a:ext cx="10179214" cy="13808930"/>
            </a:xfrm>
            <a:prstGeom prst="rect">
              <a:avLst/>
            </a:prstGeom>
          </p:spPr>
        </p:pic>
      </p:grpSp>
      <p:sp>
        <p:nvSpPr>
          <p:cNvPr id="15" name="CuadroTexto 14">
            <a:extLst>
              <a:ext uri="{FF2B5EF4-FFF2-40B4-BE49-F238E27FC236}">
                <a16:creationId xmlns:a16="http://schemas.microsoft.com/office/drawing/2014/main" id="{29445934-4A25-103B-19F8-42CFB327D242}"/>
              </a:ext>
            </a:extLst>
          </p:cNvPr>
          <p:cNvSpPr txBox="1"/>
          <p:nvPr/>
        </p:nvSpPr>
        <p:spPr>
          <a:xfrm>
            <a:off x="2130640" y="1338006"/>
            <a:ext cx="7940460" cy="618971"/>
          </a:xfrm>
          <a:prstGeom prst="rect">
            <a:avLst/>
          </a:prstGeom>
        </p:spPr>
        <p:txBody>
          <a:bodyPr vert="horz" lIns="91440" tIns="45720" rIns="91440" bIns="45720" rtlCol="0" anchor="ctr">
            <a:normAutofit/>
          </a:bodyPr>
          <a:lstStyle>
            <a:defPPr>
              <a:defRPr lang="es-AR"/>
            </a:defPPr>
            <a:lvl1pPr>
              <a:lnSpc>
                <a:spcPct val="90000"/>
              </a:lnSpc>
              <a:spcBef>
                <a:spcPct val="0"/>
              </a:spcBef>
              <a:buNone/>
              <a:defRPr sz="2800">
                <a:solidFill>
                  <a:srgbClr val="6500FF"/>
                </a:solidFill>
                <a:latin typeface="Encode Sans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AR" sz="2800" b="0" i="0" u="none" strike="noStrike" kern="1200" cap="none" spc="0" normalizeH="0" baseline="0" noProof="0" dirty="0">
              <a:ln>
                <a:noFill/>
              </a:ln>
              <a:solidFill>
                <a:srgbClr val="6500FF"/>
              </a:solidFill>
              <a:effectLst/>
              <a:uLnTx/>
              <a:uFillTx/>
              <a:latin typeface="Encode Sans SemiBold" pitchFamily="2" charset="0"/>
              <a:ea typeface="+mj-ea"/>
              <a:cs typeface="+mj-cs"/>
            </a:endParaRPr>
          </a:p>
        </p:txBody>
      </p:sp>
      <p:sp>
        <p:nvSpPr>
          <p:cNvPr id="5" name="CuadroTexto 4">
            <a:extLst>
              <a:ext uri="{FF2B5EF4-FFF2-40B4-BE49-F238E27FC236}">
                <a16:creationId xmlns:a16="http://schemas.microsoft.com/office/drawing/2014/main" id="{1E051480-0F7E-30FB-B115-F32404065E67}"/>
              </a:ext>
            </a:extLst>
          </p:cNvPr>
          <p:cNvSpPr txBox="1"/>
          <p:nvPr/>
        </p:nvSpPr>
        <p:spPr>
          <a:xfrm>
            <a:off x="428309" y="83869"/>
            <a:ext cx="3046412" cy="33086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Barlow Light" panose="00000400000000000000" pitchFamily="2" charset="0"/>
                <a:ea typeface="+mn-ea"/>
                <a:cs typeface="+mn-cs"/>
              </a:rPr>
              <a:t>Novedades sobre Planificación Estratégica</a:t>
            </a:r>
          </a:p>
        </p:txBody>
      </p:sp>
      <p:sp>
        <p:nvSpPr>
          <p:cNvPr id="12" name="Título 1">
            <a:extLst>
              <a:ext uri="{FF2B5EF4-FFF2-40B4-BE49-F238E27FC236}">
                <a16:creationId xmlns:a16="http://schemas.microsoft.com/office/drawing/2014/main" id="{04C03FFB-51B9-4C34-8717-56F52B3017EC}"/>
              </a:ext>
            </a:extLst>
          </p:cNvPr>
          <p:cNvSpPr txBox="1">
            <a:spLocks/>
          </p:cNvSpPr>
          <p:nvPr/>
        </p:nvSpPr>
        <p:spPr>
          <a:xfrm>
            <a:off x="1586862" y="519039"/>
            <a:ext cx="10052688" cy="518247"/>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4400">
                <a:solidFill>
                  <a:srgbClr val="6500FF"/>
                </a:solidFill>
                <a:latin typeface="Barlow SemiBold" panose="00000700000000000000" pitchFamily="2" charset="0"/>
                <a:ea typeface="+mj-ea"/>
                <a:cs typeface="+mj-cs"/>
              </a:defRPr>
            </a:lvl1pPr>
          </a:lstStyle>
          <a:p>
            <a:r>
              <a:rPr lang="es-ES" sz="2800" dirty="0">
                <a:solidFill>
                  <a:srgbClr val="594777"/>
                </a:solidFill>
                <a:latin typeface="Barlow ExtraBold" panose="00000900000000000000" pitchFamily="2" charset="0"/>
              </a:rPr>
              <a:t>03. EVALUACIÓN DE IMPACTO TÉCNICO Y NORMATIVO</a:t>
            </a:r>
          </a:p>
        </p:txBody>
      </p:sp>
      <p:pic>
        <p:nvPicPr>
          <p:cNvPr id="14" name="Imagen 13">
            <a:extLst>
              <a:ext uri="{FF2B5EF4-FFF2-40B4-BE49-F238E27FC236}">
                <a16:creationId xmlns:a16="http://schemas.microsoft.com/office/drawing/2014/main" id="{1AAC2B96-26B6-0E16-3597-D0B65F3F8C9B}"/>
              </a:ext>
            </a:extLst>
          </p:cNvPr>
          <p:cNvPicPr>
            <a:picLocks noChangeAspect="1"/>
          </p:cNvPicPr>
          <p:nvPr/>
        </p:nvPicPr>
        <p:blipFill>
          <a:blip r:embed="rId4"/>
          <a:stretch>
            <a:fillRect/>
          </a:stretch>
        </p:blipFill>
        <p:spPr>
          <a:xfrm>
            <a:off x="0" y="519039"/>
            <a:ext cx="1446644" cy="1267764"/>
          </a:xfrm>
          <a:prstGeom prst="rect">
            <a:avLst/>
          </a:prstGeom>
        </p:spPr>
      </p:pic>
      <p:sp>
        <p:nvSpPr>
          <p:cNvPr id="21" name="CuadroTexto 20">
            <a:extLst>
              <a:ext uri="{FF2B5EF4-FFF2-40B4-BE49-F238E27FC236}">
                <a16:creationId xmlns:a16="http://schemas.microsoft.com/office/drawing/2014/main" id="{F7EDD233-B177-7E47-28A9-377BF8ED77F9}"/>
              </a:ext>
            </a:extLst>
          </p:cNvPr>
          <p:cNvSpPr txBox="1"/>
          <p:nvPr/>
        </p:nvSpPr>
        <p:spPr>
          <a:xfrm>
            <a:off x="2126787" y="2198040"/>
            <a:ext cx="4788361" cy="1323439"/>
          </a:xfrm>
          <a:prstGeom prst="rect">
            <a:avLst/>
          </a:prstGeom>
        </p:spPr>
        <p:txBody>
          <a:bodyPr wrap="square">
            <a:spAutoFit/>
          </a:bodyPr>
          <a:lstStyle>
            <a:defPPr>
              <a:defRPr lang="es-AR"/>
            </a:defPPr>
            <a:lvl1pPr>
              <a:lnSpc>
                <a:spcPts val="2400"/>
              </a:lnSpc>
              <a:defRPr sz="1600">
                <a:latin typeface="Encode Sans SemiBold" pitchFamily="2" charset="0"/>
              </a:defRPr>
            </a:lvl1pPr>
          </a:lstStyle>
          <a:p>
            <a:pPr>
              <a:lnSpc>
                <a:spcPct val="100000"/>
              </a:lnSpc>
            </a:pPr>
            <a:r>
              <a:rPr lang="es-ES" dirty="0"/>
              <a:t>Análisis de factibilidad de incorporar  medios digitales en los procesos de recaudación y pagos.</a:t>
            </a:r>
          </a:p>
          <a:p>
            <a:pPr>
              <a:lnSpc>
                <a:spcPct val="100000"/>
              </a:lnSpc>
            </a:pPr>
            <a:endParaRPr lang="es-ES" dirty="0"/>
          </a:p>
          <a:p>
            <a:pPr>
              <a:lnSpc>
                <a:spcPct val="100000"/>
              </a:lnSpc>
            </a:pPr>
            <a:r>
              <a:rPr lang="es-ES" dirty="0"/>
              <a:t>Análisis de integración e interoperabilidad de tramites GDE con gestiones de Tesorería</a:t>
            </a:r>
          </a:p>
        </p:txBody>
      </p:sp>
      <p:cxnSp>
        <p:nvCxnSpPr>
          <p:cNvPr id="22" name="Conector recto 21">
            <a:extLst>
              <a:ext uri="{FF2B5EF4-FFF2-40B4-BE49-F238E27FC236}">
                <a16:creationId xmlns:a16="http://schemas.microsoft.com/office/drawing/2014/main" id="{5BACC974-9AAC-CFD5-66F1-0E896E829F92}"/>
              </a:ext>
            </a:extLst>
          </p:cNvPr>
          <p:cNvCxnSpPr/>
          <p:nvPr/>
        </p:nvCxnSpPr>
        <p:spPr>
          <a:xfrm>
            <a:off x="2027804" y="1955063"/>
            <a:ext cx="3212544" cy="0"/>
          </a:xfrm>
          <a:prstGeom prst="line">
            <a:avLst/>
          </a:prstGeom>
          <a:ln w="57150">
            <a:solidFill>
              <a:srgbClr val="594777"/>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56A6C98-FEFE-3FE7-B7F9-1EA8CC229802}"/>
              </a:ext>
            </a:extLst>
          </p:cNvPr>
          <p:cNvCxnSpPr>
            <a:cxnSpLocks/>
          </p:cNvCxnSpPr>
          <p:nvPr/>
        </p:nvCxnSpPr>
        <p:spPr>
          <a:xfrm>
            <a:off x="1992491" y="2176075"/>
            <a:ext cx="0" cy="807620"/>
          </a:xfrm>
          <a:prstGeom prst="line">
            <a:avLst/>
          </a:prstGeom>
          <a:ln w="28575">
            <a:solidFill>
              <a:srgbClr val="594777"/>
            </a:solidFill>
          </a:ln>
        </p:spPr>
        <p:style>
          <a:lnRef idx="1">
            <a:schemeClr val="accent1"/>
          </a:lnRef>
          <a:fillRef idx="0">
            <a:schemeClr val="accent1"/>
          </a:fillRef>
          <a:effectRef idx="0">
            <a:schemeClr val="accent1"/>
          </a:effectRef>
          <a:fontRef idx="minor">
            <a:schemeClr val="tx1"/>
          </a:fontRef>
        </p:style>
      </p:cxnSp>
      <p:sp>
        <p:nvSpPr>
          <p:cNvPr id="24" name="Elipse 23">
            <a:extLst>
              <a:ext uri="{FF2B5EF4-FFF2-40B4-BE49-F238E27FC236}">
                <a16:creationId xmlns:a16="http://schemas.microsoft.com/office/drawing/2014/main" id="{91101540-3A6A-79FB-02B4-9E4403C913BA}"/>
              </a:ext>
            </a:extLst>
          </p:cNvPr>
          <p:cNvSpPr/>
          <p:nvPr/>
        </p:nvSpPr>
        <p:spPr>
          <a:xfrm>
            <a:off x="1902491" y="2291678"/>
            <a:ext cx="180000" cy="180000"/>
          </a:xfrm>
          <a:prstGeom prst="ellipse">
            <a:avLst/>
          </a:prstGeom>
          <a:solidFill>
            <a:schemeClr val="bg1"/>
          </a:solidFill>
          <a:ln w="28575">
            <a:solidFill>
              <a:srgbClr val="59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Elipse 24">
            <a:extLst>
              <a:ext uri="{FF2B5EF4-FFF2-40B4-BE49-F238E27FC236}">
                <a16:creationId xmlns:a16="http://schemas.microsoft.com/office/drawing/2014/main" id="{28CFF3CE-6897-6342-A398-0AB7EA0968DD}"/>
              </a:ext>
            </a:extLst>
          </p:cNvPr>
          <p:cNvSpPr/>
          <p:nvPr/>
        </p:nvSpPr>
        <p:spPr>
          <a:xfrm>
            <a:off x="1902491" y="3002745"/>
            <a:ext cx="180000" cy="180000"/>
          </a:xfrm>
          <a:prstGeom prst="ellipse">
            <a:avLst/>
          </a:prstGeom>
          <a:solidFill>
            <a:schemeClr val="bg1"/>
          </a:solidFill>
          <a:ln w="28575">
            <a:solidFill>
              <a:srgbClr val="59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CuadroTexto 25">
            <a:extLst>
              <a:ext uri="{FF2B5EF4-FFF2-40B4-BE49-F238E27FC236}">
                <a16:creationId xmlns:a16="http://schemas.microsoft.com/office/drawing/2014/main" id="{F082CD23-E88E-15D0-48EE-4B297429D94B}"/>
              </a:ext>
            </a:extLst>
          </p:cNvPr>
          <p:cNvSpPr txBox="1"/>
          <p:nvPr/>
        </p:nvSpPr>
        <p:spPr>
          <a:xfrm>
            <a:off x="2265569" y="1467306"/>
            <a:ext cx="3225007" cy="757130"/>
          </a:xfrm>
          <a:prstGeom prst="rect">
            <a:avLst/>
          </a:prstGeom>
        </p:spPr>
        <p:txBody>
          <a:bodyPr vert="horz" lIns="91440" tIns="45720" rIns="91440" bIns="45720" rtlCol="0" anchor="ctr">
            <a:noAutofit/>
          </a:bodyPr>
          <a:lstStyle>
            <a:defPPr>
              <a:defRPr lang="es-AR"/>
            </a:defPPr>
            <a:lvl1pPr>
              <a:lnSpc>
                <a:spcPct val="90000"/>
              </a:lnSpc>
              <a:spcBef>
                <a:spcPct val="0"/>
              </a:spcBef>
              <a:buNone/>
              <a:defRPr sz="2000">
                <a:solidFill>
                  <a:srgbClr val="6500FF"/>
                </a:solidFill>
                <a:latin typeface="Encode Sans SemiBold" pitchFamily="2" charset="0"/>
                <a:ea typeface="+mj-ea"/>
                <a:cs typeface="+mj-cs"/>
              </a:defRPr>
            </a:lvl1pPr>
          </a:lstStyle>
          <a:p>
            <a:r>
              <a:rPr lang="es-ES" dirty="0">
                <a:solidFill>
                  <a:schemeClr val="tx1"/>
                </a:solidFill>
              </a:rPr>
              <a:t>Mejoras en Análisis</a:t>
            </a:r>
          </a:p>
        </p:txBody>
      </p:sp>
      <p:sp>
        <p:nvSpPr>
          <p:cNvPr id="27" name="Elipse 26">
            <a:extLst>
              <a:ext uri="{FF2B5EF4-FFF2-40B4-BE49-F238E27FC236}">
                <a16:creationId xmlns:a16="http://schemas.microsoft.com/office/drawing/2014/main" id="{E4B7EBA9-99D5-B810-293A-E8FD71F960F1}"/>
              </a:ext>
            </a:extLst>
          </p:cNvPr>
          <p:cNvSpPr/>
          <p:nvPr/>
        </p:nvSpPr>
        <p:spPr>
          <a:xfrm>
            <a:off x="1749317" y="1676063"/>
            <a:ext cx="496916" cy="496916"/>
          </a:xfrm>
          <a:prstGeom prst="ellipse">
            <a:avLst/>
          </a:prstGeom>
          <a:solidFill>
            <a:srgbClr val="5947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8" name="Imagen 27">
            <a:extLst>
              <a:ext uri="{FF2B5EF4-FFF2-40B4-BE49-F238E27FC236}">
                <a16:creationId xmlns:a16="http://schemas.microsoft.com/office/drawing/2014/main" id="{5620B111-B168-1C91-A450-B74B99031282}"/>
              </a:ext>
            </a:extLst>
          </p:cNvPr>
          <p:cNvPicPr>
            <a:picLocks noChangeAspect="1"/>
          </p:cNvPicPr>
          <p:nvPr/>
        </p:nvPicPr>
        <p:blipFill>
          <a:blip r:embed="rId5"/>
          <a:stretch>
            <a:fillRect/>
          </a:stretch>
        </p:blipFill>
        <p:spPr>
          <a:xfrm>
            <a:off x="1811966" y="1735352"/>
            <a:ext cx="466494" cy="466494"/>
          </a:xfrm>
          <a:prstGeom prst="rect">
            <a:avLst/>
          </a:prstGeom>
        </p:spPr>
      </p:pic>
      <p:pic>
        <p:nvPicPr>
          <p:cNvPr id="3" name="Imagen 2">
            <a:extLst>
              <a:ext uri="{FF2B5EF4-FFF2-40B4-BE49-F238E27FC236}">
                <a16:creationId xmlns:a16="http://schemas.microsoft.com/office/drawing/2014/main" id="{2692C383-CB12-8671-B524-CD0BA7247805}"/>
              </a:ext>
            </a:extLst>
          </p:cNvPr>
          <p:cNvPicPr>
            <a:picLocks noChangeAspect="1"/>
          </p:cNvPicPr>
          <p:nvPr/>
        </p:nvPicPr>
        <p:blipFill>
          <a:blip r:embed="rId6"/>
          <a:stretch>
            <a:fillRect/>
          </a:stretch>
        </p:blipFill>
        <p:spPr>
          <a:xfrm>
            <a:off x="146504" y="140691"/>
            <a:ext cx="251558" cy="274038"/>
          </a:xfrm>
          <a:prstGeom prst="rect">
            <a:avLst/>
          </a:prstGeom>
        </p:spPr>
      </p:pic>
    </p:spTree>
    <p:extLst>
      <p:ext uri="{BB962C8B-B14F-4D97-AF65-F5344CB8AC3E}">
        <p14:creationId xmlns:p14="http://schemas.microsoft.com/office/powerpoint/2010/main" val="20952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2985F1-C0FD-8796-5DA5-5A8AE797C73A}"/>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2324099" y="2684462"/>
            <a:ext cx="402907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sz="7200" dirty="0">
                <a:solidFill>
                  <a:srgbClr val="6500FF"/>
                </a:solidFill>
                <a:latin typeface="Barlow SemiBold" panose="00000700000000000000" pitchFamily="2" charset="0"/>
              </a:rPr>
              <a:t>¡Muchas </a:t>
            </a:r>
          </a:p>
          <a:p>
            <a:r>
              <a:rPr lang="es-AR" sz="7200" dirty="0">
                <a:solidFill>
                  <a:srgbClr val="6500FF"/>
                </a:solidFill>
                <a:latin typeface="Barlow SemiBold" panose="00000700000000000000" pitchFamily="2" charset="0"/>
              </a:rPr>
              <a:t>gracias!</a:t>
            </a:r>
          </a:p>
        </p:txBody>
      </p:sp>
    </p:spTree>
    <p:extLst>
      <p:ext uri="{BB962C8B-B14F-4D97-AF65-F5344CB8AC3E}">
        <p14:creationId xmlns:p14="http://schemas.microsoft.com/office/powerpoint/2010/main" val="425561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8EE35B-BDD3-2920-2C89-2166ED0E32E3}"/>
              </a:ext>
            </a:extLst>
          </p:cNvPr>
          <p:cNvPicPr>
            <a:picLocks noChangeAspect="1"/>
          </p:cNvPicPr>
          <p:nvPr/>
        </p:nvPicPr>
        <p:blipFill>
          <a:blip r:embed="rId2"/>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52EAAFA1-2550-6539-C2C2-2124FEC10C3D}"/>
              </a:ext>
            </a:extLst>
          </p:cNvPr>
          <p:cNvSpPr txBox="1">
            <a:spLocks/>
          </p:cNvSpPr>
          <p:nvPr/>
        </p:nvSpPr>
        <p:spPr>
          <a:xfrm>
            <a:off x="657225" y="121761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AR" dirty="0">
                <a:solidFill>
                  <a:srgbClr val="6500FF"/>
                </a:solidFill>
                <a:latin typeface="Barlow SemiBold" panose="00000700000000000000" pitchFamily="2" charset="0"/>
              </a:rPr>
              <a:t>¿Preguntas?</a:t>
            </a:r>
          </a:p>
        </p:txBody>
      </p:sp>
    </p:spTree>
    <p:extLst>
      <p:ext uri="{BB962C8B-B14F-4D97-AF65-F5344CB8AC3E}">
        <p14:creationId xmlns:p14="http://schemas.microsoft.com/office/powerpoint/2010/main" val="321812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EBF2A19E-17FC-B410-E477-972A7A125CCA}"/>
              </a:ext>
            </a:extLst>
          </p:cNvPr>
          <p:cNvGrpSpPr/>
          <p:nvPr/>
        </p:nvGrpSpPr>
        <p:grpSpPr>
          <a:xfrm rot="486287" flipH="1" flipV="1">
            <a:off x="-422169" y="-8076126"/>
            <a:ext cx="11093614" cy="14934126"/>
            <a:chOff x="1904428" y="-1301214"/>
            <a:chExt cx="11093614" cy="14934126"/>
          </a:xfrm>
        </p:grpSpPr>
        <p:pic>
          <p:nvPicPr>
            <p:cNvPr id="20" name="Imagen 19">
              <a:extLst>
                <a:ext uri="{FF2B5EF4-FFF2-40B4-BE49-F238E27FC236}">
                  <a16:creationId xmlns:a16="http://schemas.microsoft.com/office/drawing/2014/main" id="{088E36F3-CC40-8AA9-6AD4-1DA28EFD78AD}"/>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21" name="Imagen 20">
              <a:extLst>
                <a:ext uri="{FF2B5EF4-FFF2-40B4-BE49-F238E27FC236}">
                  <a16:creationId xmlns:a16="http://schemas.microsoft.com/office/drawing/2014/main" id="{8296F4B1-7209-559E-AF71-EDAF8FE39C1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22" name="Imagen 21">
              <a:extLst>
                <a:ext uri="{FF2B5EF4-FFF2-40B4-BE49-F238E27FC236}">
                  <a16:creationId xmlns:a16="http://schemas.microsoft.com/office/drawing/2014/main" id="{B44CB19F-67FC-AD4E-0E05-29F99CE1A303}"/>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8"/>
              <a:ext cx="10179214" cy="13808930"/>
            </a:xfrm>
            <a:prstGeom prst="rect">
              <a:avLst/>
            </a:prstGeom>
          </p:spPr>
        </p:pic>
      </p:grpSp>
      <p:grpSp>
        <p:nvGrpSpPr>
          <p:cNvPr id="13" name="Grupo 12">
            <a:extLst>
              <a:ext uri="{FF2B5EF4-FFF2-40B4-BE49-F238E27FC236}">
                <a16:creationId xmlns:a16="http://schemas.microsoft.com/office/drawing/2014/main" id="{250C986B-B6BC-1BC9-6028-09AAD83313E0}"/>
              </a:ext>
            </a:extLst>
          </p:cNvPr>
          <p:cNvGrpSpPr/>
          <p:nvPr/>
        </p:nvGrpSpPr>
        <p:grpSpPr>
          <a:xfrm>
            <a:off x="1778757" y="-609063"/>
            <a:ext cx="11093614" cy="14934126"/>
            <a:chOff x="1904428" y="-1301214"/>
            <a:chExt cx="11093614" cy="14934126"/>
          </a:xfrm>
        </p:grpSpPr>
        <p:pic>
          <p:nvPicPr>
            <p:cNvPr id="16" name="Imagen 15">
              <a:extLst>
                <a:ext uri="{FF2B5EF4-FFF2-40B4-BE49-F238E27FC236}">
                  <a16:creationId xmlns:a16="http://schemas.microsoft.com/office/drawing/2014/main" id="{8BA6BABF-E52C-8C29-7610-5D098CB2023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17" name="Imagen 16">
              <a:extLst>
                <a:ext uri="{FF2B5EF4-FFF2-40B4-BE49-F238E27FC236}">
                  <a16:creationId xmlns:a16="http://schemas.microsoft.com/office/drawing/2014/main" id="{15EFB24C-8231-97E6-7870-FE35D9E9B194}"/>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8" name="Imagen 17">
              <a:extLst>
                <a:ext uri="{FF2B5EF4-FFF2-40B4-BE49-F238E27FC236}">
                  <a16:creationId xmlns:a16="http://schemas.microsoft.com/office/drawing/2014/main" id="{42116E47-5E9E-1419-95FC-470B8812061F}"/>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8"/>
              <a:ext cx="10179214" cy="13808930"/>
            </a:xfrm>
            <a:prstGeom prst="rect">
              <a:avLst/>
            </a:prstGeom>
          </p:spPr>
        </p:pic>
      </p:grpSp>
      <p:sp>
        <p:nvSpPr>
          <p:cNvPr id="2" name="18 Rectángulo">
            <a:extLst>
              <a:ext uri="{FF2B5EF4-FFF2-40B4-BE49-F238E27FC236}">
                <a16:creationId xmlns:a16="http://schemas.microsoft.com/office/drawing/2014/main" id="{0696B9CD-C118-7944-913B-BADB25E2D153}"/>
              </a:ext>
            </a:extLst>
          </p:cNvPr>
          <p:cNvSpPr/>
          <p:nvPr/>
        </p:nvSpPr>
        <p:spPr>
          <a:xfrm>
            <a:off x="659787" y="3749177"/>
            <a:ext cx="3588943" cy="759182"/>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00"/>
              </a:lnSpc>
            </a:pPr>
            <a:r>
              <a:rPr lang="es-AR" sz="2400" dirty="0">
                <a:solidFill>
                  <a:srgbClr val="008273"/>
                </a:solidFill>
                <a:latin typeface="Encode Sans ExtraBold" pitchFamily="2" charset="0"/>
              </a:rPr>
              <a:t>Escanee el código para</a:t>
            </a:r>
          </a:p>
          <a:p>
            <a:pPr algn="ctr">
              <a:lnSpc>
                <a:spcPts val="2600"/>
              </a:lnSpc>
            </a:pPr>
            <a:r>
              <a:rPr lang="es-AR" sz="2400" dirty="0">
                <a:solidFill>
                  <a:srgbClr val="008273"/>
                </a:solidFill>
                <a:latin typeface="Encode Sans ExtraBold" pitchFamily="2" charset="0"/>
              </a:rPr>
              <a:t>completar la encuesta</a:t>
            </a:r>
          </a:p>
        </p:txBody>
      </p:sp>
      <p:sp>
        <p:nvSpPr>
          <p:cNvPr id="15" name="Rectángulo: esquinas redondeadas 14">
            <a:extLst>
              <a:ext uri="{FF2B5EF4-FFF2-40B4-BE49-F238E27FC236}">
                <a16:creationId xmlns:a16="http://schemas.microsoft.com/office/drawing/2014/main" id="{F81007A1-F2AF-A6EC-BEF3-7D52FF554147}"/>
              </a:ext>
            </a:extLst>
          </p:cNvPr>
          <p:cNvSpPr/>
          <p:nvPr/>
        </p:nvSpPr>
        <p:spPr>
          <a:xfrm>
            <a:off x="-1221197" y="4720773"/>
            <a:ext cx="8042276" cy="166711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grpSp>
        <p:nvGrpSpPr>
          <p:cNvPr id="5" name="Grupo 4">
            <a:extLst>
              <a:ext uri="{FF2B5EF4-FFF2-40B4-BE49-F238E27FC236}">
                <a16:creationId xmlns:a16="http://schemas.microsoft.com/office/drawing/2014/main" id="{AFFDB289-ABEA-0DAD-FF4A-F46EC3DA3D96}"/>
              </a:ext>
            </a:extLst>
          </p:cNvPr>
          <p:cNvGrpSpPr/>
          <p:nvPr/>
        </p:nvGrpSpPr>
        <p:grpSpPr>
          <a:xfrm>
            <a:off x="247313" y="5150931"/>
            <a:ext cx="4877325" cy="806800"/>
            <a:chOff x="5154458" y="5640246"/>
            <a:chExt cx="4877325" cy="806800"/>
          </a:xfrm>
        </p:grpSpPr>
        <p:sp>
          <p:nvSpPr>
            <p:cNvPr id="6" name="Google Shape;145;p26">
              <a:extLst>
                <a:ext uri="{FF2B5EF4-FFF2-40B4-BE49-F238E27FC236}">
                  <a16:creationId xmlns:a16="http://schemas.microsoft.com/office/drawing/2014/main" id="{A34E4C51-B109-16CA-F0BB-92BAAF70320A}"/>
                </a:ext>
              </a:extLst>
            </p:cNvPr>
            <p:cNvSpPr txBox="1"/>
            <p:nvPr/>
          </p:nvSpPr>
          <p:spPr>
            <a:xfrm>
              <a:off x="7904983" y="5877580"/>
              <a:ext cx="2126800" cy="523200"/>
            </a:xfrm>
            <a:prstGeom prst="rect">
              <a:avLst/>
            </a:prstGeom>
            <a:noFill/>
            <a:ln>
              <a:noFill/>
            </a:ln>
          </p:spPr>
          <p:txBody>
            <a:bodyPr spcFirstLastPara="1" wrap="square" lIns="91433" tIns="45700" rIns="91433" bIns="45700" anchor="t" anchorCtr="0">
              <a:noAutofit/>
            </a:bodyPr>
            <a:lstStyle/>
            <a:p>
              <a:pPr defTabSz="1219170">
                <a:buClr>
                  <a:srgbClr val="000000"/>
                </a:buClr>
                <a:buSzPts val="1100"/>
              </a:pPr>
              <a:r>
                <a:rPr lang="es-AR" altLang="ko" sz="1200" b="1" kern="0" dirty="0">
                  <a:solidFill>
                    <a:srgbClr val="1D1E20"/>
                  </a:solidFill>
                  <a:latin typeface="Lora" pitchFamily="2" charset="0"/>
                  <a:ea typeface="Times New Roman"/>
                  <a:cs typeface="Times New Roman"/>
                  <a:sym typeface="Times New Roman"/>
                </a:rPr>
                <a:t>Secretaría de Hacienda</a:t>
              </a:r>
              <a:endParaRPr sz="1067" b="1" kern="0" dirty="0">
                <a:solidFill>
                  <a:srgbClr val="1D1E20"/>
                </a:solidFill>
                <a:latin typeface="Lora" pitchFamily="2" charset="0"/>
                <a:ea typeface="Times New Roman"/>
                <a:cs typeface="Times New Roman"/>
                <a:sym typeface="Times New Roman"/>
              </a:endParaRPr>
            </a:p>
            <a:p>
              <a:pPr defTabSz="1219170">
                <a:buClr>
                  <a:srgbClr val="000000"/>
                </a:buClr>
                <a:buSzPts val="1100"/>
              </a:pPr>
              <a:r>
                <a:rPr lang="es-AR" altLang="ko" sz="1000" kern="0" dirty="0">
                  <a:solidFill>
                    <a:srgbClr val="1D1E20"/>
                  </a:solidFill>
                  <a:latin typeface="Lora" pitchFamily="2" charset="0"/>
                  <a:ea typeface="Times New Roman"/>
                  <a:cs typeface="Times New Roman"/>
                  <a:sym typeface="Times New Roman"/>
                </a:rPr>
                <a:t>Tesorería General de la Nación</a:t>
              </a:r>
              <a:r>
                <a:rPr lang="ko" altLang="es-AR" sz="1000" kern="0" dirty="0">
                  <a:solidFill>
                    <a:srgbClr val="1D1E20"/>
                  </a:solidFill>
                  <a:latin typeface="Lora" pitchFamily="2" charset="0"/>
                  <a:ea typeface="Times New Roman"/>
                  <a:cs typeface="Times New Roman"/>
                  <a:sym typeface="Times New Roman"/>
                </a:rPr>
                <a:t> </a:t>
              </a:r>
              <a:endParaRPr sz="1000" kern="0" dirty="0">
                <a:solidFill>
                  <a:srgbClr val="1D1E20"/>
                </a:solidFill>
                <a:latin typeface="Lora" pitchFamily="2" charset="0"/>
                <a:ea typeface="Times New Roman"/>
                <a:cs typeface="Times New Roman"/>
                <a:sym typeface="Times New Roman"/>
              </a:endParaRPr>
            </a:p>
          </p:txBody>
        </p:sp>
        <p:pic>
          <p:nvPicPr>
            <p:cNvPr id="11" name="Google Shape;146;p26">
              <a:extLst>
                <a:ext uri="{FF2B5EF4-FFF2-40B4-BE49-F238E27FC236}">
                  <a16:creationId xmlns:a16="http://schemas.microsoft.com/office/drawing/2014/main" id="{32669537-F42B-3E74-9073-6F20DED71D83}"/>
                </a:ext>
              </a:extLst>
            </p:cNvPr>
            <p:cNvPicPr preferRelativeResize="0"/>
            <p:nvPr/>
          </p:nvPicPr>
          <p:blipFill rotWithShape="1">
            <a:blip r:embed="rId3">
              <a:alphaModFix/>
              <a:duotone>
                <a:prstClr val="black"/>
                <a:schemeClr val="tx2">
                  <a:tint val="45000"/>
                  <a:satMod val="400000"/>
                </a:schemeClr>
              </a:duotone>
              <a:extLst>
                <a:ext uri="{BEBA8EAE-BF5A-486C-A8C5-ECC9F3942E4B}">
                  <a14:imgProps xmlns:a14="http://schemas.microsoft.com/office/drawing/2010/main">
                    <a14:imgLayer r:embed="rId4">
                      <a14:imgEffect>
                        <a14:artisticGlowEdges/>
                      </a14:imgEffect>
                    </a14:imgLayer>
                  </a14:imgProps>
                </a:ext>
              </a:extLst>
            </a:blip>
            <a:srcRect l="22750" r="-3224"/>
            <a:stretch/>
          </p:blipFill>
          <p:spPr>
            <a:xfrm>
              <a:off x="5895975" y="5640246"/>
              <a:ext cx="1811111" cy="806800"/>
            </a:xfrm>
            <a:prstGeom prst="rect">
              <a:avLst/>
            </a:prstGeom>
            <a:noFill/>
            <a:ln>
              <a:noFill/>
            </a:ln>
          </p:spPr>
        </p:pic>
        <p:pic>
          <p:nvPicPr>
            <p:cNvPr id="12" name="Google Shape;125;p17">
              <a:extLst>
                <a:ext uri="{FF2B5EF4-FFF2-40B4-BE49-F238E27FC236}">
                  <a16:creationId xmlns:a16="http://schemas.microsoft.com/office/drawing/2014/main" id="{55A8A20D-4D17-3C59-9C24-2C3AD1D9828F}"/>
                </a:ext>
              </a:extLst>
            </p:cNvPr>
            <p:cNvPicPr preferRelativeResize="0"/>
            <p:nvPr/>
          </p:nvPicPr>
          <p:blipFill rotWithShape="1">
            <a:blip r:embed="rId5">
              <a:alphaModFix/>
            </a:blip>
            <a:srcRect l="-1171" r="85669"/>
            <a:stretch/>
          </p:blipFill>
          <p:spPr>
            <a:xfrm>
              <a:off x="5154458" y="5739818"/>
              <a:ext cx="741517" cy="642300"/>
            </a:xfrm>
            <a:prstGeom prst="rect">
              <a:avLst/>
            </a:prstGeom>
            <a:noFill/>
            <a:ln>
              <a:noFill/>
            </a:ln>
          </p:spPr>
        </p:pic>
      </p:grpSp>
      <p:pic>
        <p:nvPicPr>
          <p:cNvPr id="14" name="Imagen 13">
            <a:extLst>
              <a:ext uri="{FF2B5EF4-FFF2-40B4-BE49-F238E27FC236}">
                <a16:creationId xmlns:a16="http://schemas.microsoft.com/office/drawing/2014/main" id="{9A31D293-AD87-2AC3-5808-48518CDA2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1014" y="4995260"/>
            <a:ext cx="799867" cy="1118143"/>
          </a:xfrm>
          <a:prstGeom prst="rect">
            <a:avLst/>
          </a:prstGeom>
        </p:spPr>
      </p:pic>
      <p:pic>
        <p:nvPicPr>
          <p:cNvPr id="9" name="Imagen 8">
            <a:extLst>
              <a:ext uri="{FF2B5EF4-FFF2-40B4-BE49-F238E27FC236}">
                <a16:creationId xmlns:a16="http://schemas.microsoft.com/office/drawing/2014/main" id="{E6ACB312-62F4-B970-B5DA-671B7DA836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44" y="383585"/>
            <a:ext cx="3331629" cy="3331629"/>
          </a:xfrm>
          <a:prstGeom prst="rect">
            <a:avLst/>
          </a:prstGeom>
        </p:spPr>
      </p:pic>
      <p:sp>
        <p:nvSpPr>
          <p:cNvPr id="23" name="Rectángulo: esquinas redondeadas 22">
            <a:extLst>
              <a:ext uri="{FF2B5EF4-FFF2-40B4-BE49-F238E27FC236}">
                <a16:creationId xmlns:a16="http://schemas.microsoft.com/office/drawing/2014/main" id="{6744267B-7E3E-FAE4-020A-14CE35D9081D}"/>
              </a:ext>
            </a:extLst>
          </p:cNvPr>
          <p:cNvSpPr/>
          <p:nvPr/>
        </p:nvSpPr>
        <p:spPr>
          <a:xfrm>
            <a:off x="4731434" y="1054534"/>
            <a:ext cx="6424245" cy="1220462"/>
          </a:xfrm>
          <a:prstGeom prst="roundRect">
            <a:avLst/>
          </a:prstGeom>
          <a:solidFill>
            <a:srgbClr val="67B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CuadroTexto 23">
            <a:hlinkClick r:id="rId8"/>
            <a:extLst>
              <a:ext uri="{FF2B5EF4-FFF2-40B4-BE49-F238E27FC236}">
                <a16:creationId xmlns:a16="http://schemas.microsoft.com/office/drawing/2014/main" id="{E8E8E0E8-2309-B4F7-0624-BA2AA2E04557}"/>
              </a:ext>
            </a:extLst>
          </p:cNvPr>
          <p:cNvSpPr txBox="1"/>
          <p:nvPr/>
        </p:nvSpPr>
        <p:spPr>
          <a:xfrm>
            <a:off x="4941773" y="1392843"/>
            <a:ext cx="6003567" cy="523220"/>
          </a:xfrm>
          <a:prstGeom prst="rect">
            <a:avLst/>
          </a:prstGeom>
          <a:noFill/>
        </p:spPr>
        <p:txBody>
          <a:bodyPr wrap="none" rtlCol="0">
            <a:spAutoFit/>
          </a:bodyPr>
          <a:lstStyle/>
          <a:p>
            <a:r>
              <a:rPr lang="es-AR" sz="2800" dirty="0">
                <a:latin typeface="Encode Sans SemiBold" pitchFamily="2" charset="0"/>
              </a:rPr>
              <a:t>https://bit.ly/encuestajornada2024</a:t>
            </a:r>
          </a:p>
        </p:txBody>
      </p:sp>
      <p:pic>
        <p:nvPicPr>
          <p:cNvPr id="25" name="Picture 6">
            <a:extLst>
              <a:ext uri="{FF2B5EF4-FFF2-40B4-BE49-F238E27FC236}">
                <a16:creationId xmlns:a16="http://schemas.microsoft.com/office/drawing/2014/main" id="{DF05E894-1695-77C7-58E2-341EAA105D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7189" y="212440"/>
            <a:ext cx="1152734" cy="1152734"/>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a16="http://schemas.microsoft.com/office/drawing/2014/main" id="{DB2A2142-AE52-071A-C31D-39FACE74F80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8606393" y="3081981"/>
            <a:ext cx="2369973" cy="3509384"/>
          </a:xfrm>
          <a:prstGeom prst="rect">
            <a:avLst/>
          </a:prstGeom>
        </p:spPr>
      </p:pic>
      <p:sp>
        <p:nvSpPr>
          <p:cNvPr id="27" name="18 Rectángulo">
            <a:extLst>
              <a:ext uri="{FF2B5EF4-FFF2-40B4-BE49-F238E27FC236}">
                <a16:creationId xmlns:a16="http://schemas.microsoft.com/office/drawing/2014/main" id="{7D71FAB3-65C1-6D44-E9A1-37AA9BB2EE34}"/>
              </a:ext>
            </a:extLst>
          </p:cNvPr>
          <p:cNvSpPr/>
          <p:nvPr/>
        </p:nvSpPr>
        <p:spPr>
          <a:xfrm>
            <a:off x="5947103" y="2762387"/>
            <a:ext cx="3158863" cy="1092607"/>
          </a:xfrm>
          <a:prstGeom prst="rect">
            <a:avLst/>
          </a:prstGeom>
        </p:spPr>
        <p:txBody>
          <a:bodyPr wrap="square">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00"/>
              </a:lnSpc>
            </a:pPr>
            <a:r>
              <a:rPr lang="es-AR" sz="2400" dirty="0">
                <a:solidFill>
                  <a:schemeClr val="accent6">
                    <a:lumMod val="50000"/>
                  </a:schemeClr>
                </a:solidFill>
                <a:latin typeface="Encode Sans ExtraBold" pitchFamily="2" charset="0"/>
              </a:rPr>
              <a:t>Localícelo también</a:t>
            </a:r>
          </a:p>
          <a:p>
            <a:pPr>
              <a:lnSpc>
                <a:spcPts val="2600"/>
              </a:lnSpc>
            </a:pPr>
            <a:r>
              <a:rPr lang="es-AR" sz="2400" dirty="0">
                <a:solidFill>
                  <a:schemeClr val="accent6">
                    <a:lumMod val="50000"/>
                  </a:schemeClr>
                </a:solidFill>
                <a:latin typeface="Encode Sans ExtraBold" pitchFamily="2" charset="0"/>
              </a:rPr>
              <a:t>al dorso de</a:t>
            </a:r>
          </a:p>
          <a:p>
            <a:pPr>
              <a:lnSpc>
                <a:spcPts val="2600"/>
              </a:lnSpc>
            </a:pPr>
            <a:r>
              <a:rPr lang="es-AR" sz="2400" dirty="0">
                <a:solidFill>
                  <a:schemeClr val="accent6">
                    <a:lumMod val="50000"/>
                  </a:schemeClr>
                </a:solidFill>
                <a:latin typeface="Encode Sans ExtraBold" pitchFamily="2" charset="0"/>
              </a:rPr>
              <a:t>su credencial</a:t>
            </a:r>
          </a:p>
        </p:txBody>
      </p:sp>
      <p:pic>
        <p:nvPicPr>
          <p:cNvPr id="28" name="Imagen 27">
            <a:extLst>
              <a:ext uri="{FF2B5EF4-FFF2-40B4-BE49-F238E27FC236}">
                <a16:creationId xmlns:a16="http://schemas.microsoft.com/office/drawing/2014/main" id="{65E5287F-C219-C8B8-5408-714762A8DC12}"/>
              </a:ext>
            </a:extLst>
          </p:cNvPr>
          <p:cNvPicPr>
            <a:picLocks noChangeAspect="1"/>
          </p:cNvPicPr>
          <p:nvPr/>
        </p:nvPicPr>
        <p:blipFill>
          <a:blip r:embed="rId12">
            <a:duotone>
              <a:schemeClr val="accent6">
                <a:shade val="45000"/>
                <a:satMod val="135000"/>
              </a:schemeClr>
              <a:prstClr val="white"/>
            </a:duotone>
          </a:blip>
          <a:stretch>
            <a:fillRect/>
          </a:stretch>
        </p:blipFill>
        <p:spPr>
          <a:xfrm rot="4423481" flipV="1">
            <a:off x="7768459" y="3553136"/>
            <a:ext cx="1330421" cy="502928"/>
          </a:xfrm>
          <a:prstGeom prst="rect">
            <a:avLst/>
          </a:prstGeom>
        </p:spPr>
      </p:pic>
    </p:spTree>
    <p:extLst>
      <p:ext uri="{BB962C8B-B14F-4D97-AF65-F5344CB8AC3E}">
        <p14:creationId xmlns:p14="http://schemas.microsoft.com/office/powerpoint/2010/main" val="176172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49DFF3DA-B5B6-EC3B-B457-CDA5729AC858}"/>
              </a:ext>
            </a:extLst>
          </p:cNvPr>
          <p:cNvPicPr>
            <a:picLocks noChangeAspect="1"/>
          </p:cNvPicPr>
          <p:nvPr/>
        </p:nvPicPr>
        <p:blipFill rotWithShape="1">
          <a:blip r:embed="rId3"/>
          <a:srcRect l="-10814" r="-1"/>
          <a:stretch/>
        </p:blipFill>
        <p:spPr>
          <a:xfrm>
            <a:off x="3042695" y="1172730"/>
            <a:ext cx="1556003" cy="421506"/>
          </a:xfrm>
          <a:prstGeom prst="rect">
            <a:avLst/>
          </a:prstGeom>
        </p:spPr>
      </p:pic>
      <p:pic>
        <p:nvPicPr>
          <p:cNvPr id="1063" name="Imagen 1062">
            <a:extLst>
              <a:ext uri="{FF2B5EF4-FFF2-40B4-BE49-F238E27FC236}">
                <a16:creationId xmlns:a16="http://schemas.microsoft.com/office/drawing/2014/main" id="{D073F5F7-5EBF-D3B3-6BAA-2342F2A1DEDC}"/>
              </a:ext>
            </a:extLst>
          </p:cNvPr>
          <p:cNvPicPr>
            <a:picLocks noChangeAspect="1"/>
          </p:cNvPicPr>
          <p:nvPr/>
        </p:nvPicPr>
        <p:blipFill rotWithShape="1">
          <a:blip r:embed="rId3"/>
          <a:srcRect l="-10814" r="-1"/>
          <a:stretch/>
        </p:blipFill>
        <p:spPr>
          <a:xfrm>
            <a:off x="1101193" y="1259936"/>
            <a:ext cx="1556003" cy="421506"/>
          </a:xfrm>
          <a:prstGeom prst="rect">
            <a:avLst/>
          </a:prstGeom>
        </p:spPr>
      </p:pic>
      <p:grpSp>
        <p:nvGrpSpPr>
          <p:cNvPr id="35" name="Grupo 34">
            <a:extLst>
              <a:ext uri="{FF2B5EF4-FFF2-40B4-BE49-F238E27FC236}">
                <a16:creationId xmlns:a16="http://schemas.microsoft.com/office/drawing/2014/main" id="{4964EF90-C113-A0EF-69B4-26CF86BA167E}"/>
              </a:ext>
            </a:extLst>
          </p:cNvPr>
          <p:cNvGrpSpPr/>
          <p:nvPr/>
        </p:nvGrpSpPr>
        <p:grpSpPr>
          <a:xfrm>
            <a:off x="1904428" y="-1301214"/>
            <a:ext cx="11093614" cy="14934125"/>
            <a:chOff x="1904428" y="-1301214"/>
            <a:chExt cx="11093614" cy="14934125"/>
          </a:xfrm>
        </p:grpSpPr>
        <p:pic>
          <p:nvPicPr>
            <p:cNvPr id="39" name="Imagen 38">
              <a:extLst>
                <a:ext uri="{FF2B5EF4-FFF2-40B4-BE49-F238E27FC236}">
                  <a16:creationId xmlns:a16="http://schemas.microsoft.com/office/drawing/2014/main" id="{48D9B35F-AC57-DA14-70C2-BFF44CDD3688}"/>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44" name="Imagen 43">
              <a:extLst>
                <a:ext uri="{FF2B5EF4-FFF2-40B4-BE49-F238E27FC236}">
                  <a16:creationId xmlns:a16="http://schemas.microsoft.com/office/drawing/2014/main" id="{B9DFBFAD-466A-0A56-9B73-61D238A3C621}"/>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45" name="Imagen 44">
              <a:extLst>
                <a:ext uri="{FF2B5EF4-FFF2-40B4-BE49-F238E27FC236}">
                  <a16:creationId xmlns:a16="http://schemas.microsoft.com/office/drawing/2014/main" id="{47F73261-BFFA-5BEC-FCE6-897078AE64FF}"/>
                </a:ext>
              </a:extLst>
            </p:cNvPr>
            <p:cNvPicPr>
              <a:picLocks noChangeAspect="1"/>
            </p:cNvPicPr>
            <p:nvPr/>
          </p:nvPicPr>
          <p:blipFill>
            <a:blip r:embed="rId4">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34" name="Rectángulo: esquinas redondeadas 33">
            <a:extLst>
              <a:ext uri="{FF2B5EF4-FFF2-40B4-BE49-F238E27FC236}">
                <a16:creationId xmlns:a16="http://schemas.microsoft.com/office/drawing/2014/main" id="{7DE5F80E-5331-EF2F-2A5D-DE5423785833}"/>
              </a:ext>
            </a:extLst>
          </p:cNvPr>
          <p:cNvSpPr/>
          <p:nvPr/>
        </p:nvSpPr>
        <p:spPr>
          <a:xfrm>
            <a:off x="2930484" y="3829050"/>
            <a:ext cx="7937541" cy="3438525"/>
          </a:xfrm>
          <a:prstGeom prst="roundRect">
            <a:avLst>
              <a:gd name="adj" fmla="val 932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1" name="Imagen 20">
            <a:extLst>
              <a:ext uri="{FF2B5EF4-FFF2-40B4-BE49-F238E27FC236}">
                <a16:creationId xmlns:a16="http://schemas.microsoft.com/office/drawing/2014/main" id="{F30A29A7-68D7-54CE-F5BA-9913895D795A}"/>
              </a:ext>
            </a:extLst>
          </p:cNvPr>
          <p:cNvPicPr>
            <a:picLocks noChangeAspect="1"/>
          </p:cNvPicPr>
          <p:nvPr/>
        </p:nvPicPr>
        <p:blipFill rotWithShape="1">
          <a:blip r:embed="rId5">
            <a:duotone>
              <a:schemeClr val="accent5">
                <a:shade val="45000"/>
                <a:satMod val="135000"/>
              </a:schemeClr>
              <a:prstClr val="white"/>
            </a:duotone>
          </a:blip>
          <a:srcRect t="46951"/>
          <a:stretch/>
        </p:blipFill>
        <p:spPr>
          <a:xfrm rot="2700000">
            <a:off x="4744086" y="1513827"/>
            <a:ext cx="514453" cy="908699"/>
          </a:xfrm>
          <a:prstGeom prst="rect">
            <a:avLst/>
          </a:prstGeom>
        </p:spPr>
      </p:pic>
      <p:pic>
        <p:nvPicPr>
          <p:cNvPr id="23" name="Imagen 22">
            <a:extLst>
              <a:ext uri="{FF2B5EF4-FFF2-40B4-BE49-F238E27FC236}">
                <a16:creationId xmlns:a16="http://schemas.microsoft.com/office/drawing/2014/main" id="{92B4BB42-A9A0-012B-5463-3FE7CC1F5919}"/>
              </a:ext>
            </a:extLst>
          </p:cNvPr>
          <p:cNvPicPr>
            <a:picLocks noChangeAspect="1"/>
          </p:cNvPicPr>
          <p:nvPr/>
        </p:nvPicPr>
        <p:blipFill rotWithShape="1">
          <a:blip r:embed="rId5">
            <a:duotone>
              <a:schemeClr val="accent5">
                <a:shade val="45000"/>
                <a:satMod val="135000"/>
              </a:schemeClr>
              <a:prstClr val="white"/>
            </a:duotone>
          </a:blip>
          <a:srcRect t="54526" r="-16352"/>
          <a:stretch/>
        </p:blipFill>
        <p:spPr>
          <a:xfrm rot="20588492">
            <a:off x="5522186" y="1617658"/>
            <a:ext cx="598579" cy="778946"/>
          </a:xfrm>
          <a:prstGeom prst="rect">
            <a:avLst/>
          </a:prstGeom>
        </p:spPr>
      </p:pic>
      <p:pic>
        <p:nvPicPr>
          <p:cNvPr id="24" name="Imagen 23">
            <a:extLst>
              <a:ext uri="{FF2B5EF4-FFF2-40B4-BE49-F238E27FC236}">
                <a16:creationId xmlns:a16="http://schemas.microsoft.com/office/drawing/2014/main" id="{8EF6B34C-FC11-F095-4A70-D1B595D6FB51}"/>
              </a:ext>
            </a:extLst>
          </p:cNvPr>
          <p:cNvPicPr>
            <a:picLocks noChangeAspect="1"/>
          </p:cNvPicPr>
          <p:nvPr/>
        </p:nvPicPr>
        <p:blipFill rotWithShape="1">
          <a:blip r:embed="rId5">
            <a:duotone>
              <a:schemeClr val="accent5">
                <a:shade val="45000"/>
                <a:satMod val="135000"/>
              </a:schemeClr>
              <a:prstClr val="white"/>
            </a:duotone>
          </a:blip>
          <a:srcRect t="5811"/>
          <a:stretch/>
        </p:blipFill>
        <p:spPr>
          <a:xfrm rot="16200000">
            <a:off x="6699244" y="696536"/>
            <a:ext cx="514453" cy="1613406"/>
          </a:xfrm>
          <a:prstGeom prst="rect">
            <a:avLst/>
          </a:prstGeom>
        </p:spPr>
      </p:pic>
      <p:sp>
        <p:nvSpPr>
          <p:cNvPr id="24614" name="3 Rectángulo">
            <a:extLst>
              <a:ext uri="{FF2B5EF4-FFF2-40B4-BE49-F238E27FC236}">
                <a16:creationId xmlns:a16="http://schemas.microsoft.com/office/drawing/2014/main" id="{F5CACC12-1595-FE42-4237-DDC8DBF93068}"/>
              </a:ext>
            </a:extLst>
          </p:cNvPr>
          <p:cNvSpPr>
            <a:spLocks noChangeArrowheads="1"/>
          </p:cNvSpPr>
          <p:nvPr/>
        </p:nvSpPr>
        <p:spPr bwMode="auto">
          <a:xfrm>
            <a:off x="2672845" y="60355"/>
            <a:ext cx="6648450" cy="662128"/>
          </a:xfrm>
          <a:prstGeom prst="rect">
            <a:avLst/>
          </a:prstGeom>
          <a:solidFill>
            <a:schemeClr val="bg1"/>
          </a:solidFill>
          <a:ln w="76200" algn="ctr">
            <a:noFill/>
            <a:round/>
            <a:headEnd/>
            <a:tailEnd/>
          </a:ln>
        </p:spPr>
        <p:txBody>
          <a:bodyPr anchor="ctr"/>
          <a:lstStyle>
            <a:lvl1pPr eaLnBrk="0" hangingPunct="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500">
                <a:solidFill>
                  <a:schemeClr val="tx1"/>
                </a:solidFill>
                <a:latin typeface="Franklin Gothic Book" panose="020B05030201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100">
                <a:solidFill>
                  <a:schemeClr val="tx1"/>
                </a:solidFill>
                <a:latin typeface="Franklin Gothic Book" panose="020B05030201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a:solidFill>
                  <a:schemeClr val="tx1"/>
                </a:solidFill>
                <a:latin typeface="Franklin Gothic Book" panose="020B05030201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Franklin Gothic Book" panose="020B0503020102020204" pitchFamily="34" charset="0"/>
                <a:ea typeface="MS PGothic" panose="020B0600070205080204" pitchFamily="34" charset="-128"/>
              </a:defRPr>
            </a:lvl9pPr>
          </a:lstStyle>
          <a:p>
            <a:pPr eaLnBrk="1" hangingPunct="1">
              <a:spcBef>
                <a:spcPct val="0"/>
              </a:spcBef>
              <a:buFontTx/>
              <a:buNone/>
            </a:pPr>
            <a:endParaRPr lang="es-AR" altLang="es-AR" sz="1900">
              <a:solidFill>
                <a:srgbClr val="00000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5C8E0948-D7F1-5774-AE88-43AD574EF4EF}"/>
              </a:ext>
            </a:extLst>
          </p:cNvPr>
          <p:cNvSpPr txBox="1"/>
          <p:nvPr/>
        </p:nvSpPr>
        <p:spPr>
          <a:xfrm>
            <a:off x="266799" y="369707"/>
            <a:ext cx="11020325"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Captación y Circuito de Registro de Recursos No Tributarios</a:t>
            </a:r>
          </a:p>
        </p:txBody>
      </p:sp>
      <p:grpSp>
        <p:nvGrpSpPr>
          <p:cNvPr id="11" name="Grupo 10">
            <a:extLst>
              <a:ext uri="{FF2B5EF4-FFF2-40B4-BE49-F238E27FC236}">
                <a16:creationId xmlns:a16="http://schemas.microsoft.com/office/drawing/2014/main" id="{CE4A68BD-616D-7437-C36D-20B02C0BC831}"/>
              </a:ext>
            </a:extLst>
          </p:cNvPr>
          <p:cNvGrpSpPr/>
          <p:nvPr/>
        </p:nvGrpSpPr>
        <p:grpSpPr>
          <a:xfrm>
            <a:off x="2663738" y="1007536"/>
            <a:ext cx="1358103" cy="810470"/>
            <a:chOff x="697335" y="1588267"/>
            <a:chExt cx="1358103" cy="810470"/>
          </a:xfrm>
        </p:grpSpPr>
        <p:sp>
          <p:nvSpPr>
            <p:cNvPr id="17" name="Rectángulo: esquinas redondeadas 16">
              <a:extLst>
                <a:ext uri="{FF2B5EF4-FFF2-40B4-BE49-F238E27FC236}">
                  <a16:creationId xmlns:a16="http://schemas.microsoft.com/office/drawing/2014/main" id="{33F5039D-068C-FFA0-6702-50FE2C699ADA}"/>
                </a:ext>
              </a:extLst>
            </p:cNvPr>
            <p:cNvSpPr/>
            <p:nvPr/>
          </p:nvSpPr>
          <p:spPr>
            <a:xfrm>
              <a:off x="697335" y="1588267"/>
              <a:ext cx="1358103" cy="81047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8" name="CuadroTexto 17">
              <a:extLst>
                <a:ext uri="{FF2B5EF4-FFF2-40B4-BE49-F238E27FC236}">
                  <a16:creationId xmlns:a16="http://schemas.microsoft.com/office/drawing/2014/main" id="{7111C0E0-E889-4D03-19C6-A9B49666C192}"/>
                </a:ext>
              </a:extLst>
            </p:cNvPr>
            <p:cNvSpPr txBox="1"/>
            <p:nvPr/>
          </p:nvSpPr>
          <p:spPr>
            <a:xfrm>
              <a:off x="771773" y="1634433"/>
              <a:ext cx="1283665" cy="738664"/>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1400" dirty="0">
                  <a:solidFill>
                    <a:srgbClr val="335BA3"/>
                  </a:solidFill>
                </a:rPr>
                <a:t>Ingreso de información requerida</a:t>
              </a:r>
            </a:p>
          </p:txBody>
        </p:sp>
      </p:grpSp>
      <p:grpSp>
        <p:nvGrpSpPr>
          <p:cNvPr id="6" name="Grupo 5">
            <a:extLst>
              <a:ext uri="{FF2B5EF4-FFF2-40B4-BE49-F238E27FC236}">
                <a16:creationId xmlns:a16="http://schemas.microsoft.com/office/drawing/2014/main" id="{3761551A-64E8-8CB8-C509-4D150E15FCF8}"/>
              </a:ext>
            </a:extLst>
          </p:cNvPr>
          <p:cNvGrpSpPr/>
          <p:nvPr/>
        </p:nvGrpSpPr>
        <p:grpSpPr>
          <a:xfrm>
            <a:off x="-25820" y="2169984"/>
            <a:ext cx="2069145" cy="2389749"/>
            <a:chOff x="79055" y="2971514"/>
            <a:chExt cx="2069145" cy="2389749"/>
          </a:xfrm>
        </p:grpSpPr>
        <p:pic>
          <p:nvPicPr>
            <p:cNvPr id="16" name="Imagen 15">
              <a:extLst>
                <a:ext uri="{FF2B5EF4-FFF2-40B4-BE49-F238E27FC236}">
                  <a16:creationId xmlns:a16="http://schemas.microsoft.com/office/drawing/2014/main" id="{6E9FE22A-9A1F-5007-2404-32306C595230}"/>
                </a:ext>
              </a:extLst>
            </p:cNvPr>
            <p:cNvPicPr>
              <a:picLocks noChangeAspect="1"/>
            </p:cNvPicPr>
            <p:nvPr/>
          </p:nvPicPr>
          <p:blipFill>
            <a:blip r:embed="rId6"/>
            <a:stretch>
              <a:fillRect/>
            </a:stretch>
          </p:blipFill>
          <p:spPr>
            <a:xfrm>
              <a:off x="79055" y="2971514"/>
              <a:ext cx="2069145" cy="2013769"/>
            </a:xfrm>
            <a:prstGeom prst="rect">
              <a:avLst/>
            </a:prstGeom>
          </p:spPr>
        </p:pic>
        <p:sp>
          <p:nvSpPr>
            <p:cNvPr id="20" name="Rectángulo: esquinas redondeadas 19">
              <a:extLst>
                <a:ext uri="{FF2B5EF4-FFF2-40B4-BE49-F238E27FC236}">
                  <a16:creationId xmlns:a16="http://schemas.microsoft.com/office/drawing/2014/main" id="{5683ACEF-A663-1129-851A-222220C2F230}"/>
                </a:ext>
              </a:extLst>
            </p:cNvPr>
            <p:cNvSpPr/>
            <p:nvPr/>
          </p:nvSpPr>
          <p:spPr>
            <a:xfrm>
              <a:off x="352433" y="4730160"/>
              <a:ext cx="1647817" cy="63110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2" name="CuadroTexto 21">
              <a:extLst>
                <a:ext uri="{FF2B5EF4-FFF2-40B4-BE49-F238E27FC236}">
                  <a16:creationId xmlns:a16="http://schemas.microsoft.com/office/drawing/2014/main" id="{3DFA7C49-8171-CA6B-CA14-32F1A7F60DA4}"/>
                </a:ext>
              </a:extLst>
            </p:cNvPr>
            <p:cNvSpPr txBox="1"/>
            <p:nvPr/>
          </p:nvSpPr>
          <p:spPr>
            <a:xfrm>
              <a:off x="391006" y="4838896"/>
              <a:ext cx="1580669" cy="461665"/>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1200" dirty="0">
                  <a:solidFill>
                    <a:srgbClr val="335BA3"/>
                  </a:solidFill>
                </a:rPr>
                <a:t>CONTRIBUYENTE / DEUDOR</a:t>
              </a:r>
            </a:p>
          </p:txBody>
        </p:sp>
      </p:grpSp>
      <p:grpSp>
        <p:nvGrpSpPr>
          <p:cNvPr id="10" name="Grupo 9">
            <a:extLst>
              <a:ext uri="{FF2B5EF4-FFF2-40B4-BE49-F238E27FC236}">
                <a16:creationId xmlns:a16="http://schemas.microsoft.com/office/drawing/2014/main" id="{B0C42D7A-4E18-4167-A40D-8CAEDA0BD5D6}"/>
              </a:ext>
            </a:extLst>
          </p:cNvPr>
          <p:cNvGrpSpPr/>
          <p:nvPr/>
        </p:nvGrpSpPr>
        <p:grpSpPr>
          <a:xfrm>
            <a:off x="5546277" y="2198211"/>
            <a:ext cx="3253347" cy="1318648"/>
            <a:chOff x="7740910" y="2703063"/>
            <a:chExt cx="3253347" cy="1318648"/>
          </a:xfrm>
        </p:grpSpPr>
        <p:grpSp>
          <p:nvGrpSpPr>
            <p:cNvPr id="1070" name="Grupo 1069">
              <a:extLst>
                <a:ext uri="{FF2B5EF4-FFF2-40B4-BE49-F238E27FC236}">
                  <a16:creationId xmlns:a16="http://schemas.microsoft.com/office/drawing/2014/main" id="{40FA9860-2E3E-97C9-148F-B708CB6D6FB5}"/>
                </a:ext>
              </a:extLst>
            </p:cNvPr>
            <p:cNvGrpSpPr/>
            <p:nvPr/>
          </p:nvGrpSpPr>
          <p:grpSpPr>
            <a:xfrm>
              <a:off x="7740910" y="2971514"/>
              <a:ext cx="632066" cy="497847"/>
              <a:chOff x="8290043" y="2654118"/>
              <a:chExt cx="632066" cy="497847"/>
            </a:xfrm>
          </p:grpSpPr>
          <p:sp>
            <p:nvSpPr>
              <p:cNvPr id="1064" name="Rectángulo: esquinas redondeadas 1063">
                <a:extLst>
                  <a:ext uri="{FF2B5EF4-FFF2-40B4-BE49-F238E27FC236}">
                    <a16:creationId xmlns:a16="http://schemas.microsoft.com/office/drawing/2014/main" id="{A368D40E-8F20-0767-A1B7-9BF2102EB6BE}"/>
                  </a:ext>
                </a:extLst>
              </p:cNvPr>
              <p:cNvSpPr/>
              <p:nvPr/>
            </p:nvSpPr>
            <p:spPr>
              <a:xfrm>
                <a:off x="8290043" y="2654118"/>
                <a:ext cx="632066" cy="49784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65" name="CuadroTexto 1064">
                <a:extLst>
                  <a:ext uri="{FF2B5EF4-FFF2-40B4-BE49-F238E27FC236}">
                    <a16:creationId xmlns:a16="http://schemas.microsoft.com/office/drawing/2014/main" id="{C95261A1-F09A-2C62-6114-12479F4A1CE1}"/>
                  </a:ext>
                </a:extLst>
              </p:cNvPr>
              <p:cNvSpPr txBox="1"/>
              <p:nvPr/>
            </p:nvSpPr>
            <p:spPr>
              <a:xfrm>
                <a:off x="8326767" y="2708909"/>
                <a:ext cx="540619" cy="338554"/>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dirty="0">
                    <a:solidFill>
                      <a:srgbClr val="4D79C7"/>
                    </a:solidFill>
                    <a:latin typeface="Encode Sans ExtraBold" pitchFamily="2" charset="0"/>
                  </a:rPr>
                  <a:t>QR</a:t>
                </a:r>
              </a:p>
            </p:txBody>
          </p:sp>
        </p:grpSp>
        <p:sp>
          <p:nvSpPr>
            <p:cNvPr id="33" name="Rectángulo: esquinas redondeadas 32">
              <a:extLst>
                <a:ext uri="{FF2B5EF4-FFF2-40B4-BE49-F238E27FC236}">
                  <a16:creationId xmlns:a16="http://schemas.microsoft.com/office/drawing/2014/main" id="{52A97522-757E-FB1D-4215-72260DF43DE6}"/>
                </a:ext>
              </a:extLst>
            </p:cNvPr>
            <p:cNvSpPr/>
            <p:nvPr/>
          </p:nvSpPr>
          <p:spPr>
            <a:xfrm>
              <a:off x="8076418" y="3325712"/>
              <a:ext cx="2489753" cy="695999"/>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6" name="CuadroTexto 35">
              <a:extLst>
                <a:ext uri="{FF2B5EF4-FFF2-40B4-BE49-F238E27FC236}">
                  <a16:creationId xmlns:a16="http://schemas.microsoft.com/office/drawing/2014/main" id="{C1FDE492-ACF8-9339-3322-FC9F9213F7DC}"/>
                </a:ext>
              </a:extLst>
            </p:cNvPr>
            <p:cNvSpPr txBox="1"/>
            <p:nvPr/>
          </p:nvSpPr>
          <p:spPr>
            <a:xfrm>
              <a:off x="8111870" y="3425498"/>
              <a:ext cx="2224536" cy="523220"/>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1400" dirty="0">
                  <a:solidFill>
                    <a:srgbClr val="335BA3"/>
                  </a:solidFill>
                </a:rPr>
                <a:t>Pago mediante</a:t>
              </a:r>
            </a:p>
            <a:p>
              <a:r>
                <a:rPr lang="es-ES" sz="1400" dirty="0">
                  <a:solidFill>
                    <a:srgbClr val="335BA3"/>
                  </a:solidFill>
                </a:rPr>
                <a:t>billeteras electrónicas</a:t>
              </a:r>
            </a:p>
          </p:txBody>
        </p:sp>
        <p:pic>
          <p:nvPicPr>
            <p:cNvPr id="56" name="Imagen 55">
              <a:extLst>
                <a:ext uri="{FF2B5EF4-FFF2-40B4-BE49-F238E27FC236}">
                  <a16:creationId xmlns:a16="http://schemas.microsoft.com/office/drawing/2014/main" id="{C1C90AD0-EE73-F1EE-4841-FD836BB7E0A4}"/>
                </a:ext>
              </a:extLst>
            </p:cNvPr>
            <p:cNvPicPr>
              <a:picLocks noChangeAspect="1"/>
            </p:cNvPicPr>
            <p:nvPr/>
          </p:nvPicPr>
          <p:blipFill>
            <a:blip r:embed="rId7"/>
            <a:stretch>
              <a:fillRect/>
            </a:stretch>
          </p:blipFill>
          <p:spPr>
            <a:xfrm>
              <a:off x="8654225" y="2703063"/>
              <a:ext cx="554427" cy="522990"/>
            </a:xfrm>
            <a:prstGeom prst="rect">
              <a:avLst/>
            </a:prstGeom>
          </p:spPr>
        </p:pic>
        <p:pic>
          <p:nvPicPr>
            <p:cNvPr id="60" name="Imagen 59">
              <a:extLst>
                <a:ext uri="{FF2B5EF4-FFF2-40B4-BE49-F238E27FC236}">
                  <a16:creationId xmlns:a16="http://schemas.microsoft.com/office/drawing/2014/main" id="{5D27AF42-7391-9839-C4F3-24730B1CDA68}"/>
                </a:ext>
              </a:extLst>
            </p:cNvPr>
            <p:cNvPicPr>
              <a:picLocks noChangeAspect="1"/>
            </p:cNvPicPr>
            <p:nvPr/>
          </p:nvPicPr>
          <p:blipFill>
            <a:blip r:embed="rId8"/>
            <a:stretch>
              <a:fillRect/>
            </a:stretch>
          </p:blipFill>
          <p:spPr>
            <a:xfrm>
              <a:off x="9286094" y="2849376"/>
              <a:ext cx="407614" cy="554160"/>
            </a:xfrm>
            <a:prstGeom prst="rect">
              <a:avLst/>
            </a:prstGeom>
          </p:spPr>
        </p:pic>
        <p:pic>
          <p:nvPicPr>
            <p:cNvPr id="62" name="Imagen 61">
              <a:extLst>
                <a:ext uri="{FF2B5EF4-FFF2-40B4-BE49-F238E27FC236}">
                  <a16:creationId xmlns:a16="http://schemas.microsoft.com/office/drawing/2014/main" id="{FDD5C0AF-9675-6AA5-0686-53FB8B0660B2}"/>
                </a:ext>
              </a:extLst>
            </p:cNvPr>
            <p:cNvPicPr>
              <a:picLocks noChangeAspect="1"/>
            </p:cNvPicPr>
            <p:nvPr/>
          </p:nvPicPr>
          <p:blipFill>
            <a:blip r:embed="rId9"/>
            <a:stretch>
              <a:fillRect/>
            </a:stretch>
          </p:blipFill>
          <p:spPr>
            <a:xfrm>
              <a:off x="9835911" y="3279045"/>
              <a:ext cx="1158346" cy="346624"/>
            </a:xfrm>
            <a:prstGeom prst="rect">
              <a:avLst/>
            </a:prstGeom>
          </p:spPr>
        </p:pic>
      </p:grpSp>
      <p:grpSp>
        <p:nvGrpSpPr>
          <p:cNvPr id="2" name="Grupo 1">
            <a:extLst>
              <a:ext uri="{FF2B5EF4-FFF2-40B4-BE49-F238E27FC236}">
                <a16:creationId xmlns:a16="http://schemas.microsoft.com/office/drawing/2014/main" id="{59CEA50E-5239-96C7-9ADB-C45D982695A3}"/>
              </a:ext>
            </a:extLst>
          </p:cNvPr>
          <p:cNvGrpSpPr/>
          <p:nvPr/>
        </p:nvGrpSpPr>
        <p:grpSpPr>
          <a:xfrm>
            <a:off x="4640502" y="958878"/>
            <a:ext cx="1609879" cy="793270"/>
            <a:chOff x="4569457" y="988567"/>
            <a:chExt cx="1609879" cy="793270"/>
          </a:xfrm>
        </p:grpSpPr>
        <p:sp>
          <p:nvSpPr>
            <p:cNvPr id="26" name="Rectángulo: esquinas redondeadas 25">
              <a:extLst>
                <a:ext uri="{FF2B5EF4-FFF2-40B4-BE49-F238E27FC236}">
                  <a16:creationId xmlns:a16="http://schemas.microsoft.com/office/drawing/2014/main" id="{7925EC9D-CAB1-11B4-020B-A62762859B9D}"/>
                </a:ext>
              </a:extLst>
            </p:cNvPr>
            <p:cNvSpPr/>
            <p:nvPr/>
          </p:nvSpPr>
          <p:spPr>
            <a:xfrm>
              <a:off x="4569457" y="988567"/>
              <a:ext cx="1609879" cy="793270"/>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5" name="CuadroTexto 24">
              <a:extLst>
                <a:ext uri="{FF2B5EF4-FFF2-40B4-BE49-F238E27FC236}">
                  <a16:creationId xmlns:a16="http://schemas.microsoft.com/office/drawing/2014/main" id="{E37B1D0A-5204-5C05-1578-B14D0CE7164F}"/>
                </a:ext>
              </a:extLst>
            </p:cNvPr>
            <p:cNvSpPr txBox="1"/>
            <p:nvPr/>
          </p:nvSpPr>
          <p:spPr>
            <a:xfrm>
              <a:off x="4691313" y="1146051"/>
              <a:ext cx="1462087" cy="523220"/>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1400" dirty="0">
                  <a:solidFill>
                    <a:srgbClr val="335BA3"/>
                  </a:solidFill>
                </a:rPr>
                <a:t>Modalidades de pago</a:t>
              </a:r>
            </a:p>
          </p:txBody>
        </p:sp>
      </p:grpSp>
      <p:pic>
        <p:nvPicPr>
          <p:cNvPr id="1036" name="Imagen 1035">
            <a:extLst>
              <a:ext uri="{FF2B5EF4-FFF2-40B4-BE49-F238E27FC236}">
                <a16:creationId xmlns:a16="http://schemas.microsoft.com/office/drawing/2014/main" id="{011E2E85-57C3-38CE-8EE1-BAFEE09EC7D3}"/>
              </a:ext>
            </a:extLst>
          </p:cNvPr>
          <p:cNvPicPr>
            <a:picLocks noChangeAspect="1"/>
          </p:cNvPicPr>
          <p:nvPr/>
        </p:nvPicPr>
        <p:blipFill>
          <a:blip r:embed="rId10"/>
          <a:stretch>
            <a:fillRect/>
          </a:stretch>
        </p:blipFill>
        <p:spPr>
          <a:xfrm>
            <a:off x="224605" y="1637228"/>
            <a:ext cx="2159622" cy="607576"/>
          </a:xfrm>
          <a:prstGeom prst="rect">
            <a:avLst/>
          </a:prstGeom>
        </p:spPr>
      </p:pic>
      <p:sp>
        <p:nvSpPr>
          <p:cNvPr id="40" name="Rectángulo: esquinas redondeadas 39">
            <a:extLst>
              <a:ext uri="{FF2B5EF4-FFF2-40B4-BE49-F238E27FC236}">
                <a16:creationId xmlns:a16="http://schemas.microsoft.com/office/drawing/2014/main" id="{2CE209EB-C836-C923-731E-77BEB45ED82E}"/>
              </a:ext>
            </a:extLst>
          </p:cNvPr>
          <p:cNvSpPr/>
          <p:nvPr/>
        </p:nvSpPr>
        <p:spPr>
          <a:xfrm>
            <a:off x="3911911" y="2291986"/>
            <a:ext cx="728591" cy="465984"/>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1" name="CuadroTexto 40">
            <a:extLst>
              <a:ext uri="{FF2B5EF4-FFF2-40B4-BE49-F238E27FC236}">
                <a16:creationId xmlns:a16="http://schemas.microsoft.com/office/drawing/2014/main" id="{A65EB60E-62DD-48F3-B17A-0CD01055C70C}"/>
              </a:ext>
            </a:extLst>
          </p:cNvPr>
          <p:cNvSpPr txBox="1"/>
          <p:nvPr/>
        </p:nvSpPr>
        <p:spPr>
          <a:xfrm>
            <a:off x="3919865" y="2322293"/>
            <a:ext cx="793985" cy="334317"/>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1000" dirty="0">
                <a:solidFill>
                  <a:schemeClr val="bg1">
                    <a:lumMod val="50000"/>
                  </a:schemeClr>
                </a:solidFill>
                <a:latin typeface="Encode Sans ExtraBold" pitchFamily="2" charset="0"/>
              </a:rPr>
              <a:t>BOLETA</a:t>
            </a:r>
          </a:p>
          <a:p>
            <a:r>
              <a:rPr lang="es-ES" sz="1000" dirty="0">
                <a:solidFill>
                  <a:schemeClr val="bg1">
                    <a:lumMod val="50000"/>
                  </a:schemeClr>
                </a:solidFill>
                <a:latin typeface="Encode Sans ExtraBold" pitchFamily="2" charset="0"/>
              </a:rPr>
              <a:t>DE PAGO</a:t>
            </a:r>
          </a:p>
        </p:txBody>
      </p:sp>
      <p:grpSp>
        <p:nvGrpSpPr>
          <p:cNvPr id="1041" name="Grupo 1040">
            <a:extLst>
              <a:ext uri="{FF2B5EF4-FFF2-40B4-BE49-F238E27FC236}">
                <a16:creationId xmlns:a16="http://schemas.microsoft.com/office/drawing/2014/main" id="{6E508F00-AC7F-5BB0-310C-6443E68359A8}"/>
              </a:ext>
            </a:extLst>
          </p:cNvPr>
          <p:cNvGrpSpPr/>
          <p:nvPr/>
        </p:nvGrpSpPr>
        <p:grpSpPr>
          <a:xfrm>
            <a:off x="3160367" y="2067682"/>
            <a:ext cx="1394614" cy="1424905"/>
            <a:chOff x="7201161" y="1442749"/>
            <a:chExt cx="1394614" cy="1424905"/>
          </a:xfrm>
        </p:grpSpPr>
        <p:grpSp>
          <p:nvGrpSpPr>
            <p:cNvPr id="1040" name="Grupo 1039">
              <a:extLst>
                <a:ext uri="{FF2B5EF4-FFF2-40B4-BE49-F238E27FC236}">
                  <a16:creationId xmlns:a16="http://schemas.microsoft.com/office/drawing/2014/main" id="{CF63EDA7-EE7E-7F06-B1E6-EAE435DDF717}"/>
                </a:ext>
              </a:extLst>
            </p:cNvPr>
            <p:cNvGrpSpPr/>
            <p:nvPr/>
          </p:nvGrpSpPr>
          <p:grpSpPr>
            <a:xfrm>
              <a:off x="7264312" y="2133037"/>
              <a:ext cx="1331463" cy="734617"/>
              <a:chOff x="2132738" y="4820561"/>
              <a:chExt cx="1331463" cy="734617"/>
            </a:xfrm>
          </p:grpSpPr>
          <p:sp>
            <p:nvSpPr>
              <p:cNvPr id="47" name="Rectángulo: esquinas redondeadas 46">
                <a:extLst>
                  <a:ext uri="{FF2B5EF4-FFF2-40B4-BE49-F238E27FC236}">
                    <a16:creationId xmlns:a16="http://schemas.microsoft.com/office/drawing/2014/main" id="{83C4325F-DFE9-A309-AAB2-996BAA78AD41}"/>
                  </a:ext>
                </a:extLst>
              </p:cNvPr>
              <p:cNvSpPr/>
              <p:nvPr/>
            </p:nvSpPr>
            <p:spPr>
              <a:xfrm>
                <a:off x="2132738" y="4820561"/>
                <a:ext cx="1331463" cy="73461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2" name="CuadroTexto 51">
                <a:extLst>
                  <a:ext uri="{FF2B5EF4-FFF2-40B4-BE49-F238E27FC236}">
                    <a16:creationId xmlns:a16="http://schemas.microsoft.com/office/drawing/2014/main" id="{BF426506-E043-7309-ECD0-5A18021AEBF6}"/>
                  </a:ext>
                </a:extLst>
              </p:cNvPr>
              <p:cNvSpPr txBox="1"/>
              <p:nvPr/>
            </p:nvSpPr>
            <p:spPr>
              <a:xfrm>
                <a:off x="2211819" y="4887350"/>
                <a:ext cx="1199903" cy="646331"/>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1200" dirty="0">
                    <a:solidFill>
                      <a:srgbClr val="335BA3"/>
                    </a:solidFill>
                  </a:rPr>
                  <a:t>Entidades bancarias</a:t>
                </a:r>
              </a:p>
              <a:p>
                <a:r>
                  <a:rPr lang="es-ES" sz="1200" dirty="0">
                    <a:solidFill>
                      <a:srgbClr val="335BA3"/>
                    </a:solidFill>
                  </a:rPr>
                  <a:t>y no bancarias</a:t>
                </a:r>
              </a:p>
            </p:txBody>
          </p:sp>
        </p:grpSp>
        <p:pic>
          <p:nvPicPr>
            <p:cNvPr id="46" name="Imagen 45">
              <a:extLst>
                <a:ext uri="{FF2B5EF4-FFF2-40B4-BE49-F238E27FC236}">
                  <a16:creationId xmlns:a16="http://schemas.microsoft.com/office/drawing/2014/main" id="{88EAD5F1-239E-C719-B1CC-05C9A785BC27}"/>
                </a:ext>
              </a:extLst>
            </p:cNvPr>
            <p:cNvPicPr>
              <a:picLocks noChangeAspect="1"/>
            </p:cNvPicPr>
            <p:nvPr/>
          </p:nvPicPr>
          <p:blipFill>
            <a:blip r:embed="rId11"/>
            <a:stretch>
              <a:fillRect/>
            </a:stretch>
          </p:blipFill>
          <p:spPr>
            <a:xfrm>
              <a:off x="7201161" y="1442749"/>
              <a:ext cx="787471" cy="767558"/>
            </a:xfrm>
            <a:prstGeom prst="rect">
              <a:avLst/>
            </a:prstGeom>
          </p:spPr>
        </p:pic>
      </p:grpSp>
      <p:grpSp>
        <p:nvGrpSpPr>
          <p:cNvPr id="9" name="Grupo 8">
            <a:extLst>
              <a:ext uri="{FF2B5EF4-FFF2-40B4-BE49-F238E27FC236}">
                <a16:creationId xmlns:a16="http://schemas.microsoft.com/office/drawing/2014/main" id="{89158035-59F0-45BA-5C03-B5F4BE6B93B7}"/>
              </a:ext>
            </a:extLst>
          </p:cNvPr>
          <p:cNvGrpSpPr/>
          <p:nvPr/>
        </p:nvGrpSpPr>
        <p:grpSpPr>
          <a:xfrm>
            <a:off x="7869191" y="966973"/>
            <a:ext cx="2357948" cy="1370753"/>
            <a:chOff x="8253629" y="910567"/>
            <a:chExt cx="2357948" cy="1370753"/>
          </a:xfrm>
        </p:grpSpPr>
        <p:grpSp>
          <p:nvGrpSpPr>
            <p:cNvPr id="1068" name="Grupo 1067">
              <a:extLst>
                <a:ext uri="{FF2B5EF4-FFF2-40B4-BE49-F238E27FC236}">
                  <a16:creationId xmlns:a16="http://schemas.microsoft.com/office/drawing/2014/main" id="{C0E5EB2A-0D56-D171-AA72-B185617D2F7D}"/>
                </a:ext>
              </a:extLst>
            </p:cNvPr>
            <p:cNvGrpSpPr/>
            <p:nvPr/>
          </p:nvGrpSpPr>
          <p:grpSpPr>
            <a:xfrm>
              <a:off x="8253629" y="1236265"/>
              <a:ext cx="742114" cy="497847"/>
              <a:chOff x="8253629" y="1236265"/>
              <a:chExt cx="742114" cy="497847"/>
            </a:xfrm>
          </p:grpSpPr>
          <p:sp>
            <p:nvSpPr>
              <p:cNvPr id="1066" name="Rectángulo: esquinas redondeadas 1065">
                <a:extLst>
                  <a:ext uri="{FF2B5EF4-FFF2-40B4-BE49-F238E27FC236}">
                    <a16:creationId xmlns:a16="http://schemas.microsoft.com/office/drawing/2014/main" id="{33019158-F14F-8D0D-2691-2CFABA7DC6D7}"/>
                  </a:ext>
                </a:extLst>
              </p:cNvPr>
              <p:cNvSpPr/>
              <p:nvPr/>
            </p:nvSpPr>
            <p:spPr>
              <a:xfrm>
                <a:off x="8253629" y="1236265"/>
                <a:ext cx="742114" cy="497847"/>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067" name="CuadroTexto 1066">
                <a:extLst>
                  <a:ext uri="{FF2B5EF4-FFF2-40B4-BE49-F238E27FC236}">
                    <a16:creationId xmlns:a16="http://schemas.microsoft.com/office/drawing/2014/main" id="{F0F0B99A-7F2F-DEED-A5CB-72EA2D176C94}"/>
                  </a:ext>
                </a:extLst>
              </p:cNvPr>
              <p:cNvSpPr txBox="1"/>
              <p:nvPr/>
            </p:nvSpPr>
            <p:spPr>
              <a:xfrm>
                <a:off x="8337236" y="1311544"/>
                <a:ext cx="648981" cy="338554"/>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dirty="0">
                    <a:solidFill>
                      <a:srgbClr val="4D79C7"/>
                    </a:solidFill>
                    <a:latin typeface="Encode Sans ExtraBold" pitchFamily="2" charset="0"/>
                  </a:rPr>
                  <a:t>VEP</a:t>
                </a:r>
              </a:p>
            </p:txBody>
          </p:sp>
        </p:grpSp>
        <p:grpSp>
          <p:nvGrpSpPr>
            <p:cNvPr id="43" name="Grupo 42">
              <a:extLst>
                <a:ext uri="{FF2B5EF4-FFF2-40B4-BE49-F238E27FC236}">
                  <a16:creationId xmlns:a16="http://schemas.microsoft.com/office/drawing/2014/main" id="{040A85F8-8D48-4FAF-B515-58089C4A1009}"/>
                </a:ext>
              </a:extLst>
            </p:cNvPr>
            <p:cNvGrpSpPr/>
            <p:nvPr/>
          </p:nvGrpSpPr>
          <p:grpSpPr>
            <a:xfrm>
              <a:off x="8514591" y="1643958"/>
              <a:ext cx="1280977" cy="637362"/>
              <a:chOff x="9178688" y="1637894"/>
              <a:chExt cx="1280977" cy="637362"/>
            </a:xfrm>
          </p:grpSpPr>
          <p:sp>
            <p:nvSpPr>
              <p:cNvPr id="28" name="Rectángulo: esquinas redondeadas 27">
                <a:extLst>
                  <a:ext uri="{FF2B5EF4-FFF2-40B4-BE49-F238E27FC236}">
                    <a16:creationId xmlns:a16="http://schemas.microsoft.com/office/drawing/2014/main" id="{64E9352E-8B65-D995-C8F4-08D53ECB5B34}"/>
                  </a:ext>
                </a:extLst>
              </p:cNvPr>
              <p:cNvSpPr/>
              <p:nvPr/>
            </p:nvSpPr>
            <p:spPr>
              <a:xfrm>
                <a:off x="9178688" y="1637894"/>
                <a:ext cx="1202007" cy="637362"/>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0" name="CuadroTexto 29">
                <a:extLst>
                  <a:ext uri="{FF2B5EF4-FFF2-40B4-BE49-F238E27FC236}">
                    <a16:creationId xmlns:a16="http://schemas.microsoft.com/office/drawing/2014/main" id="{A36DC81C-5396-A6BA-82E7-C6D2A5D29CA6}"/>
                  </a:ext>
                </a:extLst>
              </p:cNvPr>
              <p:cNvSpPr txBox="1"/>
              <p:nvPr/>
            </p:nvSpPr>
            <p:spPr>
              <a:xfrm>
                <a:off x="9257659" y="1689678"/>
                <a:ext cx="1202006" cy="523220"/>
              </a:xfrm>
              <a:prstGeom prst="rect">
                <a:avLst/>
              </a:prstGeom>
              <a:noFill/>
            </p:spPr>
            <p:txBody>
              <a:bodyPr wrap="square" rtlCol="0">
                <a:spAutoFit/>
              </a:bodyPr>
              <a:lstStyle>
                <a:defPPr>
                  <a:defRPr lang="es-AR"/>
                </a:defPPr>
                <a:lvl1pPr>
                  <a:defRPr sz="1600">
                    <a:solidFill>
                      <a:srgbClr val="8FAADC"/>
                    </a:solidFill>
                    <a:latin typeface="Encode Sans Medium" pitchFamily="2" charset="0"/>
                  </a:defRPr>
                </a:lvl1pPr>
              </a:lstStyle>
              <a:p>
                <a:r>
                  <a:rPr lang="es-ES" sz="1400" dirty="0">
                    <a:solidFill>
                      <a:srgbClr val="335BA3"/>
                    </a:solidFill>
                  </a:rPr>
                  <a:t>Pago electrónico</a:t>
                </a:r>
              </a:p>
            </p:txBody>
          </p:sp>
        </p:grpSp>
        <p:grpSp>
          <p:nvGrpSpPr>
            <p:cNvPr id="8" name="Grupo 7">
              <a:extLst>
                <a:ext uri="{FF2B5EF4-FFF2-40B4-BE49-F238E27FC236}">
                  <a16:creationId xmlns:a16="http://schemas.microsoft.com/office/drawing/2014/main" id="{9870CE4F-A7F2-EEFB-B51C-9CC24E011BE7}"/>
                </a:ext>
              </a:extLst>
            </p:cNvPr>
            <p:cNvGrpSpPr/>
            <p:nvPr/>
          </p:nvGrpSpPr>
          <p:grpSpPr>
            <a:xfrm>
              <a:off x="9069824" y="910567"/>
              <a:ext cx="1541753" cy="795131"/>
              <a:chOff x="9063786" y="767165"/>
              <a:chExt cx="1541753" cy="795131"/>
            </a:xfrm>
          </p:grpSpPr>
          <p:grpSp>
            <p:nvGrpSpPr>
              <p:cNvPr id="1033" name="Grupo 1032">
                <a:extLst>
                  <a:ext uri="{FF2B5EF4-FFF2-40B4-BE49-F238E27FC236}">
                    <a16:creationId xmlns:a16="http://schemas.microsoft.com/office/drawing/2014/main" id="{43360C85-588C-8CE7-2C4E-FC2550C95AD9}"/>
                  </a:ext>
                </a:extLst>
              </p:cNvPr>
              <p:cNvGrpSpPr/>
              <p:nvPr/>
            </p:nvGrpSpPr>
            <p:grpSpPr>
              <a:xfrm>
                <a:off x="9673612" y="767165"/>
                <a:ext cx="931927" cy="521366"/>
                <a:chOff x="6492840" y="5327202"/>
                <a:chExt cx="931927" cy="521366"/>
              </a:xfrm>
            </p:grpSpPr>
            <p:pic>
              <p:nvPicPr>
                <p:cNvPr id="1025" name="Picture 2" descr="Pago mi Expensa">
                  <a:extLst>
                    <a:ext uri="{FF2B5EF4-FFF2-40B4-BE49-F238E27FC236}">
                      <a16:creationId xmlns:a16="http://schemas.microsoft.com/office/drawing/2014/main" id="{85F4F6D7-466A-8169-02F1-41D1AB0F2F1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186" t="66051" r="14960" b="19276"/>
                <a:stretch/>
              </p:blipFill>
              <p:spPr bwMode="auto">
                <a:xfrm>
                  <a:off x="6492840" y="5651718"/>
                  <a:ext cx="931927" cy="196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Pago mi Expensa">
                  <a:extLst>
                    <a:ext uri="{FF2B5EF4-FFF2-40B4-BE49-F238E27FC236}">
                      <a16:creationId xmlns:a16="http://schemas.microsoft.com/office/drawing/2014/main" id="{E4FAE301-4A21-F331-F17C-2C86F9AA5F6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105" t="12709" r="18406" b="34838"/>
                <a:stretch/>
              </p:blipFill>
              <p:spPr bwMode="auto">
                <a:xfrm>
                  <a:off x="6751301" y="5327202"/>
                  <a:ext cx="303171" cy="255481"/>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4" descr="Enlace Rojo | Nuvei">
                <a:extLst>
                  <a:ext uri="{FF2B5EF4-FFF2-40B4-BE49-F238E27FC236}">
                    <a16:creationId xmlns:a16="http://schemas.microsoft.com/office/drawing/2014/main" id="{A4BA2997-6CB9-2968-0EF4-6DCF2825763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335" t="9164" r="24736" b="10205"/>
              <a:stretch/>
            </p:blipFill>
            <p:spPr bwMode="auto">
              <a:xfrm>
                <a:off x="9063786" y="892676"/>
                <a:ext cx="503128" cy="497848"/>
              </a:xfrm>
              <a:prstGeom prst="rect">
                <a:avLst/>
              </a:prstGeom>
              <a:noFill/>
              <a:extLst>
                <a:ext uri="{909E8E84-426E-40DD-AFC4-6F175D3DCCD1}">
                  <a14:hiddenFill xmlns:a14="http://schemas.microsoft.com/office/drawing/2010/main">
                    <a:solidFill>
                      <a:srgbClr val="FFFFFF"/>
                    </a:solidFill>
                  </a14:hiddenFill>
                </a:ext>
              </a:extLst>
            </p:spPr>
          </p:pic>
          <p:pic>
            <p:nvPicPr>
              <p:cNvPr id="1024" name="Imagen 1023">
                <a:extLst>
                  <a:ext uri="{FF2B5EF4-FFF2-40B4-BE49-F238E27FC236}">
                    <a16:creationId xmlns:a16="http://schemas.microsoft.com/office/drawing/2014/main" id="{58E75C6A-C68F-02C6-E53A-6F914B0A03F7}"/>
                  </a:ext>
                </a:extLst>
              </p:cNvPr>
              <p:cNvPicPr>
                <a:picLocks noChangeAspect="1"/>
              </p:cNvPicPr>
              <p:nvPr/>
            </p:nvPicPr>
            <p:blipFill>
              <a:blip r:embed="rId14"/>
              <a:stretch>
                <a:fillRect/>
              </a:stretch>
            </p:blipFill>
            <p:spPr>
              <a:xfrm>
                <a:off x="9522708" y="1358977"/>
                <a:ext cx="1056686" cy="203319"/>
              </a:xfrm>
              <a:prstGeom prst="rect">
                <a:avLst/>
              </a:prstGeom>
            </p:spPr>
          </p:pic>
        </p:grpSp>
      </p:grpSp>
      <p:pic>
        <p:nvPicPr>
          <p:cNvPr id="15" name="Imagen 14">
            <a:extLst>
              <a:ext uri="{FF2B5EF4-FFF2-40B4-BE49-F238E27FC236}">
                <a16:creationId xmlns:a16="http://schemas.microsoft.com/office/drawing/2014/main" id="{08303008-A578-2990-4EDC-95A9AF003891}"/>
              </a:ext>
            </a:extLst>
          </p:cNvPr>
          <p:cNvPicPr>
            <a:picLocks noChangeAspect="1"/>
          </p:cNvPicPr>
          <p:nvPr/>
        </p:nvPicPr>
        <p:blipFill>
          <a:blip r:embed="rId15"/>
          <a:stretch>
            <a:fillRect/>
          </a:stretch>
        </p:blipFill>
        <p:spPr>
          <a:xfrm>
            <a:off x="3329321" y="4013223"/>
            <a:ext cx="7139866" cy="2626582"/>
          </a:xfrm>
          <a:prstGeom prst="rect">
            <a:avLst/>
          </a:prstGeom>
        </p:spPr>
      </p:pic>
      <p:pic>
        <p:nvPicPr>
          <p:cNvPr id="13" name="Imagen 12">
            <a:extLst>
              <a:ext uri="{FF2B5EF4-FFF2-40B4-BE49-F238E27FC236}">
                <a16:creationId xmlns:a16="http://schemas.microsoft.com/office/drawing/2014/main" id="{A86D887B-5AFF-81CF-873A-2BA0FB92EED1}"/>
              </a:ext>
            </a:extLst>
          </p:cNvPr>
          <p:cNvPicPr>
            <a:picLocks noChangeAspect="1"/>
          </p:cNvPicPr>
          <p:nvPr/>
        </p:nvPicPr>
        <p:blipFill>
          <a:blip r:embed="rId16"/>
          <a:stretch>
            <a:fillRect/>
          </a:stretch>
        </p:blipFill>
        <p:spPr>
          <a:xfrm>
            <a:off x="136819" y="101611"/>
            <a:ext cx="259961" cy="254884"/>
          </a:xfrm>
          <a:prstGeom prst="rect">
            <a:avLst/>
          </a:prstGeom>
        </p:spPr>
      </p:pic>
      <p:sp>
        <p:nvSpPr>
          <p:cNvPr id="5" name="CuadroTexto 4">
            <a:extLst>
              <a:ext uri="{FF2B5EF4-FFF2-40B4-BE49-F238E27FC236}">
                <a16:creationId xmlns:a16="http://schemas.microsoft.com/office/drawing/2014/main" id="{74407ED2-6201-0214-19A4-F9CE8A0C9A1A}"/>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29FD9C1C-C3FC-F6F1-F913-3A874D3A10F4}"/>
              </a:ext>
            </a:extLst>
          </p:cNvPr>
          <p:cNvGrpSpPr/>
          <p:nvPr/>
        </p:nvGrpSpPr>
        <p:grpSpPr>
          <a:xfrm>
            <a:off x="1904428" y="-1301214"/>
            <a:ext cx="11093614" cy="14934125"/>
            <a:chOff x="1904428" y="-1301214"/>
            <a:chExt cx="11093614" cy="14934125"/>
          </a:xfrm>
        </p:grpSpPr>
        <p:pic>
          <p:nvPicPr>
            <p:cNvPr id="14" name="Imagen 13">
              <a:extLst>
                <a:ext uri="{FF2B5EF4-FFF2-40B4-BE49-F238E27FC236}">
                  <a16:creationId xmlns:a16="http://schemas.microsoft.com/office/drawing/2014/main" id="{730A7939-6A10-6A8F-540F-5E3E8857A8E6}"/>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1904428" y="-1301214"/>
              <a:ext cx="10179214" cy="13808930"/>
            </a:xfrm>
            <a:prstGeom prst="rect">
              <a:avLst/>
            </a:prstGeom>
          </p:spPr>
        </p:pic>
        <p:pic>
          <p:nvPicPr>
            <p:cNvPr id="15" name="Imagen 14">
              <a:extLst>
                <a:ext uri="{FF2B5EF4-FFF2-40B4-BE49-F238E27FC236}">
                  <a16:creationId xmlns:a16="http://schemas.microsoft.com/office/drawing/2014/main" id="{123051ED-7631-A57F-42F5-7007C71BCA9A}"/>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361628" y="-1009114"/>
              <a:ext cx="10179214" cy="13808930"/>
            </a:xfrm>
            <a:prstGeom prst="rect">
              <a:avLst/>
            </a:prstGeom>
          </p:spPr>
        </p:pic>
        <p:pic>
          <p:nvPicPr>
            <p:cNvPr id="16" name="Imagen 15">
              <a:extLst>
                <a:ext uri="{FF2B5EF4-FFF2-40B4-BE49-F238E27FC236}">
                  <a16:creationId xmlns:a16="http://schemas.microsoft.com/office/drawing/2014/main" id="{BA3215EA-EFA8-3E1C-CF60-D6C34D39E06C}"/>
                </a:ext>
              </a:extLst>
            </p:cNvPr>
            <p:cNvPicPr>
              <a:picLocks noChangeAspect="1"/>
            </p:cNvPicPr>
            <p:nvPr/>
          </p:nvPicPr>
          <p:blipFill>
            <a:blip r:embed="rId2">
              <a:duotone>
                <a:schemeClr val="accent5">
                  <a:shade val="45000"/>
                  <a:satMod val="135000"/>
                </a:schemeClr>
                <a:prstClr val="white"/>
              </a:duotone>
              <a:alphaModFix amt="35000"/>
            </a:blip>
            <a:stretch>
              <a:fillRect/>
            </a:stretch>
          </p:blipFill>
          <p:spPr>
            <a:xfrm rot="2562241">
              <a:off x="2818828" y="-176019"/>
              <a:ext cx="10179214" cy="13808930"/>
            </a:xfrm>
            <a:prstGeom prst="rect">
              <a:avLst/>
            </a:prstGeom>
          </p:spPr>
        </p:pic>
      </p:grpSp>
      <p:sp>
        <p:nvSpPr>
          <p:cNvPr id="4" name="CuadroTexto 3">
            <a:extLst>
              <a:ext uri="{FF2B5EF4-FFF2-40B4-BE49-F238E27FC236}">
                <a16:creationId xmlns:a16="http://schemas.microsoft.com/office/drawing/2014/main" id="{49983E44-C417-4890-CFD0-A728A4A8655F}"/>
              </a:ext>
            </a:extLst>
          </p:cNvPr>
          <p:cNvSpPr txBox="1"/>
          <p:nvPr/>
        </p:nvSpPr>
        <p:spPr>
          <a:xfrm>
            <a:off x="2910706" y="1288746"/>
            <a:ext cx="85640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ct val="100000"/>
              </a:lnSpc>
            </a:pPr>
            <a:r>
              <a:rPr lang="es-ES_tradnl" altLang="es-AR" sz="1800" dirty="0"/>
              <a:t>Iniciativa orientada al Gobierno Electrónico. Socio estratégico AFIP.</a:t>
            </a:r>
          </a:p>
          <a:p>
            <a:pPr>
              <a:lnSpc>
                <a:spcPct val="100000"/>
              </a:lnSpc>
            </a:pPr>
            <a:endParaRPr lang="es-ES_tradnl" altLang="es-AR" sz="1800" dirty="0"/>
          </a:p>
          <a:p>
            <a:pPr>
              <a:lnSpc>
                <a:spcPct val="100000"/>
              </a:lnSpc>
            </a:pPr>
            <a:r>
              <a:rPr lang="es-ES_tradnl" altLang="es-AR" sz="1800" dirty="0"/>
              <a:t>Incorpora la plataforma OSIRIS para la recaudación de Recursos no Tributarios. </a:t>
            </a:r>
          </a:p>
          <a:p>
            <a:pPr>
              <a:lnSpc>
                <a:spcPct val="100000"/>
              </a:lnSpc>
            </a:pPr>
            <a:endParaRPr lang="es-ES_tradnl" altLang="es-AR" sz="1800" dirty="0"/>
          </a:p>
          <a:p>
            <a:pPr>
              <a:lnSpc>
                <a:spcPct val="100000"/>
              </a:lnSpc>
            </a:pPr>
            <a:r>
              <a:rPr lang="es-AR" altLang="es-AR" sz="1800" dirty="0"/>
              <a:t>Alcance : Organismos y entidades de la Administración Pública Nacional.</a:t>
            </a:r>
          </a:p>
          <a:p>
            <a:pPr>
              <a:lnSpc>
                <a:spcPct val="100000"/>
              </a:lnSpc>
            </a:pPr>
            <a:endParaRPr lang="es-AR" altLang="es-AR" sz="1800" dirty="0"/>
          </a:p>
          <a:p>
            <a:pPr>
              <a:lnSpc>
                <a:spcPct val="100000"/>
              </a:lnSpc>
            </a:pPr>
            <a:r>
              <a:rPr lang="es-AR" altLang="es-AR" sz="1800" dirty="0"/>
              <a:t>Disponibilidad y trazabilidad de la información integrada en el e-SIDIF. </a:t>
            </a:r>
          </a:p>
          <a:p>
            <a:pPr>
              <a:lnSpc>
                <a:spcPct val="100000"/>
              </a:lnSpc>
            </a:pPr>
            <a:endParaRPr lang="es-AR" altLang="es-AR" sz="1800" dirty="0"/>
          </a:p>
          <a:p>
            <a:pPr>
              <a:lnSpc>
                <a:spcPct val="100000"/>
              </a:lnSpc>
            </a:pPr>
            <a:r>
              <a:rPr lang="es-AR" altLang="es-AR" sz="1800" dirty="0"/>
              <a:t>Generación automática de los informes de Recursos a través del proceso de Rendición.</a:t>
            </a:r>
          </a:p>
          <a:p>
            <a:pPr>
              <a:lnSpc>
                <a:spcPct val="100000"/>
              </a:lnSpc>
            </a:pPr>
            <a:endParaRPr lang="es-AR" altLang="es-AR" sz="1800" dirty="0"/>
          </a:p>
          <a:p>
            <a:pPr>
              <a:lnSpc>
                <a:spcPct val="100000"/>
              </a:lnSpc>
            </a:pPr>
            <a:r>
              <a:rPr lang="es-ES_tradnl" altLang="es-AR" sz="1800" dirty="0"/>
              <a:t>Pone a disposición de los usuarios toda la red de entidades recaudadoras homologadas por AFIP. (bancarias y no bancarias).</a:t>
            </a:r>
          </a:p>
          <a:p>
            <a:pPr>
              <a:lnSpc>
                <a:spcPct val="100000"/>
              </a:lnSpc>
            </a:pPr>
            <a:endParaRPr lang="es-ES_tradnl" altLang="es-AR" sz="1800" dirty="0"/>
          </a:p>
          <a:p>
            <a:pPr>
              <a:lnSpc>
                <a:spcPct val="100000"/>
              </a:lnSpc>
            </a:pPr>
            <a:r>
              <a:rPr lang="es-AR" altLang="es-AR" sz="1800" dirty="0"/>
              <a:t>El usuario puede gestionar pagos mediante la generación de VEP–QR (electrónica) y BP (presencial).</a:t>
            </a:r>
            <a:endParaRPr lang="es-ES_tradnl" altLang="es-AR" sz="1800" dirty="0"/>
          </a:p>
        </p:txBody>
      </p:sp>
      <p:cxnSp>
        <p:nvCxnSpPr>
          <p:cNvPr id="7" name="Conector recto 6">
            <a:extLst>
              <a:ext uri="{FF2B5EF4-FFF2-40B4-BE49-F238E27FC236}">
                <a16:creationId xmlns:a16="http://schemas.microsoft.com/office/drawing/2014/main" id="{EDFD12F7-25C6-A909-6852-A730F5FF10A4}"/>
              </a:ext>
            </a:extLst>
          </p:cNvPr>
          <p:cNvCxnSpPr>
            <a:cxnSpLocks/>
            <a:endCxn id="23" idx="0"/>
          </p:cNvCxnSpPr>
          <p:nvPr/>
        </p:nvCxnSpPr>
        <p:spPr>
          <a:xfrm flipH="1">
            <a:off x="2682106" y="1440155"/>
            <a:ext cx="1942" cy="3801731"/>
          </a:xfrm>
          <a:prstGeom prst="line">
            <a:avLst/>
          </a:prstGeom>
          <a:ln w="28575">
            <a:solidFill>
              <a:srgbClr val="00BFA6"/>
            </a:solidFill>
          </a:ln>
        </p:spPr>
        <p:style>
          <a:lnRef idx="1">
            <a:schemeClr val="accent1"/>
          </a:lnRef>
          <a:fillRef idx="0">
            <a:schemeClr val="accent1"/>
          </a:fillRef>
          <a:effectRef idx="0">
            <a:schemeClr val="accent1"/>
          </a:effectRef>
          <a:fontRef idx="minor">
            <a:schemeClr val="tx1"/>
          </a:fontRef>
        </p:style>
      </p:cxnSp>
      <p:sp>
        <p:nvSpPr>
          <p:cNvPr id="8" name="Elipse 7">
            <a:extLst>
              <a:ext uri="{FF2B5EF4-FFF2-40B4-BE49-F238E27FC236}">
                <a16:creationId xmlns:a16="http://schemas.microsoft.com/office/drawing/2014/main" id="{70ED762D-BBA3-714A-F87C-67F01D6F9A38}"/>
              </a:ext>
            </a:extLst>
          </p:cNvPr>
          <p:cNvSpPr/>
          <p:nvPr/>
        </p:nvSpPr>
        <p:spPr>
          <a:xfrm>
            <a:off x="2592106" y="1399705"/>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Elipse 8">
            <a:extLst>
              <a:ext uri="{FF2B5EF4-FFF2-40B4-BE49-F238E27FC236}">
                <a16:creationId xmlns:a16="http://schemas.microsoft.com/office/drawing/2014/main" id="{E5720314-5DD7-6B46-5D0C-F5ED4E74EE65}"/>
              </a:ext>
            </a:extLst>
          </p:cNvPr>
          <p:cNvSpPr/>
          <p:nvPr/>
        </p:nvSpPr>
        <p:spPr>
          <a:xfrm>
            <a:off x="2592106" y="1931726"/>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Elipse 9">
            <a:extLst>
              <a:ext uri="{FF2B5EF4-FFF2-40B4-BE49-F238E27FC236}">
                <a16:creationId xmlns:a16="http://schemas.microsoft.com/office/drawing/2014/main" id="{E58F54C8-F15B-CA7D-4AF0-A5DFB1B2A457}"/>
              </a:ext>
            </a:extLst>
          </p:cNvPr>
          <p:cNvSpPr/>
          <p:nvPr/>
        </p:nvSpPr>
        <p:spPr>
          <a:xfrm>
            <a:off x="2592106" y="2480367"/>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Elipse 10">
            <a:extLst>
              <a:ext uri="{FF2B5EF4-FFF2-40B4-BE49-F238E27FC236}">
                <a16:creationId xmlns:a16="http://schemas.microsoft.com/office/drawing/2014/main" id="{13639A48-8464-84AC-DC71-225D1D7EEF74}"/>
              </a:ext>
            </a:extLst>
          </p:cNvPr>
          <p:cNvSpPr/>
          <p:nvPr/>
        </p:nvSpPr>
        <p:spPr>
          <a:xfrm>
            <a:off x="2592106" y="3057883"/>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Elipse 11">
            <a:extLst>
              <a:ext uri="{FF2B5EF4-FFF2-40B4-BE49-F238E27FC236}">
                <a16:creationId xmlns:a16="http://schemas.microsoft.com/office/drawing/2014/main" id="{9600D7B1-B737-4B04-F3CF-3B1DC3B24E8F}"/>
              </a:ext>
            </a:extLst>
          </p:cNvPr>
          <p:cNvSpPr/>
          <p:nvPr/>
        </p:nvSpPr>
        <p:spPr>
          <a:xfrm>
            <a:off x="2592106" y="3584145"/>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CuadroTexto 18">
            <a:extLst>
              <a:ext uri="{FF2B5EF4-FFF2-40B4-BE49-F238E27FC236}">
                <a16:creationId xmlns:a16="http://schemas.microsoft.com/office/drawing/2014/main" id="{F72314B5-9BDE-384B-565C-598F8CB93EE4}"/>
              </a:ext>
            </a:extLst>
          </p:cNvPr>
          <p:cNvSpPr txBox="1"/>
          <p:nvPr/>
        </p:nvSpPr>
        <p:spPr>
          <a:xfrm>
            <a:off x="285850" y="369195"/>
            <a:ext cx="8564024"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err="1">
                <a:solidFill>
                  <a:srgbClr val="6500FF"/>
                </a:solidFill>
              </a:rPr>
              <a:t>eRECAUDA</a:t>
            </a:r>
            <a:r>
              <a:rPr lang="es-ES" altLang="es-AR" sz="2800" dirty="0">
                <a:solidFill>
                  <a:srgbClr val="6500FF"/>
                </a:solidFill>
              </a:rPr>
              <a:t>: ¿Qué </a:t>
            </a:r>
            <a:r>
              <a:rPr lang="es-ES" altLang="es-AR" sz="2800" dirty="0" err="1">
                <a:solidFill>
                  <a:srgbClr val="6500FF"/>
                </a:solidFill>
              </a:rPr>
              <a:t>tenés</a:t>
            </a:r>
            <a:r>
              <a:rPr lang="es-ES" altLang="es-AR" sz="2800" dirty="0">
                <a:solidFill>
                  <a:srgbClr val="6500FF"/>
                </a:solidFill>
              </a:rPr>
              <a:t> que saber?</a:t>
            </a:r>
          </a:p>
        </p:txBody>
      </p:sp>
      <p:sp>
        <p:nvSpPr>
          <p:cNvPr id="22" name="Elipse 21">
            <a:extLst>
              <a:ext uri="{FF2B5EF4-FFF2-40B4-BE49-F238E27FC236}">
                <a16:creationId xmlns:a16="http://schemas.microsoft.com/office/drawing/2014/main" id="{9AA04217-0A02-DE18-298E-CE58C6630BA8}"/>
              </a:ext>
            </a:extLst>
          </p:cNvPr>
          <p:cNvSpPr/>
          <p:nvPr/>
        </p:nvSpPr>
        <p:spPr>
          <a:xfrm>
            <a:off x="2592106" y="4417240"/>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Elipse 22">
            <a:extLst>
              <a:ext uri="{FF2B5EF4-FFF2-40B4-BE49-F238E27FC236}">
                <a16:creationId xmlns:a16="http://schemas.microsoft.com/office/drawing/2014/main" id="{DF746962-55CF-E1D1-D5B0-3262E22B18B4}"/>
              </a:ext>
            </a:extLst>
          </p:cNvPr>
          <p:cNvSpPr/>
          <p:nvPr/>
        </p:nvSpPr>
        <p:spPr>
          <a:xfrm>
            <a:off x="2592106" y="5241886"/>
            <a:ext cx="180000" cy="180000"/>
          </a:xfrm>
          <a:prstGeom prst="ellipse">
            <a:avLst/>
          </a:prstGeom>
          <a:solidFill>
            <a:schemeClr val="bg1"/>
          </a:solidFill>
          <a:ln w="28575">
            <a:solidFill>
              <a:srgbClr val="00B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5" name="Imagen 4">
            <a:extLst>
              <a:ext uri="{FF2B5EF4-FFF2-40B4-BE49-F238E27FC236}">
                <a16:creationId xmlns:a16="http://schemas.microsoft.com/office/drawing/2014/main" id="{D43B6DCC-07E3-1DE4-1D4F-1B0A43DFD0F9}"/>
              </a:ext>
            </a:extLst>
          </p:cNvPr>
          <p:cNvPicPr>
            <a:picLocks noChangeAspect="1"/>
          </p:cNvPicPr>
          <p:nvPr/>
        </p:nvPicPr>
        <p:blipFill>
          <a:blip r:embed="rId3"/>
          <a:stretch>
            <a:fillRect/>
          </a:stretch>
        </p:blipFill>
        <p:spPr>
          <a:xfrm>
            <a:off x="414556" y="2354400"/>
            <a:ext cx="2026800" cy="2149200"/>
          </a:xfrm>
          <a:prstGeom prst="rect">
            <a:avLst/>
          </a:prstGeom>
        </p:spPr>
      </p:pic>
      <p:pic>
        <p:nvPicPr>
          <p:cNvPr id="2" name="Imagen 1">
            <a:extLst>
              <a:ext uri="{FF2B5EF4-FFF2-40B4-BE49-F238E27FC236}">
                <a16:creationId xmlns:a16="http://schemas.microsoft.com/office/drawing/2014/main" id="{8E20E8E2-0802-965B-9A04-1F359EA9E160}"/>
              </a:ext>
            </a:extLst>
          </p:cNvPr>
          <p:cNvPicPr>
            <a:picLocks noChangeAspect="1"/>
          </p:cNvPicPr>
          <p:nvPr/>
        </p:nvPicPr>
        <p:blipFill>
          <a:blip r:embed="rId4"/>
          <a:stretch>
            <a:fillRect/>
          </a:stretch>
        </p:blipFill>
        <p:spPr>
          <a:xfrm>
            <a:off x="136819" y="101611"/>
            <a:ext cx="259961" cy="254884"/>
          </a:xfrm>
          <a:prstGeom prst="rect">
            <a:avLst/>
          </a:prstGeom>
        </p:spPr>
      </p:pic>
      <p:sp>
        <p:nvSpPr>
          <p:cNvPr id="3" name="CuadroTexto 2">
            <a:extLst>
              <a:ext uri="{FF2B5EF4-FFF2-40B4-BE49-F238E27FC236}">
                <a16:creationId xmlns:a16="http://schemas.microsoft.com/office/drawing/2014/main" id="{A5F47139-5560-0C0E-70EF-54E02E9DFA29}"/>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Tree>
    <p:extLst>
      <p:ext uri="{BB962C8B-B14F-4D97-AF65-F5344CB8AC3E}">
        <p14:creationId xmlns:p14="http://schemas.microsoft.com/office/powerpoint/2010/main" val="204574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51730D1-ABD6-A716-BECC-B9F0426DA7EB}"/>
              </a:ext>
            </a:extLst>
          </p:cNvPr>
          <p:cNvPicPr>
            <a:picLocks noChangeAspect="1"/>
          </p:cNvPicPr>
          <p:nvPr/>
        </p:nvPicPr>
        <p:blipFill rotWithShape="1">
          <a:blip r:embed="rId3"/>
          <a:srcRect t="13495"/>
          <a:stretch/>
        </p:blipFill>
        <p:spPr>
          <a:xfrm>
            <a:off x="1065781" y="1317891"/>
            <a:ext cx="9044435" cy="4495800"/>
          </a:xfrm>
          <a:prstGeom prst="rect">
            <a:avLst/>
          </a:prstGeom>
        </p:spPr>
      </p:pic>
      <p:sp>
        <p:nvSpPr>
          <p:cNvPr id="76" name="Rectángulo redondeado 26">
            <a:extLst>
              <a:ext uri="{FF2B5EF4-FFF2-40B4-BE49-F238E27FC236}">
                <a16:creationId xmlns:a16="http://schemas.microsoft.com/office/drawing/2014/main" id="{76F99B8B-1DBC-C42C-D6B4-C52A63CFFF5F}"/>
              </a:ext>
            </a:extLst>
          </p:cNvPr>
          <p:cNvSpPr/>
          <p:nvPr/>
        </p:nvSpPr>
        <p:spPr>
          <a:xfrm>
            <a:off x="330436" y="1044309"/>
            <a:ext cx="1167632" cy="430359"/>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4" name="Rectángulo redondeado 26">
            <a:extLst>
              <a:ext uri="{FF2B5EF4-FFF2-40B4-BE49-F238E27FC236}">
                <a16:creationId xmlns:a16="http://schemas.microsoft.com/office/drawing/2014/main" id="{637D68F5-B7AD-EC04-5B39-1D918DDC0A6C}"/>
              </a:ext>
            </a:extLst>
          </p:cNvPr>
          <p:cNvSpPr/>
          <p:nvPr/>
        </p:nvSpPr>
        <p:spPr>
          <a:xfrm>
            <a:off x="4983902" y="6286735"/>
            <a:ext cx="918576" cy="2287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68" name="Rectángulo redondeado 26">
            <a:extLst>
              <a:ext uri="{FF2B5EF4-FFF2-40B4-BE49-F238E27FC236}">
                <a16:creationId xmlns:a16="http://schemas.microsoft.com/office/drawing/2014/main" id="{1BB9CCED-9CF0-DBF4-C3A2-EDBF31D80C15}"/>
              </a:ext>
            </a:extLst>
          </p:cNvPr>
          <p:cNvSpPr/>
          <p:nvPr/>
        </p:nvSpPr>
        <p:spPr>
          <a:xfrm>
            <a:off x="1411403" y="5845082"/>
            <a:ext cx="604881" cy="2232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0" name="Rectángulo redondeado 26">
            <a:extLst>
              <a:ext uri="{FF2B5EF4-FFF2-40B4-BE49-F238E27FC236}">
                <a16:creationId xmlns:a16="http://schemas.microsoft.com/office/drawing/2014/main" id="{0BD717DB-117E-9730-3F2C-BB54418081AE}"/>
              </a:ext>
            </a:extLst>
          </p:cNvPr>
          <p:cNvSpPr/>
          <p:nvPr/>
        </p:nvSpPr>
        <p:spPr>
          <a:xfrm>
            <a:off x="3337600" y="5848568"/>
            <a:ext cx="604881" cy="2232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1" name="Rectángulo redondeado 26">
            <a:extLst>
              <a:ext uri="{FF2B5EF4-FFF2-40B4-BE49-F238E27FC236}">
                <a16:creationId xmlns:a16="http://schemas.microsoft.com/office/drawing/2014/main" id="{62F98554-1F1C-806A-FBFC-7746279368A4}"/>
              </a:ext>
            </a:extLst>
          </p:cNvPr>
          <p:cNvSpPr/>
          <p:nvPr/>
        </p:nvSpPr>
        <p:spPr>
          <a:xfrm>
            <a:off x="5308455" y="5848568"/>
            <a:ext cx="604881" cy="2232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13" name="CuadroTexto 12">
            <a:extLst>
              <a:ext uri="{FF2B5EF4-FFF2-40B4-BE49-F238E27FC236}">
                <a16:creationId xmlns:a16="http://schemas.microsoft.com/office/drawing/2014/main" id="{07FF26AB-5E2F-5974-7210-33B4FF456F67}"/>
              </a:ext>
            </a:extLst>
          </p:cNvPr>
          <p:cNvSpPr txBox="1"/>
          <p:nvPr/>
        </p:nvSpPr>
        <p:spPr>
          <a:xfrm>
            <a:off x="5319315" y="5813691"/>
            <a:ext cx="583163"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2022</a:t>
            </a:r>
            <a:endParaRPr lang="es-AR" sz="1200" dirty="0">
              <a:solidFill>
                <a:srgbClr val="50535C"/>
              </a:solidFill>
              <a:latin typeface="Encode Sans Light" pitchFamily="2" charset="0"/>
            </a:endParaRPr>
          </a:p>
        </p:txBody>
      </p:sp>
      <p:sp>
        <p:nvSpPr>
          <p:cNvPr id="12" name="CuadroTexto 11">
            <a:extLst>
              <a:ext uri="{FF2B5EF4-FFF2-40B4-BE49-F238E27FC236}">
                <a16:creationId xmlns:a16="http://schemas.microsoft.com/office/drawing/2014/main" id="{A4F45625-2BD6-D5AE-C600-20C5CE45D8A5}"/>
              </a:ext>
            </a:extLst>
          </p:cNvPr>
          <p:cNvSpPr txBox="1"/>
          <p:nvPr/>
        </p:nvSpPr>
        <p:spPr>
          <a:xfrm>
            <a:off x="3367778" y="5813691"/>
            <a:ext cx="583163"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2021</a:t>
            </a:r>
            <a:endParaRPr lang="es-AR" sz="1200" dirty="0">
              <a:solidFill>
                <a:srgbClr val="50535C"/>
              </a:solidFill>
              <a:latin typeface="Encode Sans Light" pitchFamily="2" charset="0"/>
            </a:endParaRPr>
          </a:p>
        </p:txBody>
      </p:sp>
      <p:sp>
        <p:nvSpPr>
          <p:cNvPr id="11" name="CuadroTexto 10">
            <a:extLst>
              <a:ext uri="{FF2B5EF4-FFF2-40B4-BE49-F238E27FC236}">
                <a16:creationId xmlns:a16="http://schemas.microsoft.com/office/drawing/2014/main" id="{54E69A80-F43C-D316-2732-23DE49D68F6F}"/>
              </a:ext>
            </a:extLst>
          </p:cNvPr>
          <p:cNvSpPr txBox="1"/>
          <p:nvPr/>
        </p:nvSpPr>
        <p:spPr>
          <a:xfrm>
            <a:off x="1416237" y="5813691"/>
            <a:ext cx="583163"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2020</a:t>
            </a:r>
            <a:endParaRPr lang="es-AR" sz="1200" dirty="0">
              <a:solidFill>
                <a:srgbClr val="50535C"/>
              </a:solidFill>
              <a:latin typeface="Encode Sans Light" pitchFamily="2" charset="0"/>
            </a:endParaRPr>
          </a:p>
        </p:txBody>
      </p:sp>
      <p:sp>
        <p:nvSpPr>
          <p:cNvPr id="72" name="Rectángulo redondeado 26">
            <a:extLst>
              <a:ext uri="{FF2B5EF4-FFF2-40B4-BE49-F238E27FC236}">
                <a16:creationId xmlns:a16="http://schemas.microsoft.com/office/drawing/2014/main" id="{CF948EF5-DC7C-70A1-F803-045DA3BBC4C1}"/>
              </a:ext>
            </a:extLst>
          </p:cNvPr>
          <p:cNvSpPr/>
          <p:nvPr/>
        </p:nvSpPr>
        <p:spPr>
          <a:xfrm>
            <a:off x="7237278" y="5845082"/>
            <a:ext cx="604881" cy="2232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73" name="Rectángulo redondeado 26">
            <a:extLst>
              <a:ext uri="{FF2B5EF4-FFF2-40B4-BE49-F238E27FC236}">
                <a16:creationId xmlns:a16="http://schemas.microsoft.com/office/drawing/2014/main" id="{FB5EE888-77DA-3EA2-A26A-1FA920951330}"/>
              </a:ext>
            </a:extLst>
          </p:cNvPr>
          <p:cNvSpPr/>
          <p:nvPr/>
        </p:nvSpPr>
        <p:spPr>
          <a:xfrm>
            <a:off x="8974863" y="5838848"/>
            <a:ext cx="1017550" cy="25184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9" name="Rectángulo: esquinas redondeadas 58">
            <a:extLst>
              <a:ext uri="{FF2B5EF4-FFF2-40B4-BE49-F238E27FC236}">
                <a16:creationId xmlns:a16="http://schemas.microsoft.com/office/drawing/2014/main" id="{6F4E6CE3-DEF7-91D5-A380-0CD67C67C191}"/>
              </a:ext>
            </a:extLst>
          </p:cNvPr>
          <p:cNvSpPr/>
          <p:nvPr/>
        </p:nvSpPr>
        <p:spPr>
          <a:xfrm>
            <a:off x="349247" y="5577184"/>
            <a:ext cx="206934" cy="224741"/>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3" name="CuadroTexto 52">
            <a:extLst>
              <a:ext uri="{FF2B5EF4-FFF2-40B4-BE49-F238E27FC236}">
                <a16:creationId xmlns:a16="http://schemas.microsoft.com/office/drawing/2014/main" id="{FD6C5E72-CCDF-67FE-693D-F21864CBB7A7}"/>
              </a:ext>
            </a:extLst>
          </p:cNvPr>
          <p:cNvSpPr txBox="1"/>
          <p:nvPr/>
        </p:nvSpPr>
        <p:spPr>
          <a:xfrm>
            <a:off x="313211" y="5534354"/>
            <a:ext cx="80409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0</a:t>
            </a:r>
            <a:endParaRPr lang="es-AR" sz="1200" dirty="0">
              <a:solidFill>
                <a:srgbClr val="50535C"/>
              </a:solidFill>
              <a:latin typeface="Encode Sans Light" pitchFamily="2" charset="0"/>
            </a:endParaRPr>
          </a:p>
        </p:txBody>
      </p:sp>
      <p:sp>
        <p:nvSpPr>
          <p:cNvPr id="55" name="Rectángulo: esquinas redondeadas 54">
            <a:extLst>
              <a:ext uri="{FF2B5EF4-FFF2-40B4-BE49-F238E27FC236}">
                <a16:creationId xmlns:a16="http://schemas.microsoft.com/office/drawing/2014/main" id="{0AD2BBA5-E08A-F8C1-AF71-E061F7221442}"/>
              </a:ext>
            </a:extLst>
          </p:cNvPr>
          <p:cNvSpPr/>
          <p:nvPr/>
        </p:nvSpPr>
        <p:spPr>
          <a:xfrm>
            <a:off x="349247" y="1586302"/>
            <a:ext cx="716454"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6" name="Rectángulo: esquinas redondeadas 55">
            <a:extLst>
              <a:ext uri="{FF2B5EF4-FFF2-40B4-BE49-F238E27FC236}">
                <a16:creationId xmlns:a16="http://schemas.microsoft.com/office/drawing/2014/main" id="{EF25E3FE-5F78-6EA3-BA6A-5C1CE7235246}"/>
              </a:ext>
            </a:extLst>
          </p:cNvPr>
          <p:cNvSpPr/>
          <p:nvPr/>
        </p:nvSpPr>
        <p:spPr>
          <a:xfrm>
            <a:off x="349247" y="2627336"/>
            <a:ext cx="716454"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7" name="Rectángulo: esquinas redondeadas 56">
            <a:extLst>
              <a:ext uri="{FF2B5EF4-FFF2-40B4-BE49-F238E27FC236}">
                <a16:creationId xmlns:a16="http://schemas.microsoft.com/office/drawing/2014/main" id="{B9719694-CE42-B0B3-88CA-11FFC1B456E4}"/>
              </a:ext>
            </a:extLst>
          </p:cNvPr>
          <p:cNvSpPr/>
          <p:nvPr/>
        </p:nvSpPr>
        <p:spPr>
          <a:xfrm>
            <a:off x="349247" y="3653586"/>
            <a:ext cx="716454"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8" name="Rectángulo: esquinas redondeadas 57">
            <a:extLst>
              <a:ext uri="{FF2B5EF4-FFF2-40B4-BE49-F238E27FC236}">
                <a16:creationId xmlns:a16="http://schemas.microsoft.com/office/drawing/2014/main" id="{AAA173F5-90C3-1322-4CB6-19FB2E0A5764}"/>
              </a:ext>
            </a:extLst>
          </p:cNvPr>
          <p:cNvSpPr/>
          <p:nvPr/>
        </p:nvSpPr>
        <p:spPr>
          <a:xfrm>
            <a:off x="349247" y="4639100"/>
            <a:ext cx="716454" cy="193254"/>
          </a:xfrm>
          <a:prstGeom prst="roundRect">
            <a:avLst/>
          </a:prstGeom>
          <a:solidFill>
            <a:schemeClr val="bg1">
              <a:lumMod val="85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s-AR"/>
          </a:p>
        </p:txBody>
      </p:sp>
      <p:sp>
        <p:nvSpPr>
          <p:cNvPr id="51" name="CuadroTexto 50">
            <a:extLst>
              <a:ext uri="{FF2B5EF4-FFF2-40B4-BE49-F238E27FC236}">
                <a16:creationId xmlns:a16="http://schemas.microsoft.com/office/drawing/2014/main" id="{C317C90D-4046-F58D-D262-9ABCAB78D4E2}"/>
              </a:ext>
            </a:extLst>
          </p:cNvPr>
          <p:cNvSpPr txBox="1"/>
          <p:nvPr/>
        </p:nvSpPr>
        <p:spPr>
          <a:xfrm>
            <a:off x="313211" y="1540582"/>
            <a:ext cx="925543"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800.000</a:t>
            </a:r>
            <a:endParaRPr lang="es-AR" sz="1200" dirty="0">
              <a:solidFill>
                <a:srgbClr val="50535C"/>
              </a:solidFill>
              <a:latin typeface="Encode Sans Light" pitchFamily="2" charset="0"/>
            </a:endParaRPr>
          </a:p>
        </p:txBody>
      </p:sp>
      <p:sp>
        <p:nvSpPr>
          <p:cNvPr id="4" name="AutoShape 2">
            <a:extLst>
              <a:ext uri="{FF2B5EF4-FFF2-40B4-BE49-F238E27FC236}">
                <a16:creationId xmlns:a16="http://schemas.microsoft.com/office/drawing/2014/main" id="{893A8C28-1811-B767-BB46-3329F110E6FD}"/>
              </a:ext>
            </a:extLst>
          </p:cNvPr>
          <p:cNvSpPr>
            <a:spLocks noChangeAspect="1" noChangeArrowheads="1"/>
          </p:cNvSpPr>
          <p:nvPr/>
        </p:nvSpPr>
        <p:spPr bwMode="auto">
          <a:xfrm>
            <a:off x="2339749" y="1181100"/>
            <a:ext cx="7077075" cy="449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6" name="CuadroTexto 5">
            <a:extLst>
              <a:ext uri="{FF2B5EF4-FFF2-40B4-BE49-F238E27FC236}">
                <a16:creationId xmlns:a16="http://schemas.microsoft.com/office/drawing/2014/main" id="{CB94E069-8A78-AA0E-B0F2-582C74013FAF}"/>
              </a:ext>
            </a:extLst>
          </p:cNvPr>
          <p:cNvSpPr txBox="1"/>
          <p:nvPr/>
        </p:nvSpPr>
        <p:spPr>
          <a:xfrm>
            <a:off x="285850" y="369195"/>
            <a:ext cx="4698052" cy="5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AR"/>
            </a:defPPr>
            <a:lvl1pPr indent="0">
              <a:lnSpc>
                <a:spcPct val="150000"/>
              </a:lnSpc>
              <a:buFont typeface="Courier New" panose="02070309020205020404" pitchFamily="49" charset="0"/>
              <a:buNone/>
              <a:defRPr sz="2000">
                <a:solidFill>
                  <a:srgbClr val="000000"/>
                </a:solidFill>
                <a:latin typeface="Encode Sans SemiBold" pitchFamily="2" charset="0"/>
                <a:ea typeface="MS PGothic" panose="020B0600070205080204" pitchFamily="34" charset="-128"/>
                <a:cs typeface="MS PGothic" panose="020B0600070205080204" pitchFamily="34" charset="-128"/>
              </a:defRPr>
            </a:lvl1pPr>
            <a:lvl2pPr marL="361950" lvl="1" indent="-180975">
              <a:lnSpc>
                <a:spcPts val="2400"/>
              </a:lnSpc>
              <a:buFont typeface="Arial" panose="020B0604020202020204" pitchFamily="34" charset="0"/>
              <a:buChar char="•"/>
              <a:defRPr sz="1600">
                <a:solidFill>
                  <a:srgbClr val="454699"/>
                </a:solidFill>
                <a:latin typeface="Encode Sans SemiBold" pitchFamily="2" charset="0"/>
                <a:ea typeface="MS PGothic" panose="020B0600070205080204" pitchFamily="34" charset="-128"/>
                <a:cs typeface="MS PGothic" panose="020B0600070205080204" pitchFamily="34" charset="-128"/>
              </a:defRPr>
            </a:lvl2pPr>
            <a:lvl3pPr marL="11430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1700">
                <a:solidFill>
                  <a:srgbClr val="777777"/>
                </a:solidFill>
                <a:latin typeface="Arial" panose="020B0604020202020204" pitchFamily="34" charset="0"/>
                <a:ea typeface="MS PGothic" panose="020B0600070205080204" pitchFamily="34" charset="-128"/>
                <a:cs typeface="MS PGothic" panose="020B0600070205080204" pitchFamily="34" charset="-128"/>
              </a:defRPr>
            </a:lvl9pPr>
          </a:lstStyle>
          <a:p>
            <a:pPr>
              <a:lnSpc>
                <a:spcPts val="3600"/>
              </a:lnSpc>
            </a:pPr>
            <a:r>
              <a:rPr lang="es-ES" altLang="es-AR" sz="2800" dirty="0">
                <a:solidFill>
                  <a:srgbClr val="6500FF"/>
                </a:solidFill>
              </a:rPr>
              <a:t>Indicadores Referenciales</a:t>
            </a:r>
          </a:p>
        </p:txBody>
      </p:sp>
      <p:sp>
        <p:nvSpPr>
          <p:cNvPr id="14" name="CuadroTexto 13">
            <a:extLst>
              <a:ext uri="{FF2B5EF4-FFF2-40B4-BE49-F238E27FC236}">
                <a16:creationId xmlns:a16="http://schemas.microsoft.com/office/drawing/2014/main" id="{1FE647C9-109F-978D-2D8C-19780A98DD8F}"/>
              </a:ext>
            </a:extLst>
          </p:cNvPr>
          <p:cNvSpPr txBox="1"/>
          <p:nvPr/>
        </p:nvSpPr>
        <p:spPr>
          <a:xfrm>
            <a:off x="7252003" y="5813691"/>
            <a:ext cx="583163"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2023</a:t>
            </a:r>
            <a:endParaRPr lang="es-AR" sz="1200" dirty="0">
              <a:solidFill>
                <a:srgbClr val="50535C"/>
              </a:solidFill>
              <a:latin typeface="Encode Sans Light" pitchFamily="2" charset="0"/>
            </a:endParaRPr>
          </a:p>
        </p:txBody>
      </p:sp>
      <p:sp>
        <p:nvSpPr>
          <p:cNvPr id="15" name="CuadroTexto 14">
            <a:extLst>
              <a:ext uri="{FF2B5EF4-FFF2-40B4-BE49-F238E27FC236}">
                <a16:creationId xmlns:a16="http://schemas.microsoft.com/office/drawing/2014/main" id="{8AB89634-A282-749E-7A9C-A6C79198BC7D}"/>
              </a:ext>
            </a:extLst>
          </p:cNvPr>
          <p:cNvSpPr txBox="1"/>
          <p:nvPr/>
        </p:nvSpPr>
        <p:spPr>
          <a:xfrm>
            <a:off x="8920735" y="5813691"/>
            <a:ext cx="112349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Agosto 2024</a:t>
            </a:r>
            <a:endParaRPr lang="es-AR" sz="1200" dirty="0">
              <a:solidFill>
                <a:srgbClr val="50535C"/>
              </a:solidFill>
              <a:latin typeface="Encode Sans Light" pitchFamily="2" charset="0"/>
            </a:endParaRPr>
          </a:p>
        </p:txBody>
      </p:sp>
      <p:cxnSp>
        <p:nvCxnSpPr>
          <p:cNvPr id="17" name="Conector recto 16">
            <a:extLst>
              <a:ext uri="{FF2B5EF4-FFF2-40B4-BE49-F238E27FC236}">
                <a16:creationId xmlns:a16="http://schemas.microsoft.com/office/drawing/2014/main" id="{1A15A545-5951-CD95-85D9-5BBA77D5EDD8}"/>
              </a:ext>
            </a:extLst>
          </p:cNvPr>
          <p:cNvCxnSpPr>
            <a:cxnSpLocks/>
          </p:cNvCxnSpPr>
          <p:nvPr/>
        </p:nvCxnSpPr>
        <p:spPr>
          <a:xfrm>
            <a:off x="1390141" y="3772230"/>
            <a:ext cx="7792402" cy="711200"/>
          </a:xfrm>
          <a:prstGeom prst="line">
            <a:avLst/>
          </a:prstGeom>
          <a:ln w="57150">
            <a:solidFill>
              <a:srgbClr val="FF9658"/>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6AE18ACC-97A9-7D8A-68DC-E7CCE6B22355}"/>
              </a:ext>
            </a:extLst>
          </p:cNvPr>
          <p:cNvCxnSpPr>
            <a:cxnSpLocks/>
          </p:cNvCxnSpPr>
          <p:nvPr/>
        </p:nvCxnSpPr>
        <p:spPr>
          <a:xfrm flipV="1">
            <a:off x="1773807" y="1017640"/>
            <a:ext cx="8043745" cy="830223"/>
          </a:xfrm>
          <a:prstGeom prst="line">
            <a:avLst/>
          </a:prstGeom>
          <a:ln w="57150">
            <a:solidFill>
              <a:srgbClr val="46D7A7"/>
            </a:solidFill>
          </a:ln>
        </p:spPr>
        <p:style>
          <a:lnRef idx="1">
            <a:schemeClr val="accent1"/>
          </a:lnRef>
          <a:fillRef idx="0">
            <a:schemeClr val="accent1"/>
          </a:fillRef>
          <a:effectRef idx="0">
            <a:schemeClr val="accent1"/>
          </a:effectRef>
          <a:fontRef idx="minor">
            <a:schemeClr val="tx1"/>
          </a:fontRef>
        </p:style>
      </p:cxnSp>
      <p:sp>
        <p:nvSpPr>
          <p:cNvPr id="20" name="Rectángulo redondeado 26">
            <a:extLst>
              <a:ext uri="{FF2B5EF4-FFF2-40B4-BE49-F238E27FC236}">
                <a16:creationId xmlns:a16="http://schemas.microsoft.com/office/drawing/2014/main" id="{FB2426F0-C0FA-9415-A8BE-28427D92BB55}"/>
              </a:ext>
            </a:extLst>
          </p:cNvPr>
          <p:cNvSpPr/>
          <p:nvPr/>
        </p:nvSpPr>
        <p:spPr>
          <a:xfrm>
            <a:off x="9488410" y="1133531"/>
            <a:ext cx="604881"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1" name="CuadroTexto 20">
            <a:extLst>
              <a:ext uri="{FF2B5EF4-FFF2-40B4-BE49-F238E27FC236}">
                <a16:creationId xmlns:a16="http://schemas.microsoft.com/office/drawing/2014/main" id="{40C816B9-8691-E090-B2D7-1470C8E1CE74}"/>
              </a:ext>
            </a:extLst>
          </p:cNvPr>
          <p:cNvSpPr txBox="1"/>
          <p:nvPr/>
        </p:nvSpPr>
        <p:spPr>
          <a:xfrm>
            <a:off x="9457819" y="1106666"/>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86 %</a:t>
            </a:r>
            <a:endParaRPr lang="es-AR" sz="1200" dirty="0">
              <a:solidFill>
                <a:schemeClr val="tx1"/>
              </a:solidFill>
              <a:latin typeface="Encode Sans Light" pitchFamily="2" charset="0"/>
            </a:endParaRPr>
          </a:p>
        </p:txBody>
      </p:sp>
      <p:sp>
        <p:nvSpPr>
          <p:cNvPr id="23" name="CuadroTexto 22">
            <a:extLst>
              <a:ext uri="{FF2B5EF4-FFF2-40B4-BE49-F238E27FC236}">
                <a16:creationId xmlns:a16="http://schemas.microsoft.com/office/drawing/2014/main" id="{A48E59EC-112F-5E76-68A1-AD2149BB63D4}"/>
              </a:ext>
            </a:extLst>
          </p:cNvPr>
          <p:cNvSpPr txBox="1"/>
          <p:nvPr/>
        </p:nvSpPr>
        <p:spPr>
          <a:xfrm>
            <a:off x="11354168" y="3070249"/>
            <a:ext cx="53199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VEP</a:t>
            </a:r>
            <a:endParaRPr lang="es-AR" sz="1200" dirty="0">
              <a:solidFill>
                <a:srgbClr val="50535C"/>
              </a:solidFill>
              <a:latin typeface="Encode Sans Light" pitchFamily="2" charset="0"/>
            </a:endParaRPr>
          </a:p>
        </p:txBody>
      </p:sp>
      <p:sp>
        <p:nvSpPr>
          <p:cNvPr id="24" name="Rectángulo redondeado 11">
            <a:extLst>
              <a:ext uri="{FF2B5EF4-FFF2-40B4-BE49-F238E27FC236}">
                <a16:creationId xmlns:a16="http://schemas.microsoft.com/office/drawing/2014/main" id="{51DA34C0-FF6B-2C2B-91F2-EEAD6C7ECF88}"/>
              </a:ext>
            </a:extLst>
          </p:cNvPr>
          <p:cNvSpPr/>
          <p:nvPr/>
        </p:nvSpPr>
        <p:spPr>
          <a:xfrm>
            <a:off x="11107620" y="3097114"/>
            <a:ext cx="223268"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CuadroTexto 24">
            <a:extLst>
              <a:ext uri="{FF2B5EF4-FFF2-40B4-BE49-F238E27FC236}">
                <a16:creationId xmlns:a16="http://schemas.microsoft.com/office/drawing/2014/main" id="{94E5A0EC-6003-CF76-FE6B-0972F95C23BA}"/>
              </a:ext>
            </a:extLst>
          </p:cNvPr>
          <p:cNvSpPr txBox="1"/>
          <p:nvPr/>
        </p:nvSpPr>
        <p:spPr>
          <a:xfrm>
            <a:off x="10516930" y="3070249"/>
            <a:ext cx="410925"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BP</a:t>
            </a:r>
            <a:endParaRPr lang="es-AR" sz="1200" dirty="0">
              <a:solidFill>
                <a:srgbClr val="50535C"/>
              </a:solidFill>
              <a:latin typeface="Encode Sans Light" pitchFamily="2" charset="0"/>
            </a:endParaRPr>
          </a:p>
        </p:txBody>
      </p:sp>
      <p:sp>
        <p:nvSpPr>
          <p:cNvPr id="26" name="Rectángulo redondeado 13">
            <a:extLst>
              <a:ext uri="{FF2B5EF4-FFF2-40B4-BE49-F238E27FC236}">
                <a16:creationId xmlns:a16="http://schemas.microsoft.com/office/drawing/2014/main" id="{B397F365-39A3-6426-4311-99E9FA8CD5BD}"/>
              </a:ext>
            </a:extLst>
          </p:cNvPr>
          <p:cNvSpPr/>
          <p:nvPr/>
        </p:nvSpPr>
        <p:spPr>
          <a:xfrm>
            <a:off x="10296203" y="3097114"/>
            <a:ext cx="223268" cy="223268"/>
          </a:xfrm>
          <a:prstGeom prst="roundRect">
            <a:avLst/>
          </a:prstGeom>
          <a:solidFill>
            <a:srgbClr val="FF9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CuadroTexto 26">
            <a:extLst>
              <a:ext uri="{FF2B5EF4-FFF2-40B4-BE49-F238E27FC236}">
                <a16:creationId xmlns:a16="http://schemas.microsoft.com/office/drawing/2014/main" id="{690ED92E-D6F5-C1E1-2B7B-7D5E9B6B7876}"/>
              </a:ext>
            </a:extLst>
          </p:cNvPr>
          <p:cNvSpPr txBox="1"/>
          <p:nvPr/>
        </p:nvSpPr>
        <p:spPr>
          <a:xfrm>
            <a:off x="10516930" y="3415266"/>
            <a:ext cx="609289"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BP</a:t>
            </a:r>
          </a:p>
          <a:p>
            <a:r>
              <a:rPr lang="es-AR" sz="1200" dirty="0">
                <a:solidFill>
                  <a:srgbClr val="50535C"/>
                </a:solidFill>
                <a:latin typeface="Encode Sans Light" pitchFamily="2" charset="0"/>
              </a:rPr>
              <a:t>lineal</a:t>
            </a:r>
          </a:p>
        </p:txBody>
      </p:sp>
      <p:cxnSp>
        <p:nvCxnSpPr>
          <p:cNvPr id="28" name="Conector recto 27">
            <a:extLst>
              <a:ext uri="{FF2B5EF4-FFF2-40B4-BE49-F238E27FC236}">
                <a16:creationId xmlns:a16="http://schemas.microsoft.com/office/drawing/2014/main" id="{BEC1ABED-BD3B-435A-AB8D-54335FEA22B9}"/>
              </a:ext>
            </a:extLst>
          </p:cNvPr>
          <p:cNvCxnSpPr>
            <a:cxnSpLocks/>
          </p:cNvCxnSpPr>
          <p:nvPr/>
        </p:nvCxnSpPr>
        <p:spPr>
          <a:xfrm>
            <a:off x="10296203" y="3530722"/>
            <a:ext cx="223268" cy="0"/>
          </a:xfrm>
          <a:prstGeom prst="line">
            <a:avLst/>
          </a:prstGeom>
          <a:ln w="57150">
            <a:solidFill>
              <a:srgbClr val="FF9658"/>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B7864AA3-2802-BADB-D641-AEAA12A8672A}"/>
              </a:ext>
            </a:extLst>
          </p:cNvPr>
          <p:cNvSpPr txBox="1"/>
          <p:nvPr/>
        </p:nvSpPr>
        <p:spPr>
          <a:xfrm>
            <a:off x="11354167" y="3415266"/>
            <a:ext cx="609289"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VEP</a:t>
            </a:r>
          </a:p>
          <a:p>
            <a:r>
              <a:rPr lang="es-AR" sz="1200" dirty="0">
                <a:solidFill>
                  <a:srgbClr val="50535C"/>
                </a:solidFill>
                <a:latin typeface="Encode Sans Light" pitchFamily="2" charset="0"/>
              </a:rPr>
              <a:t>lineal</a:t>
            </a:r>
          </a:p>
        </p:txBody>
      </p:sp>
      <p:cxnSp>
        <p:nvCxnSpPr>
          <p:cNvPr id="30" name="Conector recto 29">
            <a:extLst>
              <a:ext uri="{FF2B5EF4-FFF2-40B4-BE49-F238E27FC236}">
                <a16:creationId xmlns:a16="http://schemas.microsoft.com/office/drawing/2014/main" id="{D2D66B3E-0E57-C951-3BBC-E548A1ECFC9F}"/>
              </a:ext>
            </a:extLst>
          </p:cNvPr>
          <p:cNvCxnSpPr>
            <a:cxnSpLocks/>
          </p:cNvCxnSpPr>
          <p:nvPr/>
        </p:nvCxnSpPr>
        <p:spPr>
          <a:xfrm>
            <a:off x="11104411" y="3530722"/>
            <a:ext cx="223268" cy="0"/>
          </a:xfrm>
          <a:prstGeom prst="line">
            <a:avLst/>
          </a:prstGeom>
          <a:ln w="57150">
            <a:solidFill>
              <a:srgbClr val="46D7A7"/>
            </a:solidFill>
          </a:ln>
        </p:spPr>
        <p:style>
          <a:lnRef idx="1">
            <a:schemeClr val="accent1"/>
          </a:lnRef>
          <a:fillRef idx="0">
            <a:schemeClr val="accent1"/>
          </a:fillRef>
          <a:effectRef idx="0">
            <a:schemeClr val="accent1"/>
          </a:effectRef>
          <a:fontRef idx="minor">
            <a:schemeClr val="tx1"/>
          </a:fontRef>
        </p:style>
      </p:cxnSp>
      <p:sp>
        <p:nvSpPr>
          <p:cNvPr id="31" name="Rectángulo redondeado 26">
            <a:extLst>
              <a:ext uri="{FF2B5EF4-FFF2-40B4-BE49-F238E27FC236}">
                <a16:creationId xmlns:a16="http://schemas.microsoft.com/office/drawing/2014/main" id="{22F82B91-8500-9DE8-6CEC-6CBB8030C8AA}"/>
              </a:ext>
            </a:extLst>
          </p:cNvPr>
          <p:cNvSpPr/>
          <p:nvPr/>
        </p:nvSpPr>
        <p:spPr>
          <a:xfrm>
            <a:off x="8869864" y="4760429"/>
            <a:ext cx="604881" cy="223268"/>
          </a:xfrm>
          <a:prstGeom prst="roundRect">
            <a:avLst/>
          </a:prstGeom>
          <a:solidFill>
            <a:srgbClr val="FF9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2" name="Rectángulo redondeado 26">
            <a:extLst>
              <a:ext uri="{FF2B5EF4-FFF2-40B4-BE49-F238E27FC236}">
                <a16:creationId xmlns:a16="http://schemas.microsoft.com/office/drawing/2014/main" id="{33E3C507-E96F-186A-A77B-CB55B0900FCD}"/>
              </a:ext>
            </a:extLst>
          </p:cNvPr>
          <p:cNvSpPr/>
          <p:nvPr/>
        </p:nvSpPr>
        <p:spPr>
          <a:xfrm>
            <a:off x="7552693" y="1474668"/>
            <a:ext cx="604881"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3" name="CuadroTexto 32">
            <a:extLst>
              <a:ext uri="{FF2B5EF4-FFF2-40B4-BE49-F238E27FC236}">
                <a16:creationId xmlns:a16="http://schemas.microsoft.com/office/drawing/2014/main" id="{5B04A45F-B7F1-A9AD-5CC9-9EF0491337D8}"/>
              </a:ext>
            </a:extLst>
          </p:cNvPr>
          <p:cNvSpPr txBox="1"/>
          <p:nvPr/>
        </p:nvSpPr>
        <p:spPr>
          <a:xfrm>
            <a:off x="7522102" y="1447803"/>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79 %</a:t>
            </a:r>
            <a:endParaRPr lang="es-AR" sz="1200" dirty="0">
              <a:solidFill>
                <a:schemeClr val="tx1"/>
              </a:solidFill>
              <a:latin typeface="Encode Sans Light" pitchFamily="2" charset="0"/>
            </a:endParaRPr>
          </a:p>
        </p:txBody>
      </p:sp>
      <p:sp>
        <p:nvSpPr>
          <p:cNvPr id="34" name="Rectángulo redondeado 26">
            <a:extLst>
              <a:ext uri="{FF2B5EF4-FFF2-40B4-BE49-F238E27FC236}">
                <a16:creationId xmlns:a16="http://schemas.microsoft.com/office/drawing/2014/main" id="{8364B8D1-1E71-59C8-1BAE-30299B8F7EA1}"/>
              </a:ext>
            </a:extLst>
          </p:cNvPr>
          <p:cNvSpPr/>
          <p:nvPr/>
        </p:nvSpPr>
        <p:spPr>
          <a:xfrm>
            <a:off x="5619062" y="1688509"/>
            <a:ext cx="604881"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5" name="CuadroTexto 34">
            <a:extLst>
              <a:ext uri="{FF2B5EF4-FFF2-40B4-BE49-F238E27FC236}">
                <a16:creationId xmlns:a16="http://schemas.microsoft.com/office/drawing/2014/main" id="{F5F980F6-7361-9292-0E8C-81A01B546617}"/>
              </a:ext>
            </a:extLst>
          </p:cNvPr>
          <p:cNvSpPr txBox="1"/>
          <p:nvPr/>
        </p:nvSpPr>
        <p:spPr>
          <a:xfrm>
            <a:off x="5588471" y="1661644"/>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75 %</a:t>
            </a:r>
            <a:endParaRPr lang="es-AR" sz="1200" dirty="0">
              <a:solidFill>
                <a:schemeClr val="tx1"/>
              </a:solidFill>
              <a:latin typeface="Encode Sans Light" pitchFamily="2" charset="0"/>
            </a:endParaRPr>
          </a:p>
        </p:txBody>
      </p:sp>
      <p:sp>
        <p:nvSpPr>
          <p:cNvPr id="36" name="Rectángulo redondeado 26">
            <a:extLst>
              <a:ext uri="{FF2B5EF4-FFF2-40B4-BE49-F238E27FC236}">
                <a16:creationId xmlns:a16="http://schemas.microsoft.com/office/drawing/2014/main" id="{3D664642-AC2F-149A-D8F9-1DAD15502723}"/>
              </a:ext>
            </a:extLst>
          </p:cNvPr>
          <p:cNvSpPr/>
          <p:nvPr/>
        </p:nvSpPr>
        <p:spPr>
          <a:xfrm>
            <a:off x="3674204" y="1834316"/>
            <a:ext cx="604881"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7" name="CuadroTexto 36">
            <a:extLst>
              <a:ext uri="{FF2B5EF4-FFF2-40B4-BE49-F238E27FC236}">
                <a16:creationId xmlns:a16="http://schemas.microsoft.com/office/drawing/2014/main" id="{27C74FA6-CF3B-AEE3-67CE-4E68D73B7CC7}"/>
              </a:ext>
            </a:extLst>
          </p:cNvPr>
          <p:cNvSpPr txBox="1"/>
          <p:nvPr/>
        </p:nvSpPr>
        <p:spPr>
          <a:xfrm>
            <a:off x="3643613" y="1807451"/>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72 %</a:t>
            </a:r>
            <a:endParaRPr lang="es-AR" sz="1200" dirty="0">
              <a:solidFill>
                <a:schemeClr val="tx1"/>
              </a:solidFill>
              <a:latin typeface="Encode Sans Light" pitchFamily="2" charset="0"/>
            </a:endParaRPr>
          </a:p>
        </p:txBody>
      </p:sp>
      <p:sp>
        <p:nvSpPr>
          <p:cNvPr id="38" name="Rectángulo redondeado 26">
            <a:extLst>
              <a:ext uri="{FF2B5EF4-FFF2-40B4-BE49-F238E27FC236}">
                <a16:creationId xmlns:a16="http://schemas.microsoft.com/office/drawing/2014/main" id="{5E8CC49F-8020-0553-926A-92923082EF9E}"/>
              </a:ext>
            </a:extLst>
          </p:cNvPr>
          <p:cNvSpPr/>
          <p:nvPr/>
        </p:nvSpPr>
        <p:spPr>
          <a:xfrm>
            <a:off x="1729883" y="1961597"/>
            <a:ext cx="604881" cy="223268"/>
          </a:xfrm>
          <a:prstGeom prst="roundRect">
            <a:avLst/>
          </a:prstGeom>
          <a:solidFill>
            <a:srgbClr val="46D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9" name="CuadroTexto 38">
            <a:extLst>
              <a:ext uri="{FF2B5EF4-FFF2-40B4-BE49-F238E27FC236}">
                <a16:creationId xmlns:a16="http://schemas.microsoft.com/office/drawing/2014/main" id="{60EB5223-968B-8303-3450-D4B11474059E}"/>
              </a:ext>
            </a:extLst>
          </p:cNvPr>
          <p:cNvSpPr txBox="1"/>
          <p:nvPr/>
        </p:nvSpPr>
        <p:spPr>
          <a:xfrm>
            <a:off x="1699292" y="1934732"/>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70 %</a:t>
            </a:r>
            <a:endParaRPr lang="es-AR" sz="1200" dirty="0">
              <a:solidFill>
                <a:schemeClr val="tx1"/>
              </a:solidFill>
              <a:latin typeface="Encode Sans Light" pitchFamily="2" charset="0"/>
            </a:endParaRPr>
          </a:p>
        </p:txBody>
      </p:sp>
      <p:sp>
        <p:nvSpPr>
          <p:cNvPr id="40" name="CuadroTexto 39">
            <a:extLst>
              <a:ext uri="{FF2B5EF4-FFF2-40B4-BE49-F238E27FC236}">
                <a16:creationId xmlns:a16="http://schemas.microsoft.com/office/drawing/2014/main" id="{9F5F920E-24D8-FC7D-14B4-63126EEA0555}"/>
              </a:ext>
            </a:extLst>
          </p:cNvPr>
          <p:cNvSpPr txBox="1"/>
          <p:nvPr/>
        </p:nvSpPr>
        <p:spPr>
          <a:xfrm>
            <a:off x="8839273" y="4733563"/>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14 %</a:t>
            </a:r>
            <a:endParaRPr lang="es-AR" sz="1200" dirty="0">
              <a:solidFill>
                <a:schemeClr val="tx1"/>
              </a:solidFill>
              <a:latin typeface="Encode Sans Light" pitchFamily="2" charset="0"/>
            </a:endParaRPr>
          </a:p>
        </p:txBody>
      </p:sp>
      <p:sp>
        <p:nvSpPr>
          <p:cNvPr id="41" name="Rectángulo redondeado 26">
            <a:extLst>
              <a:ext uri="{FF2B5EF4-FFF2-40B4-BE49-F238E27FC236}">
                <a16:creationId xmlns:a16="http://schemas.microsoft.com/office/drawing/2014/main" id="{0ED8C507-99E0-6A4F-9968-C0762D06F66C}"/>
              </a:ext>
            </a:extLst>
          </p:cNvPr>
          <p:cNvSpPr/>
          <p:nvPr/>
        </p:nvSpPr>
        <p:spPr>
          <a:xfrm>
            <a:off x="6916340" y="4415832"/>
            <a:ext cx="604881" cy="223268"/>
          </a:xfrm>
          <a:prstGeom prst="roundRect">
            <a:avLst/>
          </a:prstGeom>
          <a:solidFill>
            <a:srgbClr val="FF9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2" name="CuadroTexto 41">
            <a:extLst>
              <a:ext uri="{FF2B5EF4-FFF2-40B4-BE49-F238E27FC236}">
                <a16:creationId xmlns:a16="http://schemas.microsoft.com/office/drawing/2014/main" id="{DD5472BB-740B-ED73-CC6B-153122B938C6}"/>
              </a:ext>
            </a:extLst>
          </p:cNvPr>
          <p:cNvSpPr txBox="1"/>
          <p:nvPr/>
        </p:nvSpPr>
        <p:spPr>
          <a:xfrm>
            <a:off x="6885749" y="4388966"/>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21 %</a:t>
            </a:r>
            <a:endParaRPr lang="es-AR" sz="1200" dirty="0">
              <a:solidFill>
                <a:schemeClr val="tx1"/>
              </a:solidFill>
              <a:latin typeface="Encode Sans Light" pitchFamily="2" charset="0"/>
            </a:endParaRPr>
          </a:p>
        </p:txBody>
      </p:sp>
      <p:sp>
        <p:nvSpPr>
          <p:cNvPr id="43" name="Rectángulo redondeado 26">
            <a:extLst>
              <a:ext uri="{FF2B5EF4-FFF2-40B4-BE49-F238E27FC236}">
                <a16:creationId xmlns:a16="http://schemas.microsoft.com/office/drawing/2014/main" id="{BBF79826-A59D-C205-DBFD-5D5A74A0109C}"/>
              </a:ext>
            </a:extLst>
          </p:cNvPr>
          <p:cNvSpPr/>
          <p:nvPr/>
        </p:nvSpPr>
        <p:spPr>
          <a:xfrm>
            <a:off x="4983902" y="4213150"/>
            <a:ext cx="604881" cy="223268"/>
          </a:xfrm>
          <a:prstGeom prst="roundRect">
            <a:avLst/>
          </a:prstGeom>
          <a:solidFill>
            <a:srgbClr val="FF9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4" name="CuadroTexto 43">
            <a:extLst>
              <a:ext uri="{FF2B5EF4-FFF2-40B4-BE49-F238E27FC236}">
                <a16:creationId xmlns:a16="http://schemas.microsoft.com/office/drawing/2014/main" id="{FA354D45-58C9-2615-B40C-EAEC32A0FF06}"/>
              </a:ext>
            </a:extLst>
          </p:cNvPr>
          <p:cNvSpPr txBox="1"/>
          <p:nvPr/>
        </p:nvSpPr>
        <p:spPr>
          <a:xfrm>
            <a:off x="4953311" y="4186284"/>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25 %</a:t>
            </a:r>
            <a:endParaRPr lang="es-AR" sz="1200" dirty="0">
              <a:solidFill>
                <a:schemeClr val="tx1"/>
              </a:solidFill>
              <a:latin typeface="Encode Sans Light" pitchFamily="2" charset="0"/>
            </a:endParaRPr>
          </a:p>
        </p:txBody>
      </p:sp>
      <p:sp>
        <p:nvSpPr>
          <p:cNvPr id="45" name="Rectángulo redondeado 26">
            <a:extLst>
              <a:ext uri="{FF2B5EF4-FFF2-40B4-BE49-F238E27FC236}">
                <a16:creationId xmlns:a16="http://schemas.microsoft.com/office/drawing/2014/main" id="{F403DD65-13C3-8B2A-5071-4A154A414FC2}"/>
              </a:ext>
            </a:extLst>
          </p:cNvPr>
          <p:cNvSpPr/>
          <p:nvPr/>
        </p:nvSpPr>
        <p:spPr>
          <a:xfrm>
            <a:off x="3051464" y="4061317"/>
            <a:ext cx="604881" cy="223268"/>
          </a:xfrm>
          <a:prstGeom prst="roundRect">
            <a:avLst/>
          </a:prstGeom>
          <a:solidFill>
            <a:srgbClr val="FF9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6" name="CuadroTexto 45">
            <a:extLst>
              <a:ext uri="{FF2B5EF4-FFF2-40B4-BE49-F238E27FC236}">
                <a16:creationId xmlns:a16="http://schemas.microsoft.com/office/drawing/2014/main" id="{C7FE0875-F136-FC78-19FD-4FCA70E2161D}"/>
              </a:ext>
            </a:extLst>
          </p:cNvPr>
          <p:cNvSpPr txBox="1"/>
          <p:nvPr/>
        </p:nvSpPr>
        <p:spPr>
          <a:xfrm>
            <a:off x="3020873" y="4034451"/>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28 %</a:t>
            </a:r>
            <a:endParaRPr lang="es-AR" sz="1200" dirty="0">
              <a:solidFill>
                <a:schemeClr val="tx1"/>
              </a:solidFill>
              <a:latin typeface="Encode Sans Light" pitchFamily="2" charset="0"/>
            </a:endParaRPr>
          </a:p>
        </p:txBody>
      </p:sp>
      <p:sp>
        <p:nvSpPr>
          <p:cNvPr id="47" name="Rectángulo redondeado 26">
            <a:extLst>
              <a:ext uri="{FF2B5EF4-FFF2-40B4-BE49-F238E27FC236}">
                <a16:creationId xmlns:a16="http://schemas.microsoft.com/office/drawing/2014/main" id="{DA107B6F-2356-1BCB-5507-5AE1D7803999}"/>
              </a:ext>
            </a:extLst>
          </p:cNvPr>
          <p:cNvSpPr/>
          <p:nvPr/>
        </p:nvSpPr>
        <p:spPr>
          <a:xfrm>
            <a:off x="1109599" y="3960975"/>
            <a:ext cx="604881" cy="223268"/>
          </a:xfrm>
          <a:prstGeom prst="roundRect">
            <a:avLst/>
          </a:prstGeom>
          <a:solidFill>
            <a:srgbClr val="FF9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8" name="CuadroTexto 47">
            <a:extLst>
              <a:ext uri="{FF2B5EF4-FFF2-40B4-BE49-F238E27FC236}">
                <a16:creationId xmlns:a16="http://schemas.microsoft.com/office/drawing/2014/main" id="{F10F66AE-B13B-F911-9AD9-E92B6945F431}"/>
              </a:ext>
            </a:extLst>
          </p:cNvPr>
          <p:cNvSpPr txBox="1"/>
          <p:nvPr/>
        </p:nvSpPr>
        <p:spPr>
          <a:xfrm>
            <a:off x="1079008" y="3934109"/>
            <a:ext cx="666062"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chemeClr val="tx1"/>
                </a:solidFill>
              </a:rPr>
              <a:t>30 %</a:t>
            </a:r>
            <a:endParaRPr lang="es-AR" sz="1200" dirty="0">
              <a:solidFill>
                <a:schemeClr val="tx1"/>
              </a:solidFill>
              <a:latin typeface="Encode Sans Light" pitchFamily="2" charset="0"/>
            </a:endParaRPr>
          </a:p>
        </p:txBody>
      </p:sp>
      <p:sp>
        <p:nvSpPr>
          <p:cNvPr id="49" name="CuadroTexto 48">
            <a:extLst>
              <a:ext uri="{FF2B5EF4-FFF2-40B4-BE49-F238E27FC236}">
                <a16:creationId xmlns:a16="http://schemas.microsoft.com/office/drawing/2014/main" id="{73CD8174-A78B-5D62-2CAC-C7B960AF69AE}"/>
              </a:ext>
            </a:extLst>
          </p:cNvPr>
          <p:cNvSpPr txBox="1"/>
          <p:nvPr/>
        </p:nvSpPr>
        <p:spPr>
          <a:xfrm>
            <a:off x="313211" y="4591898"/>
            <a:ext cx="804091"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200.000</a:t>
            </a:r>
            <a:endParaRPr lang="es-AR" sz="1200" dirty="0">
              <a:solidFill>
                <a:srgbClr val="50535C"/>
              </a:solidFill>
              <a:latin typeface="Encode Sans Light" pitchFamily="2" charset="0"/>
            </a:endParaRPr>
          </a:p>
        </p:txBody>
      </p:sp>
      <p:sp>
        <p:nvSpPr>
          <p:cNvPr id="50" name="CuadroTexto 49">
            <a:extLst>
              <a:ext uri="{FF2B5EF4-FFF2-40B4-BE49-F238E27FC236}">
                <a16:creationId xmlns:a16="http://schemas.microsoft.com/office/drawing/2014/main" id="{82B9B62B-702E-DF0D-361D-EE6E23CA667F}"/>
              </a:ext>
            </a:extLst>
          </p:cNvPr>
          <p:cNvSpPr txBox="1"/>
          <p:nvPr/>
        </p:nvSpPr>
        <p:spPr>
          <a:xfrm>
            <a:off x="303784" y="3599932"/>
            <a:ext cx="842649"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400.000</a:t>
            </a:r>
            <a:endParaRPr lang="es-AR" sz="1200" dirty="0">
              <a:solidFill>
                <a:srgbClr val="50535C"/>
              </a:solidFill>
              <a:latin typeface="Encode Sans Light" pitchFamily="2" charset="0"/>
            </a:endParaRPr>
          </a:p>
        </p:txBody>
      </p:sp>
      <p:sp>
        <p:nvSpPr>
          <p:cNvPr id="52" name="CuadroTexto 51">
            <a:extLst>
              <a:ext uri="{FF2B5EF4-FFF2-40B4-BE49-F238E27FC236}">
                <a16:creationId xmlns:a16="http://schemas.microsoft.com/office/drawing/2014/main" id="{2351BD32-C0DF-EF49-A482-BD5A8C8502E5}"/>
              </a:ext>
            </a:extLst>
          </p:cNvPr>
          <p:cNvSpPr txBox="1"/>
          <p:nvPr/>
        </p:nvSpPr>
        <p:spPr>
          <a:xfrm>
            <a:off x="303784" y="2570257"/>
            <a:ext cx="842649"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600.000</a:t>
            </a:r>
            <a:endParaRPr lang="es-AR" sz="1200" dirty="0">
              <a:solidFill>
                <a:srgbClr val="50535C"/>
              </a:solidFill>
              <a:latin typeface="Encode Sans Light" pitchFamily="2" charset="0"/>
            </a:endParaRPr>
          </a:p>
        </p:txBody>
      </p:sp>
      <p:sp>
        <p:nvSpPr>
          <p:cNvPr id="54" name="CuadroTexto 53">
            <a:extLst>
              <a:ext uri="{FF2B5EF4-FFF2-40B4-BE49-F238E27FC236}">
                <a16:creationId xmlns:a16="http://schemas.microsoft.com/office/drawing/2014/main" id="{41275063-E406-47FE-B423-8642129912B2}"/>
              </a:ext>
            </a:extLst>
          </p:cNvPr>
          <p:cNvSpPr txBox="1"/>
          <p:nvPr/>
        </p:nvSpPr>
        <p:spPr>
          <a:xfrm>
            <a:off x="293771" y="1023214"/>
            <a:ext cx="1204297" cy="461665"/>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r>
              <a:rPr lang="es-AR" sz="1200" dirty="0">
                <a:solidFill>
                  <a:srgbClr val="50535C"/>
                </a:solidFill>
              </a:rPr>
              <a:t>Cantidad de comprobantes</a:t>
            </a:r>
            <a:endParaRPr lang="es-AR" sz="1200" dirty="0">
              <a:solidFill>
                <a:srgbClr val="50535C"/>
              </a:solidFill>
              <a:latin typeface="Encode Sans Light" pitchFamily="2" charset="0"/>
            </a:endParaRPr>
          </a:p>
        </p:txBody>
      </p:sp>
      <p:sp>
        <p:nvSpPr>
          <p:cNvPr id="67" name="CuadroTexto 66">
            <a:extLst>
              <a:ext uri="{FF2B5EF4-FFF2-40B4-BE49-F238E27FC236}">
                <a16:creationId xmlns:a16="http://schemas.microsoft.com/office/drawing/2014/main" id="{C6E24095-C296-DFD8-589F-4C5CB4A5BB93}"/>
              </a:ext>
            </a:extLst>
          </p:cNvPr>
          <p:cNvSpPr txBox="1"/>
          <p:nvPr/>
        </p:nvSpPr>
        <p:spPr>
          <a:xfrm>
            <a:off x="5043596" y="6257378"/>
            <a:ext cx="808828" cy="276999"/>
          </a:xfrm>
          <a:prstGeom prst="rect">
            <a:avLst/>
          </a:prstGeom>
          <a:noFill/>
        </p:spPr>
        <p:txBody>
          <a:bodyPr wrap="square" rtlCol="0">
            <a:spAutoFit/>
          </a:bodyPr>
          <a:lstStyle>
            <a:defPPr>
              <a:defRPr lang="es-AR"/>
            </a:defPPr>
            <a:lvl1pPr>
              <a:defRPr sz="1600">
                <a:solidFill>
                  <a:schemeClr val="bg1"/>
                </a:solidFill>
                <a:latin typeface="Encode Sans SemiBold" pitchFamily="2" charset="0"/>
              </a:defRPr>
            </a:lvl1pPr>
          </a:lstStyle>
          <a:p>
            <a:pPr algn="ctr"/>
            <a:r>
              <a:rPr lang="es-AR" sz="1200" dirty="0">
                <a:solidFill>
                  <a:srgbClr val="50535C"/>
                </a:solidFill>
              </a:rPr>
              <a:t>Ejercicio</a:t>
            </a:r>
            <a:endParaRPr lang="es-AR" sz="1200" dirty="0">
              <a:solidFill>
                <a:srgbClr val="50535C"/>
              </a:solidFill>
              <a:latin typeface="Encode Sans Light" pitchFamily="2" charset="0"/>
            </a:endParaRPr>
          </a:p>
        </p:txBody>
      </p:sp>
      <p:pic>
        <p:nvPicPr>
          <p:cNvPr id="2" name="Imagen 1">
            <a:extLst>
              <a:ext uri="{FF2B5EF4-FFF2-40B4-BE49-F238E27FC236}">
                <a16:creationId xmlns:a16="http://schemas.microsoft.com/office/drawing/2014/main" id="{C3FA775D-4211-BE3D-D794-56B9DB38DE9E}"/>
              </a:ext>
            </a:extLst>
          </p:cNvPr>
          <p:cNvPicPr>
            <a:picLocks noChangeAspect="1"/>
          </p:cNvPicPr>
          <p:nvPr/>
        </p:nvPicPr>
        <p:blipFill>
          <a:blip r:embed="rId4"/>
          <a:stretch>
            <a:fillRect/>
          </a:stretch>
        </p:blipFill>
        <p:spPr>
          <a:xfrm>
            <a:off x="136819" y="101611"/>
            <a:ext cx="259961" cy="254884"/>
          </a:xfrm>
          <a:prstGeom prst="rect">
            <a:avLst/>
          </a:prstGeom>
        </p:spPr>
      </p:pic>
      <p:sp>
        <p:nvSpPr>
          <p:cNvPr id="3" name="CuadroTexto 2">
            <a:extLst>
              <a:ext uri="{FF2B5EF4-FFF2-40B4-BE49-F238E27FC236}">
                <a16:creationId xmlns:a16="http://schemas.microsoft.com/office/drawing/2014/main" id="{9037536C-B7DF-3E00-EA40-4F1FEDE5A0B9}"/>
              </a:ext>
            </a:extLst>
          </p:cNvPr>
          <p:cNvSpPr txBox="1"/>
          <p:nvPr/>
        </p:nvSpPr>
        <p:spPr>
          <a:xfrm>
            <a:off x="428309" y="7669"/>
            <a:ext cx="4096066" cy="330860"/>
          </a:xfrm>
          <a:prstGeom prst="rect">
            <a:avLst/>
          </a:prstGeom>
          <a:noFill/>
        </p:spPr>
        <p:txBody>
          <a:bodyPr wrap="square">
            <a:spAutoFit/>
          </a:bodyPr>
          <a:lstStyle/>
          <a:p>
            <a:pPr>
              <a:lnSpc>
                <a:spcPct val="150000"/>
              </a:lnSpc>
            </a:pPr>
            <a:r>
              <a:rPr lang="es-ES" sz="1200" dirty="0">
                <a:latin typeface="Barlow Light" panose="00000400000000000000" pitchFamily="2" charset="0"/>
              </a:rPr>
              <a:t>Gestión de Recursos y Canales de Recaudación </a:t>
            </a:r>
          </a:p>
        </p:txBody>
      </p:sp>
    </p:spTree>
    <p:extLst>
      <p:ext uri="{BB962C8B-B14F-4D97-AF65-F5344CB8AC3E}">
        <p14:creationId xmlns:p14="http://schemas.microsoft.com/office/powerpoint/2010/main" val="14766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4617</TotalTime>
  <Words>3459</Words>
  <Application>Microsoft Office PowerPoint</Application>
  <PresentationFormat>Panorámica</PresentationFormat>
  <Paragraphs>1077</Paragraphs>
  <Slides>63</Slides>
  <Notes>23</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63</vt:i4>
      </vt:variant>
    </vt:vector>
  </HeadingPairs>
  <TitlesOfParts>
    <vt:vector size="79" baseType="lpstr">
      <vt:lpstr>Calibri Light</vt:lpstr>
      <vt:lpstr>Barlow Light</vt:lpstr>
      <vt:lpstr>Montserrat ExtraBold</vt:lpstr>
      <vt:lpstr>Barlow</vt:lpstr>
      <vt:lpstr>Barlow ExtraBold</vt:lpstr>
      <vt:lpstr>Montserrat</vt:lpstr>
      <vt:lpstr>Montserrat Medium</vt:lpstr>
      <vt:lpstr>Encode Sans SemiBold</vt:lpstr>
      <vt:lpstr>Arial</vt:lpstr>
      <vt:lpstr>Encode Sans Medium</vt:lpstr>
      <vt:lpstr>Encode Sans ExtraBold</vt:lpstr>
      <vt:lpstr>Lora</vt:lpstr>
      <vt:lpstr>Barlow SemiBold</vt:lpstr>
      <vt:lpstr>Calibri</vt:lpstr>
      <vt:lpstr>Encode Sans Light</vt:lpstr>
      <vt:lpstr>Tema de Office</vt:lpstr>
      <vt:lpstr>XXIII Jornada de Tesorerías Jurisdiccionales</vt:lpstr>
      <vt:lpstr>Presentación de PowerPoint</vt:lpstr>
      <vt:lpstr>Gestión de Recursos y Canales de Recaudación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Programación de Pagos Buenas prácticas en elaboración de requerimientos de pronto pago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XXIII Jornada de Tesorerías Jurisdiccionales</vt:lpstr>
      <vt:lpstr>Gestión de Cobranzas</vt:lpstr>
      <vt:lpstr>Presentación de PowerPoint</vt:lpstr>
      <vt:lpstr>Presentación de PowerPoint</vt:lpstr>
      <vt:lpstr>Presentación de PowerPoint</vt:lpstr>
      <vt:lpstr>Presentación de PowerPoint</vt:lpstr>
      <vt:lpstr>Presentación de PowerPoint</vt:lpstr>
      <vt:lpstr>Presentación de PowerPoint</vt:lpstr>
      <vt:lpstr>Novedades  Normativas </vt:lpstr>
      <vt:lpstr>Presentación de PowerPoint</vt:lpstr>
      <vt:lpstr>Presentación de PowerPoint</vt:lpstr>
      <vt:lpstr>Gestiones de Fondos Rotatorios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Novedades sobre  Planificación  Estratégica</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XXIII Jornada de Tesorerías Jurisdiccionales</dc:title>
  <dc:creator>Juan Szawarniak</dc:creator>
  <cp:lastModifiedBy>Juan Szawarniak</cp:lastModifiedBy>
  <cp:revision>830</cp:revision>
  <dcterms:created xsi:type="dcterms:W3CDTF">2024-08-23T18:47:24Z</dcterms:created>
  <dcterms:modified xsi:type="dcterms:W3CDTF">2024-10-25T18:00:31Z</dcterms:modified>
</cp:coreProperties>
</file>