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handoutMasterIdLst>
    <p:handoutMasterId r:id="rId15"/>
  </p:handoutMasterIdLst>
  <p:sldIdLst>
    <p:sldId id="257" r:id="rId2"/>
    <p:sldId id="266" r:id="rId3"/>
    <p:sldId id="268" r:id="rId4"/>
    <p:sldId id="267" r:id="rId5"/>
    <p:sldId id="258" r:id="rId6"/>
    <p:sldId id="269" r:id="rId7"/>
    <p:sldId id="259" r:id="rId8"/>
    <p:sldId id="260" r:id="rId9"/>
    <p:sldId id="261" r:id="rId10"/>
    <p:sldId id="263" r:id="rId11"/>
    <p:sldId id="264" r:id="rId12"/>
    <p:sldId id="262" r:id="rId13"/>
    <p:sldId id="265" r:id="rId14"/>
  </p:sldIdLst>
  <p:sldSz cx="9144000" cy="6858000" type="screen4x3"/>
  <p:notesSz cx="6797675" cy="992505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45AA5"/>
    <a:srgbClr val="F0E6C6"/>
    <a:srgbClr val="E6F0C6"/>
    <a:srgbClr val="FF3300"/>
    <a:srgbClr val="DDDDDD"/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733" autoAdjust="0"/>
    <p:restoredTop sz="90929"/>
  </p:normalViewPr>
  <p:slideViewPr>
    <p:cSldViewPr>
      <p:cViewPr>
        <p:scale>
          <a:sx n="75" d="100"/>
          <a:sy n="75" d="100"/>
        </p:scale>
        <p:origin x="-72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3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4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25" tIns="45213" rIns="90425" bIns="45213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25" tIns="45213" rIns="90425" bIns="45213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s-E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38"/>
            <a:ext cx="2945659" cy="4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25" tIns="45213" rIns="90425" bIns="45213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29738"/>
            <a:ext cx="2945659" cy="49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425" tIns="45213" rIns="90425" bIns="45213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534A239-AFC9-4D54-942C-DA716F8C9056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1571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FF8194-D46D-409A-9134-97C2391C060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05120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CDA031-264F-4B06-9B97-41E68C3E8C0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959735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5E336-0791-4587-A11F-67CF8970D778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421622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D5F0019-98C2-4F9A-9C4A-1D9F08571390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34472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9577B-2160-4DAA-899F-4042B9B1503C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92487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B5B182-24E4-4220-BC9C-A6A70A86FB8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803610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6A1C6C-99E7-4CDC-BA9F-1662CCE4049E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3470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1518A-4D56-4406-ABF4-C1185981BDC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607162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CD97C6-FA32-4045-A615-E6AC6EE9CB1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709765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99A028-474D-4FE7-9775-6845257E7B5F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82435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578E6C-FF78-49F9-90C4-327592D82407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788107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41BB18-4524-4F5D-9E23-DADCFAEF39DD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50674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6C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F1BD155-CF00-4E14-B55F-5D642D09C83B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s-ES_tradnl" sz="2400" b="1"/>
              <a:t>AGENCIA DE RECAUDACIÓN MUNICIPAL</a:t>
            </a:r>
            <a:endParaRPr lang="es-E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pic>
        <p:nvPicPr>
          <p:cNvPr id="3" name="2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1619848"/>
            <a:ext cx="3368431" cy="5036993"/>
          </a:xfrm>
          <a:prstGeom prst="rect">
            <a:avLst/>
          </a:prstGeom>
        </p:spPr>
      </p:pic>
      <p:sp>
        <p:nvSpPr>
          <p:cNvPr id="4" name="3 Rectángulo"/>
          <p:cNvSpPr/>
          <p:nvPr/>
        </p:nvSpPr>
        <p:spPr>
          <a:xfrm>
            <a:off x="4136256" y="2614850"/>
            <a:ext cx="4572000" cy="30469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 smtClean="0">
                <a:solidFill>
                  <a:srgbClr val="145AA5"/>
                </a:solidFill>
                <a:latin typeface="Swis721 Cn BT" pitchFamily="34" charset="0"/>
              </a:rPr>
              <a:t>MUNICIPALIDAD DE PATAGONES</a:t>
            </a:r>
          </a:p>
          <a:p>
            <a:pPr>
              <a:spcBef>
                <a:spcPct val="50000"/>
              </a:spcBef>
            </a:pPr>
            <a:endParaRPr lang="es-ES" b="1" dirty="0">
              <a:solidFill>
                <a:srgbClr val="145AA5"/>
              </a:solidFill>
              <a:latin typeface="Swis721 Cn BT" pitchFamily="34" charset="0"/>
            </a:endParaRPr>
          </a:p>
          <a:p>
            <a:pPr>
              <a:spcBef>
                <a:spcPct val="50000"/>
              </a:spcBef>
            </a:pPr>
            <a:r>
              <a:rPr lang="es-ES" b="1" dirty="0" smtClean="0">
                <a:solidFill>
                  <a:srgbClr val="145AA5"/>
                </a:solidFill>
                <a:latin typeface="Swis721 Cn BT" pitchFamily="34" charset="0"/>
              </a:rPr>
              <a:t>30.207 HABITANTES</a:t>
            </a:r>
          </a:p>
          <a:p>
            <a:pPr>
              <a:spcBef>
                <a:spcPct val="50000"/>
              </a:spcBef>
            </a:pPr>
            <a:endParaRPr lang="es-ES" b="1" dirty="0">
              <a:solidFill>
                <a:srgbClr val="145AA5"/>
              </a:solidFill>
              <a:latin typeface="Swis721 Cn BT" pitchFamily="34" charset="0"/>
            </a:endParaRPr>
          </a:p>
          <a:p>
            <a:pPr>
              <a:spcBef>
                <a:spcPct val="50000"/>
              </a:spcBef>
            </a:pPr>
            <a:r>
              <a:rPr lang="es-ES" b="1" dirty="0" smtClean="0">
                <a:solidFill>
                  <a:srgbClr val="145AA5"/>
                </a:solidFill>
                <a:latin typeface="Swis721 Cn BT" pitchFamily="34" charset="0"/>
              </a:rPr>
              <a:t>13.600 Km</a:t>
            </a:r>
            <a:r>
              <a:rPr lang="es-ES" b="1" baseline="30000" dirty="0" smtClean="0">
                <a:solidFill>
                  <a:srgbClr val="145AA5"/>
                </a:solidFill>
                <a:latin typeface="Swis721 Cn BT" pitchFamily="34" charset="0"/>
              </a:rPr>
              <a:t>2</a:t>
            </a:r>
            <a:endParaRPr lang="es-ES" b="1" baseline="30000" dirty="0">
              <a:solidFill>
                <a:srgbClr val="145AA5"/>
              </a:solidFill>
              <a:latin typeface="Swis721 Cn BT" pitchFamily="34" charset="0"/>
            </a:endParaRPr>
          </a:p>
          <a:p>
            <a:pPr>
              <a:spcBef>
                <a:spcPct val="50000"/>
              </a:spcBef>
              <a:buFontTx/>
              <a:buChar char="•"/>
            </a:pPr>
            <a:endParaRPr lang="es-ES" sz="1600" dirty="0">
              <a:latin typeface="Arial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04357" y="3684698"/>
            <a:ext cx="3124200" cy="142081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BAJO RECUPERO DE OBRAS </a:t>
            </a:r>
            <a:r>
              <a:rPr lang="es-ES" sz="1800" b="1" dirty="0" smtClean="0">
                <a:latin typeface="Arial" charset="0"/>
              </a:rPr>
              <a:t>PÚBLICAS</a:t>
            </a: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3633357" y="3684698"/>
            <a:ext cx="5257800" cy="216982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OBRAS EN EJECUCIÓN: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>
                <a:latin typeface="Arial" charset="0"/>
              </a:rPr>
              <a:t>El frentista conoce el valor a aportar antes de la ejecución.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>
                <a:latin typeface="Arial" charset="0"/>
              </a:rPr>
              <a:t> Cambia la circulación de expedientes.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>
                <a:latin typeface="Arial" charset="0"/>
              </a:rPr>
              <a:t> </a:t>
            </a:r>
            <a:r>
              <a:rPr lang="es-ES" sz="1800" b="1" dirty="0" smtClean="0">
                <a:latin typeface="Arial" charset="0"/>
              </a:rPr>
              <a:t>Campaña </a:t>
            </a:r>
            <a:r>
              <a:rPr lang="es-ES" sz="1800" b="1" dirty="0">
                <a:latin typeface="Arial" charset="0"/>
              </a:rPr>
              <a:t>de </a:t>
            </a:r>
            <a:r>
              <a:rPr lang="es-ES" sz="1800" b="1" dirty="0" smtClean="0">
                <a:latin typeface="Arial" charset="0"/>
              </a:rPr>
              <a:t>comunicación con </a:t>
            </a:r>
            <a:r>
              <a:rPr lang="es-ES" sz="1800" b="1" dirty="0">
                <a:latin typeface="Arial" charset="0"/>
              </a:rPr>
              <a:t>f</a:t>
            </a:r>
            <a:r>
              <a:rPr lang="es-ES" sz="1800" b="1" dirty="0" smtClean="0">
                <a:latin typeface="Arial" charset="0"/>
              </a:rPr>
              <a:t>olletos </a:t>
            </a:r>
            <a:r>
              <a:rPr lang="es-ES" sz="1800" b="1" dirty="0">
                <a:latin typeface="Arial" charset="0"/>
              </a:rPr>
              <a:t>informativos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23" name="22 Flecha curvada hacia arriba"/>
          <p:cNvSpPr/>
          <p:nvPr/>
        </p:nvSpPr>
        <p:spPr>
          <a:xfrm rot="6316801">
            <a:off x="460915" y="263210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23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5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7" name="26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8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 dirty="0"/>
              <a:t> 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28600" y="3276600"/>
            <a:ext cx="3124200" cy="92333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DIFICULTADES </a:t>
            </a:r>
            <a:r>
              <a:rPr lang="es-ES" sz="1800" b="1" dirty="0">
                <a:latin typeface="Arial" charset="0"/>
              </a:rPr>
              <a:t>ADMINISTRATIVAS EN COBRO </a:t>
            </a:r>
            <a:r>
              <a:rPr lang="es-ES" sz="1800" b="1" dirty="0" smtClean="0">
                <a:latin typeface="Arial" charset="0"/>
              </a:rPr>
              <a:t>DE: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3657600" y="3276600"/>
            <a:ext cx="5257800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</a:t>
            </a:r>
            <a:r>
              <a:rPr lang="es-ES" sz="1800" b="1" dirty="0" smtClean="0">
                <a:latin typeface="Arial" charset="0"/>
              </a:rPr>
              <a:t>COORDINACIÓN </a:t>
            </a:r>
            <a:r>
              <a:rPr lang="es-ES" sz="1800" b="1" dirty="0">
                <a:latin typeface="Arial" charset="0"/>
              </a:rPr>
              <a:t>CON </a:t>
            </a:r>
            <a:r>
              <a:rPr lang="es-ES" sz="1800" b="1" dirty="0" smtClean="0">
                <a:latin typeface="Arial" charset="0"/>
              </a:rPr>
              <a:t>OTRAS AREAS MUNICIPALES:</a:t>
            </a:r>
            <a:endParaRPr lang="es-ES" sz="1800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22" name="21 Flecha curvada hacia arriba"/>
          <p:cNvSpPr/>
          <p:nvPr/>
        </p:nvSpPr>
        <p:spPr>
          <a:xfrm rot="6316801">
            <a:off x="253488" y="2283626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22 Flecha curvada hacia arriba"/>
          <p:cNvSpPr/>
          <p:nvPr/>
        </p:nvSpPr>
        <p:spPr>
          <a:xfrm rot="13357338" flipH="1">
            <a:off x="6513404" y="232245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6" name="25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228600" y="4355812"/>
            <a:ext cx="3124200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VIVIENDAS </a:t>
            </a:r>
            <a:r>
              <a:rPr lang="es-ES" sz="1800" b="1" dirty="0">
                <a:latin typeface="Arial" charset="0"/>
              </a:rPr>
              <a:t>Y LOTES</a:t>
            </a:r>
          </a:p>
        </p:txBody>
      </p:sp>
      <p:sp>
        <p:nvSpPr>
          <p:cNvPr id="18" name="Text Box 9"/>
          <p:cNvSpPr txBox="1">
            <a:spLocks noChangeArrowheads="1"/>
          </p:cNvSpPr>
          <p:nvPr/>
        </p:nvSpPr>
        <p:spPr bwMode="auto">
          <a:xfrm>
            <a:off x="212254" y="4800094"/>
            <a:ext cx="3124200" cy="92333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RECUPERO DE FONDOS ROTATORIOS PRODUCTIVOS</a:t>
            </a:r>
            <a:endParaRPr lang="es-ES" sz="1800" b="1" dirty="0">
              <a:latin typeface="Arial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04357" y="5867980"/>
            <a:ext cx="3124200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MULTAS E INFRACCIONES</a:t>
            </a:r>
            <a:endParaRPr lang="es-ES" sz="1800" b="1" dirty="0">
              <a:latin typeface="Arial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3662610" y="4355812"/>
            <a:ext cx="5252789" cy="27699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 dirty="0" smtClean="0">
                <a:latin typeface="Arial" charset="0"/>
              </a:rPr>
              <a:t>REGISTRO DE BENEFICIARIOS PROVISTO POR SUBS. VIVIENDAS</a:t>
            </a:r>
            <a:endParaRPr lang="es-ES" sz="1200" b="1" dirty="0">
              <a:latin typeface="Arial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3662610" y="4800094"/>
            <a:ext cx="5252789" cy="830997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s-ES" sz="800" b="1" dirty="0" smtClean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200" b="1" dirty="0" smtClean="0">
                <a:latin typeface="Arial" charset="0"/>
              </a:rPr>
              <a:t>REGISTRO DE BENEFICIARIOS PROVISTO POR SUBS DE DESARROLLO ECONOMICO</a:t>
            </a:r>
            <a:endParaRPr lang="es-ES" sz="6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endParaRPr lang="es-ES" sz="600" b="1" dirty="0">
              <a:latin typeface="Arial" charset="0"/>
            </a:endParaRPr>
          </a:p>
        </p:txBody>
      </p:sp>
      <p:sp>
        <p:nvSpPr>
          <p:cNvPr id="32" name="Text Box 9"/>
          <p:cNvSpPr txBox="1">
            <a:spLocks noChangeArrowheads="1"/>
          </p:cNvSpPr>
          <p:nvPr/>
        </p:nvSpPr>
        <p:spPr bwMode="auto">
          <a:xfrm>
            <a:off x="3662610" y="5867980"/>
            <a:ext cx="5252789" cy="276999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 dirty="0" smtClean="0">
                <a:latin typeface="Arial" charset="0"/>
              </a:rPr>
              <a:t>REGISTRO DE INFRACTORES PROVISTO POR JUZGADO DE FALTAS</a:t>
            </a:r>
            <a:endParaRPr lang="es-ES" sz="1200" b="1" dirty="0">
              <a:latin typeface="Arial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/>
              <a:t> </a:t>
            </a: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228600" y="3276600"/>
            <a:ext cx="3124200" cy="151288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POBLACIÓN SIN  </a:t>
            </a:r>
          </a:p>
          <a:p>
            <a:pPr algn="ctr">
              <a:spcBef>
                <a:spcPct val="50000"/>
              </a:spcBef>
            </a:pPr>
            <a:r>
              <a:rPr lang="es-ES" sz="1600" b="1" dirty="0">
                <a:latin typeface="Arial" charset="0"/>
              </a:rPr>
              <a:t>CONCIENZA CONTRIBUTIVA</a:t>
            </a: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4495800" y="3276600"/>
            <a:ext cx="4191000" cy="315471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CAMPAÑA DE INSTALACIÓN DE </a:t>
            </a:r>
            <a:r>
              <a:rPr lang="es-ES" sz="1800" b="1" dirty="0" smtClean="0">
                <a:latin typeface="Arial" charset="0"/>
              </a:rPr>
              <a:t>ARM</a:t>
            </a:r>
          </a:p>
          <a:p>
            <a:pPr algn="ctr"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CAMPAÑA PUBLICITARIA EN DIARIOS, RADIOS, REDES SOCIALES Y STAND PUBLICITARIO EN FIESTAS POPULARES.</a:t>
            </a:r>
            <a:endParaRPr lang="es-ES" sz="1600" b="1" dirty="0">
              <a:latin typeface="Arial" charset="0"/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600" b="1" dirty="0">
                <a:latin typeface="Arial" charset="0"/>
              </a:rPr>
              <a:t> COMUNICACIÓN PERMANENTE EN LOS RECIBOS DE </a:t>
            </a:r>
            <a:r>
              <a:rPr lang="es-ES" sz="1600" b="1" dirty="0" smtClean="0">
                <a:latin typeface="Arial" charset="0"/>
              </a:rPr>
              <a:t>TASAS.</a:t>
            </a:r>
            <a:endParaRPr lang="es-ES" sz="1600" b="1" dirty="0">
              <a:latin typeface="Arial" charset="0"/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endParaRPr lang="es-ES" sz="1600" b="1" dirty="0">
              <a:latin typeface="Arial" charset="0"/>
            </a:endParaRPr>
          </a:p>
        </p:txBody>
      </p:sp>
      <p:sp>
        <p:nvSpPr>
          <p:cNvPr id="19" name="18 Flecha curvada hacia arriba"/>
          <p:cNvSpPr/>
          <p:nvPr/>
        </p:nvSpPr>
        <p:spPr>
          <a:xfrm rot="6316801">
            <a:off x="460915" y="263210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0" name="19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1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3" name="22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6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7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8" name="27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Flecha curvada hacia arriba"/>
          <p:cNvSpPr/>
          <p:nvPr/>
        </p:nvSpPr>
        <p:spPr>
          <a:xfrm rot="2809070">
            <a:off x="2717965" y="2880474"/>
            <a:ext cx="2415632" cy="759444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8600" y="3429000"/>
            <a:ext cx="2903240" cy="312393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NORMATIVA Y DE PROCESOS</a:t>
            </a: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Digesto Normativo</a:t>
            </a: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----------------------------------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600" b="1" dirty="0">
                <a:latin typeface="Arial" charset="0"/>
              </a:rPr>
              <a:t> Decreto de </a:t>
            </a:r>
            <a:r>
              <a:rPr lang="es-ES" sz="1600" b="1" dirty="0" smtClean="0">
                <a:latin typeface="Arial" charset="0"/>
              </a:rPr>
              <a:t>proveedores (Libre de deuda anual)</a:t>
            </a:r>
            <a:endParaRPr lang="es-ES" sz="1600" b="1" dirty="0">
              <a:latin typeface="Arial" charset="0"/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600" b="1" dirty="0" smtClean="0">
                <a:latin typeface="Arial" charset="0"/>
              </a:rPr>
              <a:t> Decreto </a:t>
            </a:r>
            <a:r>
              <a:rPr lang="es-ES" sz="1600" b="1" dirty="0">
                <a:latin typeface="Arial" charset="0"/>
              </a:rPr>
              <a:t>de aplicación de diferencias x valuación</a:t>
            </a:r>
            <a:r>
              <a:rPr lang="es-ES" sz="1600" b="1" dirty="0" smtClean="0">
                <a:latin typeface="Arial" charset="0"/>
              </a:rPr>
              <a:t>.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11278" name="Text Box 14"/>
          <p:cNvSpPr txBox="1">
            <a:spLocks noChangeArrowheads="1"/>
          </p:cNvSpPr>
          <p:nvPr/>
        </p:nvSpPr>
        <p:spPr bwMode="auto">
          <a:xfrm>
            <a:off x="5029200" y="1600200"/>
            <a:ext cx="3505200" cy="11461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SOPORTE TÉCNICO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600" b="1" dirty="0" smtClean="0">
                <a:latin typeface="Arial" charset="0"/>
              </a:rPr>
              <a:t>SISTEMA RAFAM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5015967" y="3174095"/>
            <a:ext cx="3733800" cy="114617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OFICINA DE COMUNICACIÓN</a:t>
            </a: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21" name="20 Flecha curvada hacia arriba"/>
          <p:cNvSpPr/>
          <p:nvPr/>
        </p:nvSpPr>
        <p:spPr>
          <a:xfrm rot="8464481">
            <a:off x="751996" y="261325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2" name="21 Flecha curvada hacia arriba"/>
          <p:cNvSpPr/>
          <p:nvPr/>
        </p:nvSpPr>
        <p:spPr>
          <a:xfrm>
            <a:off x="3027923" y="2063298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Oval 13"/>
          <p:cNvSpPr>
            <a:spLocks noChangeArrowheads="1"/>
          </p:cNvSpPr>
          <p:nvPr/>
        </p:nvSpPr>
        <p:spPr bwMode="auto">
          <a:xfrm>
            <a:off x="782541" y="1638300"/>
            <a:ext cx="2942475" cy="1535795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101651" y="2010302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UNIDADES DE </a:t>
            </a:r>
          </a:p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APOYO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30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32" name="3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Flecha curvada hacia arriba"/>
          <p:cNvSpPr/>
          <p:nvPr/>
        </p:nvSpPr>
        <p:spPr>
          <a:xfrm rot="1710100">
            <a:off x="1781609" y="3177996"/>
            <a:ext cx="2544002" cy="883259"/>
          </a:xfrm>
          <a:prstGeom prst="curvedUpArrow">
            <a:avLst>
              <a:gd name="adj1" fmla="val 25000"/>
              <a:gd name="adj2" fmla="val 50000"/>
              <a:gd name="adj3" fmla="val 163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s-ES_tradnl" sz="2400" b="1"/>
              <a:t>AGENCIA DE RECAUDACIÓN MUNICIPAL</a:t>
            </a: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/>
              <a:t>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243624" y="1988840"/>
            <a:ext cx="407856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b="1" dirty="0" smtClean="0">
                <a:solidFill>
                  <a:srgbClr val="145AA5"/>
                </a:solidFill>
                <a:latin typeface="Arial" charset="0"/>
              </a:rPr>
              <a:t>CREADA:</a:t>
            </a: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DECRETO 1805/10</a:t>
            </a:r>
          </a:p>
          <a:p>
            <a:pPr>
              <a:spcBef>
                <a:spcPct val="50000"/>
              </a:spcBef>
            </a:pPr>
            <a:endParaRPr lang="es-E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b="1" dirty="0" smtClean="0">
                <a:solidFill>
                  <a:srgbClr val="145AA5"/>
                </a:solidFill>
                <a:latin typeface="Arial" charset="0"/>
              </a:rPr>
              <a:t>INICIA FUNCIONES:</a:t>
            </a: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1/1/2011 </a:t>
            </a: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CON RANGO SECRETARIA</a:t>
            </a:r>
          </a:p>
          <a:p>
            <a:pPr>
              <a:spcBef>
                <a:spcPct val="50000"/>
              </a:spcBef>
            </a:pPr>
            <a:endParaRPr lang="es-ES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dirty="0" smtClean="0">
              <a:latin typeface="Arial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17" name="16 Flecha curvada hacia arriba"/>
          <p:cNvSpPr/>
          <p:nvPr/>
        </p:nvSpPr>
        <p:spPr>
          <a:xfrm rot="20475637" flipV="1">
            <a:off x="2166730" y="1929251"/>
            <a:ext cx="2152251" cy="779584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407270" y="2324103"/>
            <a:ext cx="3029354" cy="2642592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758235" y="2868948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AGENCIA DE </a:t>
            </a:r>
          </a:p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RECAUDACIÓN</a:t>
            </a:r>
          </a:p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MUNICIPAL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83765180"/>
      </p:ext>
    </p:extLst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Flecha curvada hacia arriba"/>
          <p:cNvSpPr/>
          <p:nvPr/>
        </p:nvSpPr>
        <p:spPr>
          <a:xfrm rot="1710100">
            <a:off x="1742491" y="4114598"/>
            <a:ext cx="2466190" cy="772826"/>
          </a:xfrm>
          <a:prstGeom prst="curvedUpArrow">
            <a:avLst>
              <a:gd name="adj1" fmla="val 25000"/>
              <a:gd name="adj2" fmla="val 50000"/>
              <a:gd name="adj3" fmla="val 163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1710100">
            <a:off x="1708746" y="2851126"/>
            <a:ext cx="2466190" cy="1013075"/>
          </a:xfrm>
          <a:prstGeom prst="curvedUpArrow">
            <a:avLst>
              <a:gd name="adj1" fmla="val 25000"/>
              <a:gd name="adj2" fmla="val 50000"/>
              <a:gd name="adj3" fmla="val 163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s-ES_tradnl" sz="2400" b="1"/>
              <a:t>AGENCIA DE RECAUDACIÓN MUNICIPAL</a:t>
            </a: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/>
              <a:t>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243624" y="1988840"/>
            <a:ext cx="407856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EJECUCIÓN DE LA POLITICA </a:t>
            </a:r>
            <a:r>
              <a:rPr lang="es-ES" sz="1600" b="1" dirty="0">
                <a:latin typeface="Arial" charset="0"/>
              </a:rPr>
              <a:t>TRIBUTARIA </a:t>
            </a:r>
            <a:endParaRPr lang="es-ES" sz="1600" b="1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AUTORIDAD DE APLICACIÓN DE</a:t>
            </a: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ORD. IMPOSITIVA Y FISCAL</a:t>
            </a: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ORD. DE EXENCIONES</a:t>
            </a:r>
          </a:p>
          <a:p>
            <a:pPr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DESCENTRALIZACION DE IMPUESTOS PROVINCIALES</a:t>
            </a:r>
            <a:endParaRPr lang="es-ES" sz="1600" dirty="0">
              <a:latin typeface="Arial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17" name="16 Flecha curvada hacia arriba"/>
          <p:cNvSpPr/>
          <p:nvPr/>
        </p:nvSpPr>
        <p:spPr>
          <a:xfrm rot="20475637" flipV="1">
            <a:off x="2166730" y="1929251"/>
            <a:ext cx="2152251" cy="779584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407270" y="2324103"/>
            <a:ext cx="3029354" cy="1680961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758235" y="2868948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FUNCIONES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18" name="Text Box 20"/>
          <p:cNvSpPr txBox="1">
            <a:spLocks noChangeArrowheads="1"/>
          </p:cNvSpPr>
          <p:nvPr/>
        </p:nvSpPr>
        <p:spPr bwMode="auto">
          <a:xfrm>
            <a:off x="5349874" y="5157192"/>
            <a:ext cx="2574925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PATENTES</a:t>
            </a: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IIBB ARBA REGISTRO</a:t>
            </a:r>
            <a:endParaRPr lang="es-ES" sz="160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38560037"/>
      </p:ext>
    </p:extLst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Flecha curvada hacia arriba"/>
          <p:cNvSpPr/>
          <p:nvPr/>
        </p:nvSpPr>
        <p:spPr>
          <a:xfrm rot="3119887">
            <a:off x="778058" y="4454371"/>
            <a:ext cx="3361752" cy="883259"/>
          </a:xfrm>
          <a:prstGeom prst="curvedUpArrow">
            <a:avLst>
              <a:gd name="adj1" fmla="val 25000"/>
              <a:gd name="adj2" fmla="val 50000"/>
              <a:gd name="adj3" fmla="val 163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6" name="15 Flecha curvada hacia arriba"/>
          <p:cNvSpPr/>
          <p:nvPr/>
        </p:nvSpPr>
        <p:spPr>
          <a:xfrm rot="2789139">
            <a:off x="1335406" y="3762940"/>
            <a:ext cx="2544002" cy="883259"/>
          </a:xfrm>
          <a:prstGeom prst="curvedUpArrow">
            <a:avLst>
              <a:gd name="adj1" fmla="val 25000"/>
              <a:gd name="adj2" fmla="val 50000"/>
              <a:gd name="adj3" fmla="val 16307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s-ES_tradnl" sz="2400" b="1"/>
              <a:t>AGENCIA DE RECAUDACIÓN MUNICIPAL</a:t>
            </a: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/>
              <a:t> </a:t>
            </a: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3092" name="Text Box 20"/>
          <p:cNvSpPr txBox="1">
            <a:spLocks noChangeArrowheads="1"/>
          </p:cNvSpPr>
          <p:nvPr/>
        </p:nvSpPr>
        <p:spPr bwMode="auto">
          <a:xfrm>
            <a:off x="4009035" y="1772940"/>
            <a:ext cx="4880286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Aumentar </a:t>
            </a:r>
            <a:r>
              <a:rPr lang="es-ES" dirty="0">
                <a:latin typeface="Arial" charset="0"/>
              </a:rPr>
              <a:t>la </a:t>
            </a:r>
            <a:r>
              <a:rPr lang="es-ES" dirty="0" smtClean="0">
                <a:latin typeface="Arial" charset="0"/>
              </a:rPr>
              <a:t>Recaudación.</a:t>
            </a:r>
          </a:p>
          <a:p>
            <a:pPr>
              <a:spcBef>
                <a:spcPct val="50000"/>
              </a:spcBef>
            </a:pPr>
            <a:endParaRPr lang="es-ES" dirty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Mejorar </a:t>
            </a:r>
            <a:r>
              <a:rPr lang="es-ES" dirty="0">
                <a:latin typeface="Arial" charset="0"/>
              </a:rPr>
              <a:t>la atención al </a:t>
            </a:r>
            <a:r>
              <a:rPr lang="es-ES" dirty="0" smtClean="0">
                <a:latin typeface="Arial" charset="0"/>
              </a:rPr>
              <a:t>contribuyente.</a:t>
            </a:r>
            <a:endParaRPr lang="es-ES" dirty="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Mejorar </a:t>
            </a:r>
            <a:r>
              <a:rPr lang="es-ES" dirty="0">
                <a:latin typeface="Arial" charset="0"/>
              </a:rPr>
              <a:t>las condiciones de trabajo del Personal.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es-ES" sz="1600" dirty="0" smtClean="0">
              <a:latin typeface="Arial" charset="0"/>
            </a:endParaRPr>
          </a:p>
          <a:p>
            <a:pPr>
              <a:spcBef>
                <a:spcPct val="50000"/>
              </a:spcBef>
            </a:pPr>
            <a:r>
              <a:rPr lang="es-ES" dirty="0" smtClean="0">
                <a:latin typeface="Arial" charset="0"/>
              </a:rPr>
              <a:t>Independencia política del cobro.</a:t>
            </a:r>
            <a:endParaRPr lang="es-ES" dirty="0">
              <a:latin typeface="Arial" charset="0"/>
            </a:endParaRPr>
          </a:p>
        </p:txBody>
      </p:sp>
      <p:sp>
        <p:nvSpPr>
          <p:cNvPr id="14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" name="1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17" name="16 Flecha curvada hacia arriba"/>
          <p:cNvSpPr/>
          <p:nvPr/>
        </p:nvSpPr>
        <p:spPr>
          <a:xfrm rot="20475637" flipV="1">
            <a:off x="1788603" y="1873392"/>
            <a:ext cx="2152251" cy="779584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18" name="17 Flecha curvada hacia arriba"/>
          <p:cNvSpPr/>
          <p:nvPr/>
        </p:nvSpPr>
        <p:spPr>
          <a:xfrm rot="949964">
            <a:off x="1509501" y="2869112"/>
            <a:ext cx="2328279" cy="860938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085" name="Oval 13"/>
          <p:cNvSpPr>
            <a:spLocks noChangeArrowheads="1"/>
          </p:cNvSpPr>
          <p:nvPr/>
        </p:nvSpPr>
        <p:spPr bwMode="auto">
          <a:xfrm>
            <a:off x="319726" y="2426365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13" name="Rectangle 3"/>
          <p:cNvSpPr txBox="1">
            <a:spLocks noChangeArrowheads="1"/>
          </p:cNvSpPr>
          <p:nvPr/>
        </p:nvSpPr>
        <p:spPr bwMode="auto">
          <a:xfrm>
            <a:off x="380108" y="2813089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OBJETIVO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0315629"/>
      </p:ext>
    </p:extLst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2722396" y="2274804"/>
            <a:ext cx="4172284" cy="25943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rgbClr val="145AA5"/>
                </a:solidFill>
                <a:latin typeface="Swis721 Cn BT" pitchFamily="34" charset="0"/>
              </a:rPr>
              <a:t>EJECUCION DE POLITICAS ESPECIFICAS DE ACUERDO A DIAGNOSTICO DE PROBLEMATICAS PUNTUALES</a:t>
            </a: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37 Flecha curvada hacia arriba"/>
          <p:cNvSpPr/>
          <p:nvPr/>
        </p:nvSpPr>
        <p:spPr>
          <a:xfrm rot="6316801">
            <a:off x="253488" y="2022574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5" name="34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4105" name="Text Box 9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271673" y="3316932"/>
            <a:ext cx="3868279" cy="46166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200" b="1" dirty="0" smtClean="0">
                <a:latin typeface="Arial" charset="0"/>
              </a:rPr>
              <a:t>LA BASE IMPONIBLE </a:t>
            </a:r>
            <a:r>
              <a:rPr lang="es-ES" sz="1200" b="1" dirty="0">
                <a:latin typeface="Arial" charset="0"/>
              </a:rPr>
              <a:t>DE LAS PRINCIPALES TASAS  SON </a:t>
            </a:r>
            <a:r>
              <a:rPr lang="es-ES" sz="1200" b="1" dirty="0" smtClean="0">
                <a:latin typeface="Arial" charset="0"/>
              </a:rPr>
              <a:t>INEXACTAS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05324" y="3958917"/>
            <a:ext cx="4191000" cy="61555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700" b="1" dirty="0" smtClean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-Aplica </a:t>
            </a:r>
            <a:r>
              <a:rPr lang="es-ES" sz="1800" b="1" dirty="0">
                <a:latin typeface="Arial" charset="0"/>
              </a:rPr>
              <a:t>plus x zona </a:t>
            </a:r>
            <a:r>
              <a:rPr lang="es-ES" sz="1800" b="1" dirty="0" smtClean="0">
                <a:latin typeface="Arial" charset="0"/>
              </a:rPr>
              <a:t>residencial.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21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2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3" name="22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28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6" name="5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271673" y="3955122"/>
            <a:ext cx="3868279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 smtClean="0">
                <a:latin typeface="Arial" charset="0"/>
              </a:rPr>
              <a:t>BI Tasa por servicios urbanos: Valuación fiscal urbana (ARBA). 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271673" y="4850576"/>
            <a:ext cx="3868279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 smtClean="0">
                <a:latin typeface="Arial" charset="0"/>
              </a:rPr>
              <a:t>BI Tasa Vial: DDJJ Rurales.</a:t>
            </a:r>
            <a:endParaRPr lang="es-ES" sz="1800" b="1" dirty="0">
              <a:latin typeface="Arial" charset="0"/>
            </a:endParaRPr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479404" y="4896742"/>
            <a:ext cx="4191000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-Tecnología Satelital: Control de </a:t>
            </a:r>
            <a:r>
              <a:rPr lang="es-ES" sz="1800" b="1" dirty="0" err="1" smtClean="0">
                <a:latin typeface="Arial" charset="0"/>
              </a:rPr>
              <a:t>sup</a:t>
            </a:r>
            <a:r>
              <a:rPr lang="es-ES" sz="1800" b="1" dirty="0" smtClean="0">
                <a:latin typeface="Arial" charset="0"/>
              </a:rPr>
              <a:t>. desmontada, secano y riego</a:t>
            </a:r>
            <a:endParaRPr lang="es-ES" sz="1600" b="1" dirty="0">
              <a:latin typeface="Arial" charset="0"/>
            </a:endParaRPr>
          </a:p>
        </p:txBody>
      </p:sp>
      <p:sp>
        <p:nvSpPr>
          <p:cNvPr id="25" name="Text Box 16"/>
          <p:cNvSpPr txBox="1">
            <a:spLocks noChangeArrowheads="1"/>
          </p:cNvSpPr>
          <p:nvPr/>
        </p:nvSpPr>
        <p:spPr bwMode="auto">
          <a:xfrm>
            <a:off x="271673" y="5771969"/>
            <a:ext cx="3868279" cy="646331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 smtClean="0">
                <a:latin typeface="Arial" charset="0"/>
              </a:rPr>
              <a:t>BI </a:t>
            </a:r>
            <a:r>
              <a:rPr lang="es-ES" sz="1800" b="1" dirty="0">
                <a:latin typeface="Arial" charset="0"/>
              </a:rPr>
              <a:t>Tasa x Seguridad e </a:t>
            </a:r>
            <a:r>
              <a:rPr lang="es-ES" sz="1800" b="1" dirty="0" smtClean="0">
                <a:latin typeface="Arial" charset="0"/>
              </a:rPr>
              <a:t>Higiene: DDJJ comercio.</a:t>
            </a:r>
            <a:endParaRPr lang="es-ES" sz="1800" b="1" dirty="0">
              <a:latin typeface="Arial" charset="0"/>
            </a:endParaRP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4479404" y="5789638"/>
            <a:ext cx="4191000" cy="369332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-Cruzamiento de datos IIBB ARBA</a:t>
            </a:r>
            <a:endParaRPr lang="es-ES" sz="1600" b="1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26120593"/>
      </p:ext>
    </p:extLst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539552" y="3811587"/>
            <a:ext cx="3124200" cy="142081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TASAS Y DERECHOS DESACTUALIZADOS </a:t>
            </a: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4381500" y="3793342"/>
            <a:ext cx="4191000" cy="279558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MODIFICACIÓN </a:t>
            </a:r>
            <a:r>
              <a:rPr lang="es-ES" sz="1800" b="1" dirty="0">
                <a:latin typeface="Arial" charset="0"/>
              </a:rPr>
              <a:t>DE LA ORDENANZA FISCAL E </a:t>
            </a:r>
            <a:r>
              <a:rPr lang="es-ES" sz="1800" b="1" dirty="0" smtClean="0">
                <a:latin typeface="Arial" charset="0"/>
              </a:rPr>
              <a:t>IMPOSITIVA 2011-2012:</a:t>
            </a: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>
                <a:latin typeface="Arial" charset="0"/>
              </a:rPr>
              <a:t> Actualiza valores de tasas y derechos.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r>
              <a:rPr lang="es-ES" sz="1800" b="1" dirty="0">
                <a:latin typeface="Arial" charset="0"/>
              </a:rPr>
              <a:t>Propone Nuevas </a:t>
            </a:r>
            <a:r>
              <a:rPr lang="es-ES" sz="1800" b="1" dirty="0" smtClean="0">
                <a:latin typeface="Arial" charset="0"/>
              </a:rPr>
              <a:t>Tasas – </a:t>
            </a:r>
            <a:r>
              <a:rPr lang="es-ES" sz="1800" b="1" dirty="0">
                <a:latin typeface="Arial" charset="0"/>
              </a:rPr>
              <a:t>Derechos – Contribuciones Especiales 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endParaRPr lang="es-ES" sz="1600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33" name="32 Flecha curvada hacia arriba"/>
          <p:cNvSpPr/>
          <p:nvPr/>
        </p:nvSpPr>
        <p:spPr>
          <a:xfrm rot="6316801">
            <a:off x="460915" y="263210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4" name="33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5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36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37" name="36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38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39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953000" y="1295400"/>
            <a:ext cx="3948113" cy="4830763"/>
          </a:xfrm>
        </p:spPr>
        <p:txBody>
          <a:bodyPr/>
          <a:lstStyle/>
          <a:p>
            <a:pPr algn="ctr">
              <a:buFontTx/>
              <a:buNone/>
            </a:pPr>
            <a:r>
              <a:rPr lang="es-ES_tradnl" sz="2800"/>
              <a:t> 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724400" y="2286000"/>
            <a:ext cx="3200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s-E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228600" y="3276600"/>
            <a:ext cx="3124200" cy="1970088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DELEGACIONES DEL INTERIOR CON PERSONAL MULITIFUNCIONAL </a:t>
            </a: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4495800" y="3276600"/>
            <a:ext cx="4191000" cy="2693045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PROVEER DE OFICINA – EQUIPOS Y PERSONAL AFECTADO CON EXCLUSIVIDAD A LA ARM. </a:t>
            </a: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OFICINA DESCENTRALIZADA ARM VILLALONGA</a:t>
            </a:r>
          </a:p>
          <a:p>
            <a:pPr>
              <a:spcBef>
                <a:spcPct val="50000"/>
              </a:spcBef>
            </a:pPr>
            <a:r>
              <a:rPr lang="es-ES" sz="1600" b="1" dirty="0" smtClean="0">
                <a:latin typeface="Arial" charset="0"/>
              </a:rPr>
              <a:t>CAPACITACION AL PERSONAL</a:t>
            </a:r>
            <a:endParaRPr lang="es-ES" sz="1600" b="1" dirty="0">
              <a:latin typeface="Arial" charset="0"/>
            </a:endParaRPr>
          </a:p>
          <a:p>
            <a:pPr algn="ctr">
              <a:spcBef>
                <a:spcPct val="50000"/>
              </a:spcBef>
              <a:buFontTx/>
              <a:buChar char="•"/>
            </a:pPr>
            <a:endParaRPr lang="es-ES" sz="1600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22" name="21 Flecha curvada hacia arriba"/>
          <p:cNvSpPr/>
          <p:nvPr/>
        </p:nvSpPr>
        <p:spPr>
          <a:xfrm rot="6316801">
            <a:off x="460915" y="263210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3" name="22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5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6" name="25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7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8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4267200" y="1295400"/>
            <a:ext cx="10826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s-ES"/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228600" y="3276600"/>
            <a:ext cx="3124200" cy="142081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APREMIOS SIN MOVIMIENTO DESDE 2008 </a:t>
            </a:r>
          </a:p>
          <a:p>
            <a:pPr algn="ctr">
              <a:spcBef>
                <a:spcPct val="50000"/>
              </a:spcBef>
            </a:pPr>
            <a:endParaRPr lang="es-ES" sz="1600" b="1" dirty="0">
              <a:latin typeface="Arial" charset="0"/>
            </a:endParaRP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495800" y="3276600"/>
            <a:ext cx="4191000" cy="2246313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s-ES" sz="1800" b="1" dirty="0">
              <a:latin typeface="Arial" charset="0"/>
            </a:endParaRPr>
          </a:p>
          <a:p>
            <a:pPr algn="ctr">
              <a:spcBef>
                <a:spcPct val="50000"/>
              </a:spcBef>
            </a:pPr>
            <a:r>
              <a:rPr lang="es-ES" sz="1800" b="1" dirty="0">
                <a:latin typeface="Arial" charset="0"/>
              </a:rPr>
              <a:t> </a:t>
            </a:r>
            <a:r>
              <a:rPr lang="es-ES" sz="1800" b="1" dirty="0" smtClean="0">
                <a:latin typeface="Arial" charset="0"/>
              </a:rPr>
              <a:t>REACTIVACIÓN </a:t>
            </a:r>
            <a:r>
              <a:rPr lang="es-ES" sz="1800" b="1" dirty="0">
                <a:latin typeface="Arial" charset="0"/>
              </a:rPr>
              <a:t>DE APREMIOS</a:t>
            </a:r>
          </a:p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REACTIVACIÓN </a:t>
            </a:r>
            <a:r>
              <a:rPr lang="es-ES" sz="1800" b="1" dirty="0">
                <a:latin typeface="Arial" charset="0"/>
              </a:rPr>
              <a:t>DE MULTAS DE JUZGADO DE FALTAS</a:t>
            </a:r>
          </a:p>
          <a:p>
            <a:pPr algn="ctr">
              <a:spcBef>
                <a:spcPct val="50000"/>
              </a:spcBef>
            </a:pPr>
            <a:r>
              <a:rPr lang="es-ES" sz="1800" b="1" dirty="0" smtClean="0">
                <a:latin typeface="Arial" charset="0"/>
              </a:rPr>
              <a:t>INTIMACIÓN </a:t>
            </a:r>
            <a:r>
              <a:rPr lang="es-ES" sz="1800" b="1" dirty="0">
                <a:latin typeface="Arial" charset="0"/>
              </a:rPr>
              <a:t>POR ZONAS </a:t>
            </a:r>
          </a:p>
          <a:p>
            <a:pPr algn="ctr">
              <a:spcBef>
                <a:spcPct val="50000"/>
              </a:spcBef>
              <a:buFontTx/>
              <a:buChar char="•"/>
            </a:pPr>
            <a:endParaRPr lang="es-ES" sz="1600" b="1" dirty="0">
              <a:latin typeface="Arial" charset="0"/>
            </a:endParaRPr>
          </a:p>
        </p:txBody>
      </p:sp>
      <p:sp>
        <p:nvSpPr>
          <p:cNvPr id="19" name="Rectangle 4"/>
          <p:cNvSpPr>
            <a:spLocks noChangeArrowheads="1"/>
          </p:cNvSpPr>
          <p:nvPr/>
        </p:nvSpPr>
        <p:spPr bwMode="auto">
          <a:xfrm>
            <a:off x="22579" y="188913"/>
            <a:ext cx="9144000" cy="1225550"/>
          </a:xfrm>
          <a:prstGeom prst="rect">
            <a:avLst/>
          </a:prstGeom>
          <a:solidFill>
            <a:srgbClr val="145AA5"/>
          </a:solidFill>
          <a:ln>
            <a:noFill/>
          </a:ln>
          <a:extLst/>
        </p:spPr>
        <p:txBody>
          <a:bodyPr wrap="none" anchor="ctr"/>
          <a:lstStyle/>
          <a:p>
            <a:endParaRPr lang="es-ES"/>
          </a:p>
        </p:txBody>
      </p: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4724400" y="274638"/>
            <a:ext cx="396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algn="r"/>
            <a:r>
              <a:rPr lang="es-ES_tradnl" sz="3600" dirty="0" smtClean="0">
                <a:solidFill>
                  <a:schemeClr val="bg1"/>
                </a:solidFill>
                <a:latin typeface="Swis721 Cn BT" pitchFamily="34" charset="0"/>
              </a:rPr>
              <a:t>MP </a:t>
            </a:r>
            <a:r>
              <a:rPr lang="es-ES_tradnl" sz="1800" dirty="0" smtClean="0">
                <a:solidFill>
                  <a:schemeClr val="bg1"/>
                </a:solidFill>
                <a:latin typeface="Swis721 Cn BT" pitchFamily="34" charset="0"/>
              </a:rPr>
              <a:t>MUNICIPALIDAD DE </a:t>
            </a:r>
            <a:r>
              <a:rPr lang="es-ES_tradnl" sz="1800" b="1" dirty="0" smtClean="0">
                <a:solidFill>
                  <a:schemeClr val="bg1"/>
                </a:solidFill>
                <a:latin typeface="Swis721 Cn BT" pitchFamily="34" charset="0"/>
              </a:rPr>
              <a:t>PATAGONES</a:t>
            </a:r>
            <a:endParaRPr lang="es-ES_tradnl" sz="1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pic>
        <p:nvPicPr>
          <p:cNvPr id="21" name="20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853" y="671820"/>
            <a:ext cx="1646785" cy="425910"/>
          </a:xfrm>
          <a:prstGeom prst="rect">
            <a:avLst/>
          </a:prstGeom>
        </p:spPr>
      </p:pic>
      <p:sp>
        <p:nvSpPr>
          <p:cNvPr id="23" name="22 Flecha curvada hacia arriba"/>
          <p:cNvSpPr/>
          <p:nvPr/>
        </p:nvSpPr>
        <p:spPr>
          <a:xfrm rot="6316801">
            <a:off x="460915" y="2632103"/>
            <a:ext cx="1284047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4" name="23 Flecha curvada hacia arriba"/>
          <p:cNvSpPr/>
          <p:nvPr/>
        </p:nvSpPr>
        <p:spPr>
          <a:xfrm rot="13357338" flipH="1">
            <a:off x="6000964" y="2605731"/>
            <a:ext cx="1409271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5" name="Oval 13"/>
          <p:cNvSpPr>
            <a:spLocks noChangeArrowheads="1"/>
          </p:cNvSpPr>
          <p:nvPr/>
        </p:nvSpPr>
        <p:spPr bwMode="auto">
          <a:xfrm>
            <a:off x="4932040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6" name="Rectangle 3"/>
          <p:cNvSpPr txBox="1">
            <a:spLocks noChangeArrowheads="1"/>
          </p:cNvSpPr>
          <p:nvPr/>
        </p:nvSpPr>
        <p:spPr bwMode="auto">
          <a:xfrm>
            <a:off x="4992422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ACCION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  <p:sp>
        <p:nvSpPr>
          <p:cNvPr id="27" name="26 Flecha curvada hacia arriba"/>
          <p:cNvSpPr/>
          <p:nvPr/>
        </p:nvSpPr>
        <p:spPr>
          <a:xfrm>
            <a:off x="3029210" y="2438400"/>
            <a:ext cx="1962644" cy="685800"/>
          </a:xfrm>
          <a:prstGeom prst="curvedUp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chemeClr val="tx1"/>
              </a:solidFill>
            </a:endParaRPr>
          </a:p>
        </p:txBody>
      </p:sp>
      <p:sp>
        <p:nvSpPr>
          <p:cNvPr id="28" name="Oval 13"/>
          <p:cNvSpPr>
            <a:spLocks noChangeArrowheads="1"/>
          </p:cNvSpPr>
          <p:nvPr/>
        </p:nvSpPr>
        <p:spPr bwMode="auto">
          <a:xfrm>
            <a:off x="1042557" y="1655780"/>
            <a:ext cx="2286000" cy="1371600"/>
          </a:xfrm>
          <a:prstGeom prst="ellipse">
            <a:avLst/>
          </a:prstGeom>
          <a:solidFill>
            <a:srgbClr val="145AA5"/>
          </a:solidFill>
          <a:ln w="57150">
            <a:noFill/>
            <a:round/>
            <a:headEnd/>
            <a:tailEnd/>
          </a:ln>
          <a:effectLst>
            <a:outerShdw blurRad="533400" dist="50800" dir="5400000" sx="107000" sy="107000" algn="ctr" rotWithShape="0">
              <a:schemeClr val="tx1">
                <a:lumMod val="50000"/>
                <a:lumOff val="50000"/>
                <a:alpha val="93000"/>
              </a:schemeClr>
            </a:outerShdw>
          </a:effectLst>
        </p:spPr>
        <p:txBody>
          <a:bodyPr wrap="none" anchor="ctr"/>
          <a:lstStyle/>
          <a:p>
            <a:endParaRPr lang="es-ES"/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1102939" y="2042504"/>
            <a:ext cx="2304256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es-ES_tradnl" sz="2800" b="1" dirty="0" smtClean="0">
                <a:solidFill>
                  <a:schemeClr val="bg1"/>
                </a:solidFill>
                <a:latin typeface="Swis721 Cn BT" pitchFamily="34" charset="0"/>
              </a:rPr>
              <a:t>DIAGNOSTICO</a:t>
            </a:r>
            <a:endParaRPr lang="es-ES_tradnl" sz="2800" b="1" dirty="0">
              <a:solidFill>
                <a:schemeClr val="bg1"/>
              </a:solidFill>
              <a:latin typeface="Swis721 Cn BT" pitchFamily="34" charset="0"/>
            </a:endParaRPr>
          </a:p>
        </p:txBody>
      </p:sp>
    </p:spTree>
  </p:cSld>
  <p:clrMapOvr>
    <a:masterClrMapping/>
  </p:clrMapOvr>
  <p:transition advClick="0" advTm="15000"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469</Words>
  <Application>Microsoft Office PowerPoint</Application>
  <PresentationFormat>Presentación en pantalla (4:3)</PresentationFormat>
  <Paragraphs>131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Times New Roman</vt:lpstr>
      <vt:lpstr>Swis721 Cn BT</vt:lpstr>
      <vt:lpstr>Diseño predeterminado</vt:lpstr>
      <vt:lpstr>AGENCIA DE RECAUDACIÓN MUNICIPAL</vt:lpstr>
      <vt:lpstr>AGENCIA DE RECAUDACIÓN MUNICIPAL</vt:lpstr>
      <vt:lpstr>AGENCIA DE RECAUDACIÓN MUNICIPAL</vt:lpstr>
      <vt:lpstr>AGENCIA DE RECAUDACIÓN MUNICIPAL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AGENCIA DE RECAUDACIÓN MUNICIPAL</dc:title>
  <dc:creator>rafam</dc:creator>
  <cp:lastModifiedBy> </cp:lastModifiedBy>
  <cp:revision>34</cp:revision>
  <cp:lastPrinted>2013-11-21T13:11:14Z</cp:lastPrinted>
  <dcterms:created xsi:type="dcterms:W3CDTF">2011-05-08T17:59:45Z</dcterms:created>
  <dcterms:modified xsi:type="dcterms:W3CDTF">2013-11-22T16:07:22Z</dcterms:modified>
</cp:coreProperties>
</file>