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9" r:id="rId7"/>
    <p:sldId id="27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58" r:id="rId20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72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23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3D5B5-A3BD-49E1-9FEB-B2E036C6F407}" type="datetimeFigureOut">
              <a:rPr lang="es-AR" smtClean="0"/>
              <a:t>7/7/2021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56D0-CD81-40E3-8896-AB65ABEB6FC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24459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3D5B5-A3BD-49E1-9FEB-B2E036C6F407}" type="datetimeFigureOut">
              <a:rPr lang="es-AR" smtClean="0"/>
              <a:t>7/7/2021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56D0-CD81-40E3-8896-AB65ABEB6FC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33758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3D5B5-A3BD-49E1-9FEB-B2E036C6F407}" type="datetimeFigureOut">
              <a:rPr lang="es-AR" smtClean="0"/>
              <a:t>7/7/2021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56D0-CD81-40E3-8896-AB65ABEB6FC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70515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3D5B5-A3BD-49E1-9FEB-B2E036C6F407}" type="datetimeFigureOut">
              <a:rPr lang="es-AR" smtClean="0"/>
              <a:t>7/7/2021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56D0-CD81-40E3-8896-AB65ABEB6FC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6889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3D5B5-A3BD-49E1-9FEB-B2E036C6F407}" type="datetimeFigureOut">
              <a:rPr lang="es-AR" smtClean="0"/>
              <a:t>7/7/2021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56D0-CD81-40E3-8896-AB65ABEB6FC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7153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3D5B5-A3BD-49E1-9FEB-B2E036C6F407}" type="datetimeFigureOut">
              <a:rPr lang="es-AR" smtClean="0"/>
              <a:t>7/7/2021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56D0-CD81-40E3-8896-AB65ABEB6FC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46581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3D5B5-A3BD-49E1-9FEB-B2E036C6F407}" type="datetimeFigureOut">
              <a:rPr lang="es-AR" smtClean="0"/>
              <a:t>7/7/2021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56D0-CD81-40E3-8896-AB65ABEB6FC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28666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3D5B5-A3BD-49E1-9FEB-B2E036C6F407}" type="datetimeFigureOut">
              <a:rPr lang="es-AR" smtClean="0"/>
              <a:t>7/7/2021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56D0-CD81-40E3-8896-AB65ABEB6FC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21820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3D5B5-A3BD-49E1-9FEB-B2E036C6F407}" type="datetimeFigureOut">
              <a:rPr lang="es-AR" smtClean="0"/>
              <a:t>7/7/2021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56D0-CD81-40E3-8896-AB65ABEB6FC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1375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3D5B5-A3BD-49E1-9FEB-B2E036C6F407}" type="datetimeFigureOut">
              <a:rPr lang="es-AR" smtClean="0"/>
              <a:t>7/7/2021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56D0-CD81-40E3-8896-AB65ABEB6FC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24893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3D5B5-A3BD-49E1-9FEB-B2E036C6F407}" type="datetimeFigureOut">
              <a:rPr lang="es-AR" smtClean="0"/>
              <a:t>7/7/2021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56D0-CD81-40E3-8896-AB65ABEB6FC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7141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3D5B5-A3BD-49E1-9FEB-B2E036C6F407}" type="datetimeFigureOut">
              <a:rPr lang="es-AR" smtClean="0"/>
              <a:t>7/7/2021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A56D0-CD81-40E3-8896-AB65ABEB6FC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21263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835696" y="1772816"/>
            <a:ext cx="5472608" cy="2016224"/>
          </a:xfrm>
          <a:prstGeom prst="rect">
            <a:avLst/>
          </a:prstGeom>
          <a:solidFill>
            <a:srgbClr val="357291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CuadroTexto 2"/>
          <p:cNvSpPr txBox="1"/>
          <p:nvPr/>
        </p:nvSpPr>
        <p:spPr>
          <a:xfrm>
            <a:off x="1727684" y="2060848"/>
            <a:ext cx="56166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Corrales de encierre nocturno anti perros</a:t>
            </a:r>
            <a:endParaRPr lang="es-E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6191672" y="5157192"/>
            <a:ext cx="2952328" cy="923330"/>
          </a:xfrm>
          <a:prstGeom prst="rect">
            <a:avLst/>
          </a:prstGeom>
          <a:solidFill>
            <a:srgbClr val="35729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Ing. </a:t>
            </a:r>
            <a:r>
              <a:rPr lang="pt-BR" dirty="0">
                <a:solidFill>
                  <a:schemeClr val="bg1"/>
                </a:solidFill>
              </a:rPr>
              <a:t>Agr. Edgardo R. Salgado</a:t>
            </a:r>
          </a:p>
          <a:p>
            <a:pPr algn="ctr"/>
            <a:r>
              <a:rPr lang="pt-BR" dirty="0">
                <a:solidFill>
                  <a:schemeClr val="bg1"/>
                </a:solidFill>
              </a:rPr>
              <a:t>AER </a:t>
            </a:r>
            <a:r>
              <a:rPr lang="pt-BR" dirty="0" err="1">
                <a:solidFill>
                  <a:schemeClr val="bg1"/>
                </a:solidFill>
              </a:rPr>
              <a:t>VIRCh</a:t>
            </a:r>
            <a:r>
              <a:rPr lang="pt-BR" dirty="0">
                <a:solidFill>
                  <a:schemeClr val="bg1"/>
                </a:solidFill>
              </a:rPr>
              <a:t>, EEA </a:t>
            </a:r>
            <a:r>
              <a:rPr lang="pt-BR" dirty="0" err="1">
                <a:solidFill>
                  <a:schemeClr val="bg1"/>
                </a:solidFill>
              </a:rPr>
              <a:t>Chubut</a:t>
            </a:r>
            <a:r>
              <a:rPr lang="pt-BR" dirty="0">
                <a:solidFill>
                  <a:schemeClr val="bg1"/>
                </a:solidFill>
              </a:rPr>
              <a:t> INTA</a:t>
            </a:r>
          </a:p>
          <a:p>
            <a:pPr algn="ctr"/>
            <a:r>
              <a:rPr lang="pt-BR" dirty="0">
                <a:solidFill>
                  <a:schemeClr val="bg1"/>
                </a:solidFill>
              </a:rPr>
              <a:t>salgado.edgardo@inta.gob.ar</a:t>
            </a:r>
          </a:p>
        </p:txBody>
      </p:sp>
    </p:spTree>
    <p:extLst>
      <p:ext uri="{BB962C8B-B14F-4D97-AF65-F5344CB8AC3E}">
        <p14:creationId xmlns:p14="http://schemas.microsoft.com/office/powerpoint/2010/main" val="98565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07" y="1556792"/>
            <a:ext cx="9037905" cy="3474827"/>
          </a:xfrm>
        </p:spPr>
      </p:pic>
      <p:sp>
        <p:nvSpPr>
          <p:cNvPr id="5" name="CuadroTexto 4"/>
          <p:cNvSpPr txBox="1"/>
          <p:nvPr/>
        </p:nvSpPr>
        <p:spPr>
          <a:xfrm>
            <a:off x="2555592" y="764704"/>
            <a:ext cx="31029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Continuidad eléctrica</a:t>
            </a:r>
          </a:p>
        </p:txBody>
      </p:sp>
      <p:sp>
        <p:nvSpPr>
          <p:cNvPr id="6" name="Elipse 5"/>
          <p:cNvSpPr/>
          <p:nvPr/>
        </p:nvSpPr>
        <p:spPr>
          <a:xfrm>
            <a:off x="584617" y="2616908"/>
            <a:ext cx="1394085" cy="505918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000">
              <a:solidFill>
                <a:schemeClr val="tx1"/>
              </a:solidFill>
            </a:endParaRPr>
          </a:p>
        </p:txBody>
      </p:sp>
      <p:sp>
        <p:nvSpPr>
          <p:cNvPr id="7" name="Flecha abajo 6"/>
          <p:cNvSpPr/>
          <p:nvPr/>
        </p:nvSpPr>
        <p:spPr>
          <a:xfrm>
            <a:off x="359764" y="4100933"/>
            <a:ext cx="224853" cy="820712"/>
          </a:xfrm>
          <a:prstGeom prst="downArrow">
            <a:avLst/>
          </a:prstGeom>
          <a:solidFill>
            <a:srgbClr val="FFC000"/>
          </a:solidFill>
          <a:ln w="412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000">
              <a:solidFill>
                <a:schemeClr val="tx1"/>
              </a:solidFill>
            </a:endParaRPr>
          </a:p>
        </p:txBody>
      </p:sp>
      <p:cxnSp>
        <p:nvCxnSpPr>
          <p:cNvPr id="9" name="Conector recto de flecha 8"/>
          <p:cNvCxnSpPr/>
          <p:nvPr/>
        </p:nvCxnSpPr>
        <p:spPr>
          <a:xfrm>
            <a:off x="584617" y="4505668"/>
            <a:ext cx="921895" cy="775742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/>
          <p:cNvSpPr txBox="1"/>
          <p:nvPr/>
        </p:nvSpPr>
        <p:spPr>
          <a:xfrm>
            <a:off x="1568024" y="5122875"/>
            <a:ext cx="2539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Refuerzo de tierra</a:t>
            </a:r>
          </a:p>
        </p:txBody>
      </p:sp>
    </p:spTree>
    <p:extLst>
      <p:ext uri="{BB962C8B-B14F-4D97-AF65-F5344CB8AC3E}">
        <p14:creationId xmlns:p14="http://schemas.microsoft.com/office/powerpoint/2010/main" val="247862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210" y="1540830"/>
            <a:ext cx="5767466" cy="4178855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395536" y="692696"/>
            <a:ext cx="33390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b="1" dirty="0">
                <a:latin typeface="Arial" panose="020B0604020202020204" pitchFamily="34" charset="0"/>
                <a:cs typeface="Arial" panose="020B0604020202020204" pitchFamily="34" charset="0"/>
              </a:rPr>
              <a:t>Instalación del boyero</a:t>
            </a:r>
          </a:p>
        </p:txBody>
      </p:sp>
    </p:spTree>
    <p:extLst>
      <p:ext uri="{BB962C8B-B14F-4D97-AF65-F5344CB8AC3E}">
        <p14:creationId xmlns:p14="http://schemas.microsoft.com/office/powerpoint/2010/main" val="255674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923" y="1716958"/>
            <a:ext cx="8003981" cy="3761009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331640" y="620688"/>
            <a:ext cx="540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>
                <a:latin typeface="Arial" panose="020B0604020202020204" pitchFamily="34" charset="0"/>
                <a:cs typeface="Arial" panose="020B0604020202020204" pitchFamily="34" charset="0"/>
              </a:rPr>
              <a:t>Cierre del circuito y descarga del equipo</a:t>
            </a:r>
          </a:p>
        </p:txBody>
      </p:sp>
    </p:spTree>
    <p:extLst>
      <p:ext uri="{BB962C8B-B14F-4D97-AF65-F5344CB8AC3E}">
        <p14:creationId xmlns:p14="http://schemas.microsoft.com/office/powerpoint/2010/main" val="320092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2699" y="942974"/>
            <a:ext cx="3201101" cy="166728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57250"/>
            <a:ext cx="4152770" cy="502545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4310" y="2860132"/>
            <a:ext cx="3507112" cy="2893280"/>
          </a:xfrm>
          <a:prstGeom prst="rect">
            <a:avLst/>
          </a:prstGeom>
        </p:spPr>
      </p:pic>
      <p:sp>
        <p:nvSpPr>
          <p:cNvPr id="7" name="Elipse 6"/>
          <p:cNvSpPr/>
          <p:nvPr/>
        </p:nvSpPr>
        <p:spPr>
          <a:xfrm>
            <a:off x="1596452" y="2764043"/>
            <a:ext cx="1068050" cy="1454752"/>
          </a:xfrm>
          <a:prstGeom prst="ellipse">
            <a:avLst/>
          </a:prstGeom>
          <a:noFill/>
          <a:ln w="349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350"/>
          </a:p>
        </p:txBody>
      </p:sp>
      <p:sp>
        <p:nvSpPr>
          <p:cNvPr id="8" name="Flecha abajo 7"/>
          <p:cNvSpPr/>
          <p:nvPr/>
        </p:nvSpPr>
        <p:spPr>
          <a:xfrm>
            <a:off x="7082852" y="4027669"/>
            <a:ext cx="393492" cy="697043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350"/>
          </a:p>
        </p:txBody>
      </p:sp>
      <p:sp>
        <p:nvSpPr>
          <p:cNvPr id="9" name="Flecha abajo 8"/>
          <p:cNvSpPr/>
          <p:nvPr/>
        </p:nvSpPr>
        <p:spPr>
          <a:xfrm>
            <a:off x="5701532" y="2007774"/>
            <a:ext cx="258581" cy="50146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350"/>
          </a:p>
        </p:txBody>
      </p:sp>
      <p:sp>
        <p:nvSpPr>
          <p:cNvPr id="11" name="CuadroTexto 10"/>
          <p:cNvSpPr txBox="1"/>
          <p:nvPr/>
        </p:nvSpPr>
        <p:spPr>
          <a:xfrm>
            <a:off x="7696805" y="1422673"/>
            <a:ext cx="13892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/>
              <a:t>Reforzar la tierra</a:t>
            </a:r>
          </a:p>
        </p:txBody>
      </p:sp>
    </p:spTree>
    <p:extLst>
      <p:ext uri="{BB962C8B-B14F-4D97-AF65-F5344CB8AC3E}">
        <p14:creationId xmlns:p14="http://schemas.microsoft.com/office/powerpoint/2010/main" val="42357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2" y="2204864"/>
            <a:ext cx="9017975" cy="2900597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971600" y="764704"/>
            <a:ext cx="5305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>
                <a:latin typeface="Arial" panose="020B0604020202020204" pitchFamily="34" charset="0"/>
                <a:cs typeface="Arial" panose="020B0604020202020204" pitchFamily="34" charset="0"/>
              </a:rPr>
              <a:t>Distancia efectiva del equipo electrificador</a:t>
            </a:r>
          </a:p>
        </p:txBody>
      </p:sp>
    </p:spTree>
    <p:extLst>
      <p:ext uri="{BB962C8B-B14F-4D97-AF65-F5344CB8AC3E}">
        <p14:creationId xmlns:p14="http://schemas.microsoft.com/office/powerpoint/2010/main" val="18496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1340768"/>
            <a:ext cx="2776391" cy="35395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4209" y="1098966"/>
            <a:ext cx="2217374" cy="33547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8486" y="2060848"/>
            <a:ext cx="2248644" cy="354161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1670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683568" y="1340768"/>
            <a:ext cx="72728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Estos diseños fueron desarrollados cuando aún no se tenía muy evaluado el trabajo del perro protector</a:t>
            </a:r>
            <a:r>
              <a:rPr lang="es-A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s-A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Desde mi punto de vista, se debería complementar un buen corral de encierre junto a un buen perro protector</a:t>
            </a:r>
            <a:r>
              <a:rPr lang="es-A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s-A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A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Tal </a:t>
            </a: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vez también pensar en algún animal con cencerro.</a:t>
            </a:r>
          </a:p>
          <a:p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126382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48804" y="604718"/>
            <a:ext cx="44675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/>
              <a:t>CONSTRUCCIÓN </a:t>
            </a:r>
            <a:r>
              <a:rPr lang="es-AR" dirty="0" smtClean="0"/>
              <a:t>DE ALAMBRADOS ELÉCTRICOS EN </a:t>
            </a:r>
            <a:r>
              <a:rPr lang="es-AR" dirty="0"/>
              <a:t>PAMPAS Y MALLINES</a:t>
            </a:r>
          </a:p>
          <a:p>
            <a:r>
              <a:rPr lang="es-AR" dirty="0"/>
              <a:t>ISSN: 1667-4014</a:t>
            </a:r>
          </a:p>
          <a:p>
            <a:r>
              <a:rPr lang="es-AR" dirty="0"/>
              <a:t>Ing. Agr. C. G. </a:t>
            </a:r>
            <a:r>
              <a:rPr lang="es-AR" dirty="0" err="1"/>
              <a:t>Giraudo</a:t>
            </a:r>
            <a:r>
              <a:rPr lang="es-AR" dirty="0"/>
              <a:t>, Agr. J. M. </a:t>
            </a:r>
            <a:r>
              <a:rPr lang="es-AR" dirty="0" err="1"/>
              <a:t>Garramuño</a:t>
            </a:r>
            <a:r>
              <a:rPr lang="es-AR" dirty="0"/>
              <a:t>, Ing. Agr. J</a:t>
            </a:r>
            <a:r>
              <a:rPr lang="es-AR" dirty="0" smtClean="0"/>
              <a:t>. E</a:t>
            </a:r>
            <a:r>
              <a:rPr lang="es-AR" dirty="0"/>
              <a:t>. López, Ing. Agr. E. S. Villagra, Ing. </a:t>
            </a:r>
            <a:r>
              <a:rPr lang="es-AR" dirty="0" err="1"/>
              <a:t>Agr</a:t>
            </a:r>
            <a:r>
              <a:rPr lang="es-AR" dirty="0"/>
              <a:t> . D.A. Castillo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79512" y="3284984"/>
            <a:ext cx="381642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AR" dirty="0"/>
              <a:t>Manual instructivo para </a:t>
            </a:r>
            <a:r>
              <a:rPr lang="es-AR" dirty="0" smtClean="0"/>
              <a:t>la correcta </a:t>
            </a:r>
            <a:r>
              <a:rPr lang="es-AR" dirty="0"/>
              <a:t>instalación y uso de </a:t>
            </a:r>
            <a:r>
              <a:rPr lang="es-AR" dirty="0" smtClean="0"/>
              <a:t>los alambrados </a:t>
            </a:r>
            <a:r>
              <a:rPr lang="es-AR" dirty="0"/>
              <a:t>eléctricos</a:t>
            </a:r>
          </a:p>
          <a:p>
            <a:r>
              <a:rPr lang="es-AR" dirty="0" err="1" smtClean="0"/>
              <a:t>Med</a:t>
            </a:r>
            <a:r>
              <a:rPr lang="es-AR" dirty="0"/>
              <a:t>. </a:t>
            </a:r>
            <a:r>
              <a:rPr lang="es-AR" dirty="0" err="1"/>
              <a:t>Vet</a:t>
            </a:r>
            <a:r>
              <a:rPr lang="es-AR" dirty="0"/>
              <a:t>. Luis Carlos </a:t>
            </a:r>
            <a:r>
              <a:rPr lang="es-AR" dirty="0" err="1"/>
              <a:t>Rhades</a:t>
            </a:r>
            <a:endParaRPr lang="es-AR" dirty="0"/>
          </a:p>
          <a:p>
            <a:r>
              <a:rPr lang="es-AR" dirty="0"/>
              <a:t>INTA </a:t>
            </a:r>
            <a:r>
              <a:rPr lang="es-AR" dirty="0" err="1"/>
              <a:t>Anguil</a:t>
            </a:r>
            <a:endParaRPr lang="es-AR" dirty="0"/>
          </a:p>
          <a:p>
            <a:r>
              <a:rPr lang="es-AR" dirty="0" err="1"/>
              <a:t>Dis</a:t>
            </a:r>
            <a:r>
              <a:rPr lang="es-AR" dirty="0"/>
              <a:t>. </a:t>
            </a:r>
            <a:r>
              <a:rPr lang="es-AR" dirty="0" err="1"/>
              <a:t>Gráf</a:t>
            </a:r>
            <a:r>
              <a:rPr lang="es-AR" dirty="0"/>
              <a:t>. Francisco </a:t>
            </a:r>
            <a:r>
              <a:rPr lang="es-AR" dirty="0" err="1"/>
              <a:t>Etchart</a:t>
            </a:r>
            <a:endParaRPr lang="es-AR" dirty="0"/>
          </a:p>
          <a:p>
            <a:r>
              <a:rPr lang="es-AR" dirty="0"/>
              <a:t>EEA INTA </a:t>
            </a:r>
            <a:r>
              <a:rPr lang="es-AR" dirty="0" err="1"/>
              <a:t>Anguil</a:t>
            </a:r>
            <a:endParaRPr lang="es-AR" dirty="0"/>
          </a:p>
          <a:p>
            <a:r>
              <a:rPr lang="es-AR" dirty="0"/>
              <a:t>EDICIONES INTA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5508104" y="604718"/>
            <a:ext cx="34563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s-AR" sz="2000" dirty="0"/>
              <a:t>Instalación y uso del alambrado eléctrico en áreas de </a:t>
            </a:r>
            <a:r>
              <a:rPr lang="es-AR" sz="2000" dirty="0" smtClean="0"/>
              <a:t>riego.</a:t>
            </a:r>
            <a:endParaRPr lang="es-AR" sz="2000" dirty="0"/>
          </a:p>
          <a:p>
            <a:r>
              <a:rPr lang="es-AR" sz="2000" dirty="0"/>
              <a:t>EEA Chubut. Marzo 1991</a:t>
            </a:r>
          </a:p>
          <a:p>
            <a:r>
              <a:rPr lang="es-AR" sz="2000" dirty="0"/>
              <a:t>Ing </a:t>
            </a:r>
            <a:r>
              <a:rPr lang="es-AR" sz="2000" dirty="0" err="1"/>
              <a:t>Ind</a:t>
            </a:r>
            <a:r>
              <a:rPr lang="es-AR" sz="2000" dirty="0"/>
              <a:t>. Pablo Battro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1960" y="2780529"/>
            <a:ext cx="4613548" cy="28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72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188640"/>
            <a:ext cx="2952328" cy="6033578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014210" y="3083290"/>
            <a:ext cx="3361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700" dirty="0">
                <a:latin typeface="Arial" panose="020B0604020202020204" pitchFamily="34" charset="0"/>
                <a:cs typeface="Arial" panose="020B0604020202020204" pitchFamily="34" charset="0"/>
              </a:rPr>
              <a:t>MUCHAS GRACIAS!!!!!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6136" y="5195660"/>
            <a:ext cx="722438" cy="74987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6071017" y="5545423"/>
            <a:ext cx="20461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/>
              <a:t>Julio2021</a:t>
            </a:r>
          </a:p>
        </p:txBody>
      </p:sp>
    </p:spTree>
    <p:extLst>
      <p:ext uri="{BB962C8B-B14F-4D97-AF65-F5344CB8AC3E}">
        <p14:creationId xmlns:p14="http://schemas.microsoft.com/office/powerpoint/2010/main" val="111230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7504" y="5676637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Contacto:</a:t>
            </a:r>
            <a:endParaRPr lang="es-AR" sz="2400" b="1" dirty="0">
              <a:solidFill>
                <a:schemeClr val="bg1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907704" y="2060848"/>
            <a:ext cx="5616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Muchas Gracias!</a:t>
            </a:r>
            <a:endParaRPr lang="es-A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187624" y="5661248"/>
            <a:ext cx="7956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000" b="1" dirty="0" smtClean="0">
                <a:solidFill>
                  <a:schemeClr val="bg1"/>
                </a:solidFill>
              </a:rPr>
              <a:t>Edgardo salgado – salgado.edgardo@inta.gob.ar – </a:t>
            </a:r>
            <a:r>
              <a:rPr lang="es-ES" b="1" dirty="0" smtClean="0">
                <a:solidFill>
                  <a:schemeClr val="bg1"/>
                </a:solidFill>
              </a:rPr>
              <a:t>AER </a:t>
            </a:r>
            <a:r>
              <a:rPr lang="es-ES" b="1" dirty="0" err="1" smtClean="0">
                <a:solidFill>
                  <a:schemeClr val="bg1"/>
                </a:solidFill>
              </a:rPr>
              <a:t>VIRCh</a:t>
            </a:r>
            <a:r>
              <a:rPr lang="es-ES" b="1" dirty="0" smtClean="0">
                <a:solidFill>
                  <a:schemeClr val="bg1"/>
                </a:solidFill>
              </a:rPr>
              <a:t>-EEA Chubut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59507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79512" y="1196752"/>
            <a:ext cx="367240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/>
              <a:t>Objetivos</a:t>
            </a:r>
          </a:p>
          <a:p>
            <a:endParaRPr lang="es-A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2400" dirty="0"/>
              <a:t>Protección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2400" dirty="0"/>
              <a:t>Evitar la dispersión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2400" dirty="0"/>
              <a:t>Observar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2400" dirty="0"/>
              <a:t>Racionar/suplementar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2400" dirty="0"/>
              <a:t>Trabajos varios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2400" dirty="0"/>
              <a:t>Etc.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2555776" y="251937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200" b="1" dirty="0"/>
              <a:t>Corrales de encierre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3851920" y="1052736"/>
            <a:ext cx="4752528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/>
              <a:t>Materiales</a:t>
            </a:r>
            <a:r>
              <a:rPr lang="es-AR" sz="2400" b="1" dirty="0" smtClean="0"/>
              <a:t>:</a:t>
            </a:r>
            <a:endParaRPr lang="es-AR" sz="2400" dirty="0"/>
          </a:p>
          <a:p>
            <a:pPr>
              <a:spcAft>
                <a:spcPts val="1200"/>
              </a:spcAft>
            </a:pPr>
            <a:r>
              <a:rPr lang="es-AR" sz="2400" dirty="0"/>
              <a:t>Los que generen una buena barrera física y sean </a:t>
            </a:r>
            <a:r>
              <a:rPr lang="es-AR" sz="2400" dirty="0" smtClean="0"/>
              <a:t>económicos:</a:t>
            </a:r>
            <a:endParaRPr lang="es-A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400" dirty="0" smtClean="0"/>
              <a:t>madera</a:t>
            </a:r>
            <a:r>
              <a:rPr lang="es-AR" sz="2400" dirty="0"/>
              <a:t>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400" dirty="0"/>
              <a:t>redes de pesca,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400" dirty="0"/>
              <a:t>tejidos de alambre,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400" dirty="0"/>
              <a:t>mallas de hierro de construcción,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400" dirty="0"/>
              <a:t>chapas recicladas,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400" dirty="0"/>
              <a:t>alambrados fijos convencionales,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400" dirty="0"/>
              <a:t>Ramas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400" dirty="0"/>
              <a:t>Piedras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400" dirty="0"/>
              <a:t>Todos</a:t>
            </a:r>
          </a:p>
        </p:txBody>
      </p:sp>
    </p:spTree>
    <p:extLst>
      <p:ext uri="{BB962C8B-B14F-4D97-AF65-F5344CB8AC3E}">
        <p14:creationId xmlns:p14="http://schemas.microsoft.com/office/powerpoint/2010/main" val="1568963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1053" y="450528"/>
            <a:ext cx="4435215" cy="332641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71" y="450528"/>
            <a:ext cx="4451521" cy="3326411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280028" y="4437112"/>
            <a:ext cx="88020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Una malla de construcción tiene 2 metros de alto por 6 metros de largo, al cortarla logro 12 metros lineales de 1 metro de altura. Con algunos postes y un poco de alambre, se logra un buen corral.</a:t>
            </a:r>
            <a:endParaRPr lang="es-AR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557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1289021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Una característica importante, es que debe ser </a:t>
            </a:r>
            <a:r>
              <a:rPr lang="es-A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visible, hacia su interior</a:t>
            </a:r>
            <a:r>
              <a:rPr lang="es-A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desde cierta distancia.</a:t>
            </a:r>
          </a:p>
          <a:p>
            <a:r>
              <a:rPr lang="es-A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 una mirada debo poder ver el comportamiento del lote en el corral, y ellos nos deben ver a nosotros, </a:t>
            </a:r>
            <a:r>
              <a:rPr lang="es-A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evitemos sorprenderlos</a:t>
            </a:r>
            <a:r>
              <a:rPr lang="es-A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0" y="3121948"/>
            <a:ext cx="8820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Ese es un punto en el que debemos compatibilizar, seguridad y visibilidad.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0" y="3979799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Los primeros 30 a 40 cm de altura desde el suelo, deben ser lo suficientemente cerrado para que en épocas de corderos chicos, no salgan por ahí.</a:t>
            </a:r>
          </a:p>
          <a:p>
            <a:r>
              <a:rPr lang="es-A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 resto de la barrera hasta el 1,2 metros o un poco más lo podemos hacer más espaciados, y de esa manera nos da más visión sobre el comportamiento.</a:t>
            </a: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(Tranquilidad </a:t>
            </a: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vs </a:t>
            </a:r>
            <a:r>
              <a:rPr lang="es-A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intranquilidad)</a:t>
            </a:r>
            <a:endParaRPr lang="es-A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2555776" y="251937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200" b="1" dirty="0"/>
              <a:t>Corrales de encierre</a:t>
            </a:r>
          </a:p>
        </p:txBody>
      </p:sp>
    </p:spTree>
    <p:extLst>
      <p:ext uri="{BB962C8B-B14F-4D97-AF65-F5344CB8AC3E}">
        <p14:creationId xmlns:p14="http://schemas.microsoft.com/office/powerpoint/2010/main" val="692202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-29840" y="188640"/>
            <a:ext cx="8741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latin typeface="Arial" panose="020B0604020202020204" pitchFamily="34" charset="0"/>
                <a:cs typeface="Arial" panose="020B0604020202020204" pitchFamily="34" charset="0"/>
              </a:rPr>
              <a:t>Si ya tenemos un corral de encierre y queremos darle más protección al electrificarlo con un boyero, las alternativas pueden ser: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704223" y="-181541"/>
            <a:ext cx="4462094" cy="7655532"/>
          </a:xfrm>
          <a:prstGeom prst="rect">
            <a:avLst/>
          </a:prstGeom>
        </p:spPr>
      </p:pic>
      <p:sp>
        <p:nvSpPr>
          <p:cNvPr id="4" name="Elipse 3"/>
          <p:cNvSpPr/>
          <p:nvPr/>
        </p:nvSpPr>
        <p:spPr>
          <a:xfrm>
            <a:off x="2483768" y="1894480"/>
            <a:ext cx="720081" cy="1440160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5" name="Conector recto de flecha 4"/>
          <p:cNvCxnSpPr>
            <a:endCxn id="6" idx="1"/>
          </p:cNvCxnSpPr>
          <p:nvPr/>
        </p:nvCxnSpPr>
        <p:spPr>
          <a:xfrm flipV="1">
            <a:off x="3203849" y="2433670"/>
            <a:ext cx="4826756" cy="43270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/>
          <p:cNvSpPr txBox="1"/>
          <p:nvPr/>
        </p:nvSpPr>
        <p:spPr>
          <a:xfrm>
            <a:off x="8030605" y="2110504"/>
            <a:ext cx="1113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latin typeface="Arial" panose="020B0604020202020204" pitchFamily="34" charset="0"/>
                <a:cs typeface="Arial" panose="020B0604020202020204" pitchFamily="34" charset="0"/>
              </a:rPr>
              <a:t>Arco de chispa</a:t>
            </a:r>
            <a:endParaRPr lang="es-A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539552" y="987989"/>
            <a:ext cx="1296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latin typeface="Arial" panose="020B0604020202020204" pitchFamily="34" charset="0"/>
                <a:cs typeface="Arial" panose="020B0604020202020204" pitchFamily="34" charset="0"/>
              </a:rPr>
              <a:t>En altura: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967933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-684584" y="260648"/>
            <a:ext cx="3552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su perímetro (interno/externo)</a:t>
            </a:r>
            <a:endParaRPr lang="es-A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8567" y="116632"/>
            <a:ext cx="3898159" cy="5956140"/>
          </a:xfrm>
          <a:prstGeom prst="rect">
            <a:avLst/>
          </a:prstGeom>
        </p:spPr>
      </p:pic>
      <p:cxnSp>
        <p:nvCxnSpPr>
          <p:cNvPr id="4" name="Conector recto de flecha 3"/>
          <p:cNvCxnSpPr>
            <a:endCxn id="5" idx="1"/>
          </p:cNvCxnSpPr>
          <p:nvPr/>
        </p:nvCxnSpPr>
        <p:spPr>
          <a:xfrm>
            <a:off x="5148064" y="1583273"/>
            <a:ext cx="2016224" cy="4726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/>
          <p:cNvSpPr txBox="1"/>
          <p:nvPr/>
        </p:nvSpPr>
        <p:spPr>
          <a:xfrm>
            <a:off x="7164288" y="1307375"/>
            <a:ext cx="1873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latin typeface="Arial" panose="020B0604020202020204" pitchFamily="34" charset="0"/>
                <a:cs typeface="Arial" panose="020B0604020202020204" pitchFamily="34" charset="0"/>
              </a:rPr>
              <a:t>Alambre fijo existente</a:t>
            </a:r>
            <a:endParaRPr lang="es-A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375375" y="2559171"/>
            <a:ext cx="26832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/>
              <a:t>Alambre electrificado con manguera aislante</a:t>
            </a:r>
            <a:endParaRPr lang="es-AR" sz="2000" dirty="0"/>
          </a:p>
        </p:txBody>
      </p:sp>
      <p:cxnSp>
        <p:nvCxnSpPr>
          <p:cNvPr id="9" name="Conector angular 8"/>
          <p:cNvCxnSpPr>
            <a:endCxn id="7" idx="0"/>
          </p:cNvCxnSpPr>
          <p:nvPr/>
        </p:nvCxnSpPr>
        <p:spPr>
          <a:xfrm>
            <a:off x="4819876" y="2229604"/>
            <a:ext cx="2897119" cy="329567"/>
          </a:xfrm>
          <a:prstGeom prst="bentConnector2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9041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0696" y="252682"/>
            <a:ext cx="892313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s-AR" dirty="0" smtClean="0">
                <a:latin typeface="Arial" panose="020B0604020202020204" pitchFamily="34" charset="0"/>
                <a:cs typeface="Arial" panose="020B0604020202020204" pitchFamily="34" charset="0"/>
              </a:rPr>
              <a:t>Si tuviéramos que armar/construir un corral de encierre y decidimos hacerlo con un alambrado fijo tradicional, alambre galvanizado de alta resistencia, postes, varillas y </a:t>
            </a:r>
            <a:r>
              <a:rPr lang="es-A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torniquetas</a:t>
            </a:r>
            <a:r>
              <a:rPr lang="es-A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spcAft>
                <a:spcPts val="1200"/>
              </a:spcAft>
            </a:pPr>
            <a:r>
              <a:rPr lang="es-AR" dirty="0" smtClean="0">
                <a:latin typeface="Arial" panose="020B0604020202020204" pitchFamily="34" charset="0"/>
                <a:cs typeface="Arial" panose="020B0604020202020204" pitchFamily="34" charset="0"/>
              </a:rPr>
              <a:t>Deberíamos tener en cuenta de hacerlo de 6 hilos, hasta al menos 1 metro de altura, con diferentes espacios desde abajo (más cerrado) hasta arriba (más abierto)</a:t>
            </a:r>
          </a:p>
          <a:p>
            <a:pPr algn="ctr">
              <a:spcAft>
                <a:spcPts val="1200"/>
              </a:spcAft>
            </a:pPr>
            <a:r>
              <a:rPr lang="es-AR" dirty="0" smtClean="0">
                <a:latin typeface="Arial" panose="020B0604020202020204" pitchFamily="34" charset="0"/>
                <a:cs typeface="Arial" panose="020B0604020202020204" pitchFamily="34" charset="0"/>
              </a:rPr>
              <a:t>Pero además, debemos considerar la necesidad de electrificarlo con un boyero.</a:t>
            </a:r>
            <a:endParaRPr lang="es-A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2420888"/>
            <a:ext cx="7619867" cy="428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588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208" y="1484784"/>
            <a:ext cx="4178491" cy="4493336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07504" y="265906"/>
            <a:ext cx="72906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Esquema propuesto de interconexión de “vivo” por un lado y “tierra” por otro. Siempre el primero de abajo será tierra, para evitar descargar y caída de tensión del equipo</a:t>
            </a:r>
          </a:p>
        </p:txBody>
      </p:sp>
      <p:cxnSp>
        <p:nvCxnSpPr>
          <p:cNvPr id="8" name="Conector recto de flecha 7"/>
          <p:cNvCxnSpPr/>
          <p:nvPr/>
        </p:nvCxnSpPr>
        <p:spPr>
          <a:xfrm flipV="1">
            <a:off x="2619453" y="4005064"/>
            <a:ext cx="3752747" cy="432048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/>
          <p:cNvSpPr txBox="1"/>
          <p:nvPr/>
        </p:nvSpPr>
        <p:spPr>
          <a:xfrm>
            <a:off x="6438259" y="3396573"/>
            <a:ext cx="2226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/>
              <a:t>Colocar mangueras como aislante</a:t>
            </a:r>
          </a:p>
        </p:txBody>
      </p:sp>
      <p:cxnSp>
        <p:nvCxnSpPr>
          <p:cNvPr id="10" name="Conector recto de flecha 9"/>
          <p:cNvCxnSpPr>
            <a:endCxn id="11" idx="1"/>
          </p:cNvCxnSpPr>
          <p:nvPr/>
        </p:nvCxnSpPr>
        <p:spPr>
          <a:xfrm flipV="1">
            <a:off x="3664076" y="3750516"/>
            <a:ext cx="2774183" cy="51333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59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539552" y="1268760"/>
            <a:ext cx="77349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>
                <a:latin typeface="Arial" panose="020B0604020202020204" pitchFamily="34" charset="0"/>
                <a:cs typeface="Arial" panose="020B0604020202020204" pitchFamily="34" charset="0"/>
              </a:rPr>
              <a:t>Fundamento de este diseño:</a:t>
            </a:r>
          </a:p>
          <a:p>
            <a:endParaRPr lang="es-A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El circuito se </a:t>
            </a:r>
            <a:r>
              <a:rPr lang="es-A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cierra </a:t>
            </a:r>
            <a:r>
              <a:rPr lang="es-AR" sz="2000" dirty="0">
                <a:latin typeface="Arial" panose="020B0604020202020204" pitchFamily="34" charset="0"/>
                <a:cs typeface="Arial" panose="020B0604020202020204" pitchFamily="34" charset="0"/>
              </a:rPr>
              <a:t>y produce la descarga cuando el animal toca el vivo y la tierra en el mismo momento. Si todos nuestros hilos en el alambre son vivos, y el perro salta y pasa entre dos de ellos, nunca estará en contacto con la “tierra”.</a:t>
            </a:r>
          </a:p>
        </p:txBody>
      </p:sp>
    </p:spTree>
    <p:extLst>
      <p:ext uri="{BB962C8B-B14F-4D97-AF65-F5344CB8AC3E}">
        <p14:creationId xmlns:p14="http://schemas.microsoft.com/office/powerpoint/2010/main" val="410782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</TotalTime>
  <Words>652</Words>
  <Application>Microsoft Office PowerPoint</Application>
  <PresentationFormat>Presentación en pantalla (4:3)</PresentationFormat>
  <Paragraphs>73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2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Título:</dc:title>
  <dc:creator>Debora Mas</dc:creator>
  <cp:lastModifiedBy>Marco Calvetty Ramos</cp:lastModifiedBy>
  <cp:revision>32</cp:revision>
  <dcterms:created xsi:type="dcterms:W3CDTF">2017-05-12T18:30:19Z</dcterms:created>
  <dcterms:modified xsi:type="dcterms:W3CDTF">2021-07-07T11:36:29Z</dcterms:modified>
</cp:coreProperties>
</file>