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6" r:id="rId5"/>
    <p:sldId id="263" r:id="rId6"/>
    <p:sldId id="267" r:id="rId7"/>
    <p:sldId id="258" r:id="rId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7291"/>
    <a:srgbClr val="CC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85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5531197301855"/>
          <c:y val="0.24464831804281345"/>
          <c:w val="0.86846543001686338"/>
          <c:h val="0.59633027522935778"/>
        </c:manualLayout>
      </c:layout>
      <c:lineChart>
        <c:grouping val="standard"/>
        <c:varyColors val="0"/>
        <c:ser>
          <c:idx val="4"/>
          <c:order val="0"/>
          <c:tx>
            <c:v>Requerimientos</c:v>
          </c:tx>
          <c:spPr>
            <a:ln w="50800">
              <a:solidFill>
                <a:schemeClr val="tx2"/>
              </a:solidFill>
              <a:prstDash val="solid"/>
            </a:ln>
          </c:spPr>
          <c:marker>
            <c:symbol val="star"/>
            <c:size val="14"/>
            <c:spPr>
              <a:noFill/>
              <a:ln w="7540">
                <a:noFill/>
              </a:ln>
            </c:spPr>
          </c:marker>
          <c:val>
            <c:numRef>
              <c:f>Receptividad!$C$48:$N$48</c:f>
              <c:numCache>
                <c:formatCode>General</c:formatCode>
                <c:ptCount val="12"/>
                <c:pt idx="0">
                  <c:v>30</c:v>
                </c:pt>
                <c:pt idx="1">
                  <c:v>39</c:v>
                </c:pt>
                <c:pt idx="2">
                  <c:v>48</c:v>
                </c:pt>
                <c:pt idx="3">
                  <c:v>48</c:v>
                </c:pt>
                <c:pt idx="4">
                  <c:v>36</c:v>
                </c:pt>
                <c:pt idx="5">
                  <c:v>36</c:v>
                </c:pt>
                <c:pt idx="6">
                  <c:v>42</c:v>
                </c:pt>
                <c:pt idx="7">
                  <c:v>66</c:v>
                </c:pt>
                <c:pt idx="8">
                  <c:v>66</c:v>
                </c:pt>
                <c:pt idx="9">
                  <c:v>66</c:v>
                </c:pt>
                <c:pt idx="10">
                  <c:v>60</c:v>
                </c:pt>
                <c:pt idx="11">
                  <c:v>60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3F3-45F7-8087-7883ED158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3175744"/>
        <c:axId val="1"/>
      </c:lineChart>
      <c:catAx>
        <c:axId val="32317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77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s-AR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s-AR" sz="1600">
                    <a:solidFill>
                      <a:schemeClr val="tx1"/>
                    </a:solidFill>
                  </a:rPr>
                  <a:t>Kg de Materia Seca</a:t>
                </a:r>
              </a:p>
            </c:rich>
          </c:tx>
          <c:layout>
            <c:manualLayout>
              <c:xMode val="edge"/>
              <c:yMode val="edge"/>
              <c:x val="8.4631498017650568E-3"/>
              <c:y val="0.24433023619759317"/>
            </c:manualLayout>
          </c:layout>
          <c:overlay val="0"/>
          <c:spPr>
            <a:noFill/>
            <a:ln w="3016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77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s-AR"/>
          </a:p>
        </c:txPr>
        <c:crossAx val="323175744"/>
        <c:crosses val="autoZero"/>
        <c:crossBetween val="between"/>
      </c:valAx>
      <c:spPr>
        <a:noFill/>
        <a:ln w="3016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5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97890295358648E-2"/>
          <c:y val="0.22222222222222221"/>
          <c:w val="0.89451476793248941"/>
          <c:h val="0.623015873015873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 w="43045">
              <a:noFill/>
            </a:ln>
          </c:spPr>
          <c:invertIfNegative val="0"/>
          <c:cat>
            <c:strRef>
              <c:f>Hoja1!$A$2:$A$13</c:f>
              <c:strCache>
                <c:ptCount val="12"/>
                <c:pt idx="0">
                  <c:v>E</c:v>
                </c:pt>
                <c:pt idx="1">
                  <c:v>F</c:v>
                </c:pt>
                <c:pt idx="2">
                  <c:v>M</c:v>
                </c:pt>
                <c:pt idx="3">
                  <c:v>A</c:v>
                </c:pt>
                <c:pt idx="4">
                  <c:v>M</c:v>
                </c:pt>
                <c:pt idx="5">
                  <c:v>J</c:v>
                </c:pt>
                <c:pt idx="6">
                  <c:v>J</c:v>
                </c:pt>
                <c:pt idx="7">
                  <c:v>A</c:v>
                </c:pt>
                <c:pt idx="8">
                  <c:v>S</c:v>
                </c:pt>
                <c:pt idx="9">
                  <c:v>O</c:v>
                </c:pt>
                <c:pt idx="10">
                  <c:v>N</c:v>
                </c:pt>
                <c:pt idx="11">
                  <c:v>D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80</c:v>
                </c:pt>
                <c:pt idx="1">
                  <c:v>100</c:v>
                </c:pt>
                <c:pt idx="2">
                  <c:v>130</c:v>
                </c:pt>
                <c:pt idx="3">
                  <c:v>140</c:v>
                </c:pt>
                <c:pt idx="4">
                  <c:v>130</c:v>
                </c:pt>
                <c:pt idx="5">
                  <c:v>110</c:v>
                </c:pt>
                <c:pt idx="6">
                  <c:v>100</c:v>
                </c:pt>
                <c:pt idx="7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8-4D1D-BFF2-9C4E5B2F2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1147936"/>
        <c:axId val="1"/>
      </c:barChart>
      <c:catAx>
        <c:axId val="1781147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83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s-AR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s-AR"/>
          </a:p>
        </c:txPr>
        <c:crossAx val="1781147936"/>
        <c:crosses val="autoZero"/>
        <c:crossBetween val="between"/>
      </c:valAx>
      <c:spPr>
        <a:noFill/>
        <a:ln w="4304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83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445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88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15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6581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866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1820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137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2489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14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375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051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3D5B5-A3BD-49E1-9FEB-B2E036C6F407}" type="datetimeFigureOut">
              <a:rPr lang="es-AR" smtClean="0"/>
              <a:t>2/6/2021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A56D0-CD81-40E3-8896-AB65ABEB6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1263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35696" y="2060848"/>
            <a:ext cx="5472608" cy="2016224"/>
          </a:xfrm>
          <a:prstGeom prst="rect">
            <a:avLst/>
          </a:prstGeom>
          <a:solidFill>
            <a:srgbClr val="357291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Estrategias </a:t>
            </a:r>
            <a:r>
              <a:rPr lang="es-E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alimentación en majadas con servicio continuo</a:t>
            </a:r>
            <a:endParaRPr lang="es-A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508104" y="5445224"/>
            <a:ext cx="3607118" cy="646331"/>
          </a:xfrm>
          <a:prstGeom prst="rect">
            <a:avLst/>
          </a:prstGeom>
          <a:solidFill>
            <a:srgbClr val="357291"/>
          </a:solidFill>
        </p:spPr>
        <p:txBody>
          <a:bodyPr wrap="square" rtlCol="0">
            <a:spAutoFit/>
          </a:bodyPr>
          <a:lstStyle/>
          <a:p>
            <a:pPr algn="r"/>
            <a:r>
              <a:rPr lang="es-AR" dirty="0" smtClean="0">
                <a:solidFill>
                  <a:schemeClr val="bg1"/>
                </a:solidFill>
              </a:rPr>
              <a:t>Ing. Agr. Marco Calvetty – INTA IPAF </a:t>
            </a:r>
          </a:p>
          <a:p>
            <a:pPr algn="r"/>
            <a:r>
              <a:rPr lang="es-AR" dirty="0">
                <a:solidFill>
                  <a:schemeClr val="bg1"/>
                </a:solidFill>
              </a:rPr>
              <a:t>c</a:t>
            </a:r>
            <a:r>
              <a:rPr lang="es-AR" dirty="0" smtClean="0">
                <a:solidFill>
                  <a:schemeClr val="bg1"/>
                </a:solidFill>
              </a:rPr>
              <a:t>alvetty.ramos@inta.gob.ar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07504" y="173268"/>
            <a:ext cx="74080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altLang="es-AR" sz="3200" dirty="0"/>
              <a:t>Requerimientos de los </a:t>
            </a:r>
            <a:r>
              <a:rPr lang="es-ES_tradnl" altLang="es-AR" sz="3200" dirty="0" smtClean="0"/>
              <a:t>animales </a:t>
            </a:r>
            <a:r>
              <a:rPr lang="es-ES_tradnl" altLang="es-AR" sz="2800" dirty="0" smtClean="0"/>
              <a:t>(kg MS)</a:t>
            </a:r>
            <a:endParaRPr lang="es-ES_tradnl" altLang="es-AR" sz="2800" dirty="0"/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11560" y="1089592"/>
            <a:ext cx="7673975" cy="4240212"/>
            <a:chOff x="463" y="1117"/>
            <a:chExt cx="4834" cy="2671"/>
          </a:xfrm>
        </p:grpSpPr>
        <p:graphicFrame>
          <p:nvGraphicFramePr>
            <p:cNvPr id="1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5251512"/>
                </p:ext>
              </p:extLst>
            </p:nvPr>
          </p:nvGraphicFramePr>
          <p:xfrm>
            <a:off x="463" y="1451"/>
            <a:ext cx="4834" cy="23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Line 13"/>
            <p:cNvSpPr>
              <a:spLocks noChangeShapeType="1"/>
            </p:cNvSpPr>
            <p:nvPr/>
          </p:nvSpPr>
          <p:spPr bwMode="auto">
            <a:xfrm>
              <a:off x="1657" y="2147"/>
              <a:ext cx="1" cy="1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8" name="Line 14"/>
            <p:cNvSpPr>
              <a:spLocks noChangeShapeType="1"/>
            </p:cNvSpPr>
            <p:nvPr/>
          </p:nvSpPr>
          <p:spPr bwMode="auto">
            <a:xfrm>
              <a:off x="2339" y="2147"/>
              <a:ext cx="1" cy="1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9" name="Line 15"/>
            <p:cNvSpPr>
              <a:spLocks noChangeShapeType="1"/>
            </p:cNvSpPr>
            <p:nvPr/>
          </p:nvSpPr>
          <p:spPr bwMode="auto">
            <a:xfrm>
              <a:off x="3429" y="1747"/>
              <a:ext cx="1" cy="1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4065" y="1747"/>
              <a:ext cx="1" cy="1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>
              <a:off x="4972" y="1747"/>
              <a:ext cx="1" cy="199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1657" y="1903"/>
              <a:ext cx="68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altLang="es-A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Servicio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384" y="1544"/>
              <a:ext cx="7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altLang="es-A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Parición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 rot="5400000">
              <a:off x="4677" y="1316"/>
              <a:ext cx="63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altLang="es-AR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Destete</a:t>
              </a:r>
            </a:p>
          </p:txBody>
        </p:sp>
      </p:grpSp>
      <p:sp>
        <p:nvSpPr>
          <p:cNvPr id="15" name="Text Box 21"/>
          <p:cNvSpPr txBox="1">
            <a:spLocks noChangeArrowheads="1"/>
          </p:cNvSpPr>
          <p:nvPr/>
        </p:nvSpPr>
        <p:spPr bwMode="auto">
          <a:xfrm rot="20051725">
            <a:off x="1596492" y="3366895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1400" b="1" dirty="0" err="1"/>
              <a:t>Flushing</a:t>
            </a:r>
            <a:endParaRPr lang="es-ES_tradnl" altLang="es-AR" sz="1400" b="1" dirty="0"/>
          </a:p>
        </p:txBody>
      </p:sp>
    </p:spTree>
    <p:extLst>
      <p:ext uri="{BB962C8B-B14F-4D97-AF65-F5344CB8AC3E}">
        <p14:creationId xmlns:p14="http://schemas.microsoft.com/office/powerpoint/2010/main" val="305958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43608" y="266428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3600" dirty="0"/>
              <a:t>Manejo nutricional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50" y="1125538"/>
            <a:ext cx="849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altLang="es-AR" sz="2000" dirty="0"/>
              <a:t>Ajuste de los requerimientos en función de la oferta de pasto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t="8579" b="5632"/>
          <a:stretch/>
        </p:blipFill>
        <p:spPr>
          <a:xfrm>
            <a:off x="539552" y="2060848"/>
            <a:ext cx="7855380" cy="3840895"/>
          </a:xfrm>
          <a:prstGeom prst="rect">
            <a:avLst/>
          </a:prstGeom>
        </p:spPr>
      </p:pic>
      <p:sp>
        <p:nvSpPr>
          <p:cNvPr id="17" name="Elipse 16"/>
          <p:cNvSpPr/>
          <p:nvPr/>
        </p:nvSpPr>
        <p:spPr>
          <a:xfrm>
            <a:off x="3491880" y="3429000"/>
            <a:ext cx="2952328" cy="1872208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Elipse 17"/>
          <p:cNvSpPr/>
          <p:nvPr/>
        </p:nvSpPr>
        <p:spPr>
          <a:xfrm>
            <a:off x="6417966" y="2636912"/>
            <a:ext cx="1682426" cy="1872208"/>
          </a:xfrm>
          <a:prstGeom prst="ellipse">
            <a:avLst/>
          </a:prstGeom>
          <a:noFill/>
          <a:ln w="5080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Elipse 18"/>
          <p:cNvSpPr/>
          <p:nvPr/>
        </p:nvSpPr>
        <p:spPr>
          <a:xfrm>
            <a:off x="1514914" y="2492896"/>
            <a:ext cx="1682426" cy="2016224"/>
          </a:xfrm>
          <a:prstGeom prst="ellipse">
            <a:avLst/>
          </a:prstGeom>
          <a:noFill/>
          <a:ln w="50800"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22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48728" y="172125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3600" dirty="0"/>
              <a:t>Manejo nutricional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50" y="1125538"/>
            <a:ext cx="849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altLang="es-AR" sz="2000" dirty="0" smtClean="0"/>
              <a:t>Variación de la calidad del pasto a lo largo del año</a:t>
            </a:r>
            <a:endParaRPr lang="es-ES_tradnl" altLang="es-AR" sz="2000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t="8579" b="5632"/>
          <a:stretch/>
        </p:blipFill>
        <p:spPr>
          <a:xfrm>
            <a:off x="539552" y="2060848"/>
            <a:ext cx="7855380" cy="3840895"/>
          </a:xfrm>
          <a:prstGeom prst="rect">
            <a:avLst/>
          </a:prstGeom>
        </p:spPr>
      </p:pic>
      <p:sp>
        <p:nvSpPr>
          <p:cNvPr id="9" name="Cerrar llave 44"/>
          <p:cNvSpPr/>
          <p:nvPr/>
        </p:nvSpPr>
        <p:spPr>
          <a:xfrm rot="16200000">
            <a:off x="6668835" y="1997440"/>
            <a:ext cx="486856" cy="1800199"/>
          </a:xfrm>
          <a:custGeom>
            <a:avLst/>
            <a:gdLst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52662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88643 w 998552"/>
              <a:gd name="connsiteY4" fmla="*/ 1911341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52" h="3696377" stroke="0" extrusionOk="0">
                <a:moveTo>
                  <a:pt x="233916" y="0"/>
                </a:moveTo>
                <a:cubicBezTo>
                  <a:pt x="509659" y="0"/>
                  <a:pt x="499276" y="37254"/>
                  <a:pt x="499276" y="83209"/>
                </a:cubicBezTo>
                <a:lnTo>
                  <a:pt x="499276" y="1764979"/>
                </a:lnTo>
                <a:cubicBezTo>
                  <a:pt x="499276" y="1810934"/>
                  <a:pt x="722809" y="1848188"/>
                  <a:pt x="998552" y="1848188"/>
                </a:cubicBezTo>
                <a:cubicBezTo>
                  <a:pt x="722809" y="1848188"/>
                  <a:pt x="499276" y="1885442"/>
                  <a:pt x="499276" y="1931397"/>
                </a:cubicBezTo>
                <a:lnTo>
                  <a:pt x="499276" y="3613168"/>
                </a:lnTo>
                <a:cubicBezTo>
                  <a:pt x="499276" y="3659123"/>
                  <a:pt x="275743" y="3696377"/>
                  <a:pt x="0" y="3696377"/>
                </a:cubicBezTo>
                <a:lnTo>
                  <a:pt x="233916" y="0"/>
                </a:lnTo>
                <a:close/>
              </a:path>
              <a:path w="998552" h="3696377" fill="none">
                <a:moveTo>
                  <a:pt x="265814" y="21265"/>
                </a:moveTo>
                <a:cubicBezTo>
                  <a:pt x="541557" y="21265"/>
                  <a:pt x="499276" y="37254"/>
                  <a:pt x="499276" y="83209"/>
                </a:cubicBezTo>
                <a:cubicBezTo>
                  <a:pt x="499276" y="643799"/>
                  <a:pt x="488643" y="1208950"/>
                  <a:pt x="488643" y="1769540"/>
                </a:cubicBezTo>
                <a:cubicBezTo>
                  <a:pt x="488643" y="1815495"/>
                  <a:pt x="743371" y="1813922"/>
                  <a:pt x="743371" y="1837555"/>
                </a:cubicBezTo>
                <a:cubicBezTo>
                  <a:pt x="743371" y="1861188"/>
                  <a:pt x="488643" y="1865386"/>
                  <a:pt x="488643" y="1911341"/>
                </a:cubicBezTo>
                <a:cubicBezTo>
                  <a:pt x="492187" y="2478617"/>
                  <a:pt x="495732" y="3045892"/>
                  <a:pt x="499276" y="3613168"/>
                </a:cubicBezTo>
                <a:cubicBezTo>
                  <a:pt x="499276" y="3659123"/>
                  <a:pt x="499027" y="3696377"/>
                  <a:pt x="223284" y="3696377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/>
          <p:cNvSpPr txBox="1"/>
          <p:nvPr/>
        </p:nvSpPr>
        <p:spPr>
          <a:xfrm>
            <a:off x="6032796" y="24115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Calidad balanceada</a:t>
            </a:r>
            <a:endParaRPr lang="es-AR" dirty="0"/>
          </a:p>
        </p:txBody>
      </p:sp>
      <p:sp>
        <p:nvSpPr>
          <p:cNvPr id="11" name="Cerrar llave 44"/>
          <p:cNvSpPr/>
          <p:nvPr/>
        </p:nvSpPr>
        <p:spPr>
          <a:xfrm rot="16200000">
            <a:off x="4667978" y="2393484"/>
            <a:ext cx="486856" cy="2016223"/>
          </a:xfrm>
          <a:custGeom>
            <a:avLst/>
            <a:gdLst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52662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88643 w 998552"/>
              <a:gd name="connsiteY4" fmla="*/ 1911341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52" h="3696377" stroke="0" extrusionOk="0">
                <a:moveTo>
                  <a:pt x="233916" y="0"/>
                </a:moveTo>
                <a:cubicBezTo>
                  <a:pt x="509659" y="0"/>
                  <a:pt x="499276" y="37254"/>
                  <a:pt x="499276" y="83209"/>
                </a:cubicBezTo>
                <a:lnTo>
                  <a:pt x="499276" y="1764979"/>
                </a:lnTo>
                <a:cubicBezTo>
                  <a:pt x="499276" y="1810934"/>
                  <a:pt x="722809" y="1848188"/>
                  <a:pt x="998552" y="1848188"/>
                </a:cubicBezTo>
                <a:cubicBezTo>
                  <a:pt x="722809" y="1848188"/>
                  <a:pt x="499276" y="1885442"/>
                  <a:pt x="499276" y="1931397"/>
                </a:cubicBezTo>
                <a:lnTo>
                  <a:pt x="499276" y="3613168"/>
                </a:lnTo>
                <a:cubicBezTo>
                  <a:pt x="499276" y="3659123"/>
                  <a:pt x="275743" y="3696377"/>
                  <a:pt x="0" y="3696377"/>
                </a:cubicBezTo>
                <a:lnTo>
                  <a:pt x="233916" y="0"/>
                </a:lnTo>
                <a:close/>
              </a:path>
              <a:path w="998552" h="3696377" fill="none">
                <a:moveTo>
                  <a:pt x="265814" y="21265"/>
                </a:moveTo>
                <a:cubicBezTo>
                  <a:pt x="541557" y="21265"/>
                  <a:pt x="499276" y="37254"/>
                  <a:pt x="499276" y="83209"/>
                </a:cubicBezTo>
                <a:cubicBezTo>
                  <a:pt x="499276" y="643799"/>
                  <a:pt x="488643" y="1208950"/>
                  <a:pt x="488643" y="1769540"/>
                </a:cubicBezTo>
                <a:cubicBezTo>
                  <a:pt x="488643" y="1815495"/>
                  <a:pt x="743371" y="1813922"/>
                  <a:pt x="743371" y="1837555"/>
                </a:cubicBezTo>
                <a:cubicBezTo>
                  <a:pt x="743371" y="1861188"/>
                  <a:pt x="488643" y="1865386"/>
                  <a:pt x="488643" y="1911341"/>
                </a:cubicBezTo>
                <a:cubicBezTo>
                  <a:pt x="492187" y="2478617"/>
                  <a:pt x="495732" y="3045892"/>
                  <a:pt x="499276" y="3613168"/>
                </a:cubicBezTo>
                <a:cubicBezTo>
                  <a:pt x="499276" y="3659123"/>
                  <a:pt x="499027" y="3696377"/>
                  <a:pt x="223284" y="3696377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>
            <a:off x="3923928" y="291565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Altos % de Proteína</a:t>
            </a:r>
            <a:endParaRPr lang="es-AR" dirty="0"/>
          </a:p>
        </p:txBody>
      </p:sp>
      <p:sp>
        <p:nvSpPr>
          <p:cNvPr id="13" name="Cerrar llave 44"/>
          <p:cNvSpPr/>
          <p:nvPr/>
        </p:nvSpPr>
        <p:spPr>
          <a:xfrm rot="16200000">
            <a:off x="2384356" y="1800221"/>
            <a:ext cx="486856" cy="2016223"/>
          </a:xfrm>
          <a:custGeom>
            <a:avLst/>
            <a:gdLst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99276 w 998556"/>
              <a:gd name="connsiteY2" fmla="*/ 1764979 h 3696377"/>
              <a:gd name="connsiteX3" fmla="*/ 998552 w 998556"/>
              <a:gd name="connsiteY3" fmla="*/ 1848188 h 3696377"/>
              <a:gd name="connsiteX4" fmla="*/ 499276 w 998556"/>
              <a:gd name="connsiteY4" fmla="*/ 1931397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7" fmla="*/ 0 w 998556"/>
              <a:gd name="connsiteY7" fmla="*/ 0 h 3696377"/>
              <a:gd name="connsiteX0" fmla="*/ 0 w 998556"/>
              <a:gd name="connsiteY0" fmla="*/ 0 h 3696377"/>
              <a:gd name="connsiteX1" fmla="*/ 499276 w 998556"/>
              <a:gd name="connsiteY1" fmla="*/ 83209 h 3696377"/>
              <a:gd name="connsiteX2" fmla="*/ 488643 w 998556"/>
              <a:gd name="connsiteY2" fmla="*/ 1743714 h 3696377"/>
              <a:gd name="connsiteX3" fmla="*/ 998552 w 998556"/>
              <a:gd name="connsiteY3" fmla="*/ 1848188 h 3696377"/>
              <a:gd name="connsiteX4" fmla="*/ 499276 w 998556"/>
              <a:gd name="connsiteY4" fmla="*/ 1952662 h 3696377"/>
              <a:gd name="connsiteX5" fmla="*/ 499276 w 998556"/>
              <a:gd name="connsiteY5" fmla="*/ 3613168 h 3696377"/>
              <a:gd name="connsiteX6" fmla="*/ 0 w 998556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0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0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52662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43714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99276 w 998552"/>
              <a:gd name="connsiteY4" fmla="*/ 1937167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  <a:gd name="connsiteX0" fmla="*/ 233916 w 998552"/>
              <a:gd name="connsiteY0" fmla="*/ 0 h 3696377"/>
              <a:gd name="connsiteX1" fmla="*/ 499276 w 998552"/>
              <a:gd name="connsiteY1" fmla="*/ 83209 h 3696377"/>
              <a:gd name="connsiteX2" fmla="*/ 499276 w 998552"/>
              <a:gd name="connsiteY2" fmla="*/ 1764979 h 3696377"/>
              <a:gd name="connsiteX3" fmla="*/ 998552 w 998552"/>
              <a:gd name="connsiteY3" fmla="*/ 1848188 h 3696377"/>
              <a:gd name="connsiteX4" fmla="*/ 499276 w 998552"/>
              <a:gd name="connsiteY4" fmla="*/ 1931397 h 3696377"/>
              <a:gd name="connsiteX5" fmla="*/ 499276 w 998552"/>
              <a:gd name="connsiteY5" fmla="*/ 3613168 h 3696377"/>
              <a:gd name="connsiteX6" fmla="*/ 0 w 998552"/>
              <a:gd name="connsiteY6" fmla="*/ 3696377 h 3696377"/>
              <a:gd name="connsiteX7" fmla="*/ 233916 w 998552"/>
              <a:gd name="connsiteY7" fmla="*/ 0 h 3696377"/>
              <a:gd name="connsiteX0" fmla="*/ 265814 w 998552"/>
              <a:gd name="connsiteY0" fmla="*/ 21265 h 3696377"/>
              <a:gd name="connsiteX1" fmla="*/ 499276 w 998552"/>
              <a:gd name="connsiteY1" fmla="*/ 83209 h 3696377"/>
              <a:gd name="connsiteX2" fmla="*/ 488643 w 998552"/>
              <a:gd name="connsiteY2" fmla="*/ 1769540 h 3696377"/>
              <a:gd name="connsiteX3" fmla="*/ 743371 w 998552"/>
              <a:gd name="connsiteY3" fmla="*/ 1837555 h 3696377"/>
              <a:gd name="connsiteX4" fmla="*/ 488643 w 998552"/>
              <a:gd name="connsiteY4" fmla="*/ 1911341 h 3696377"/>
              <a:gd name="connsiteX5" fmla="*/ 499276 w 998552"/>
              <a:gd name="connsiteY5" fmla="*/ 3613168 h 3696377"/>
              <a:gd name="connsiteX6" fmla="*/ 223284 w 998552"/>
              <a:gd name="connsiteY6" fmla="*/ 3696377 h 369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8552" h="3696377" stroke="0" extrusionOk="0">
                <a:moveTo>
                  <a:pt x="233916" y="0"/>
                </a:moveTo>
                <a:cubicBezTo>
                  <a:pt x="509659" y="0"/>
                  <a:pt x="499276" y="37254"/>
                  <a:pt x="499276" y="83209"/>
                </a:cubicBezTo>
                <a:lnTo>
                  <a:pt x="499276" y="1764979"/>
                </a:lnTo>
                <a:cubicBezTo>
                  <a:pt x="499276" y="1810934"/>
                  <a:pt x="722809" y="1848188"/>
                  <a:pt x="998552" y="1848188"/>
                </a:cubicBezTo>
                <a:cubicBezTo>
                  <a:pt x="722809" y="1848188"/>
                  <a:pt x="499276" y="1885442"/>
                  <a:pt x="499276" y="1931397"/>
                </a:cubicBezTo>
                <a:lnTo>
                  <a:pt x="499276" y="3613168"/>
                </a:lnTo>
                <a:cubicBezTo>
                  <a:pt x="499276" y="3659123"/>
                  <a:pt x="275743" y="3696377"/>
                  <a:pt x="0" y="3696377"/>
                </a:cubicBezTo>
                <a:lnTo>
                  <a:pt x="233916" y="0"/>
                </a:lnTo>
                <a:close/>
              </a:path>
              <a:path w="998552" h="3696377" fill="none">
                <a:moveTo>
                  <a:pt x="265814" y="21265"/>
                </a:moveTo>
                <a:cubicBezTo>
                  <a:pt x="541557" y="21265"/>
                  <a:pt x="499276" y="37254"/>
                  <a:pt x="499276" y="83209"/>
                </a:cubicBezTo>
                <a:cubicBezTo>
                  <a:pt x="499276" y="643799"/>
                  <a:pt x="488643" y="1208950"/>
                  <a:pt x="488643" y="1769540"/>
                </a:cubicBezTo>
                <a:cubicBezTo>
                  <a:pt x="488643" y="1815495"/>
                  <a:pt x="743371" y="1813922"/>
                  <a:pt x="743371" y="1837555"/>
                </a:cubicBezTo>
                <a:cubicBezTo>
                  <a:pt x="743371" y="1861188"/>
                  <a:pt x="488643" y="1865386"/>
                  <a:pt x="488643" y="1911341"/>
                </a:cubicBezTo>
                <a:cubicBezTo>
                  <a:pt x="492187" y="2478617"/>
                  <a:pt x="495732" y="3045892"/>
                  <a:pt x="499276" y="3613168"/>
                </a:cubicBezTo>
                <a:cubicBezTo>
                  <a:pt x="499276" y="3659123"/>
                  <a:pt x="499027" y="3696377"/>
                  <a:pt x="223284" y="3696377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uadroTexto 13"/>
          <p:cNvSpPr txBox="1"/>
          <p:nvPr/>
        </p:nvSpPr>
        <p:spPr>
          <a:xfrm>
            <a:off x="1640307" y="2339588"/>
            <a:ext cx="2211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 smtClean="0"/>
              <a:t>Déficit de Proteína</a:t>
            </a:r>
            <a:endParaRPr lang="es-AR" sz="2000" dirty="0"/>
          </a:p>
        </p:txBody>
      </p:sp>
      <p:sp>
        <p:nvSpPr>
          <p:cNvPr id="6" name="Rectángulo 5"/>
          <p:cNvSpPr/>
          <p:nvPr/>
        </p:nvSpPr>
        <p:spPr>
          <a:xfrm>
            <a:off x="3419872" y="2060848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866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11" grpId="0" animBg="1"/>
      <p:bldP spid="12" grpId="0"/>
      <p:bldP spid="13" grpId="0" animBg="1"/>
      <p:bldP spid="14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571538"/>
              </p:ext>
            </p:extLst>
          </p:nvPr>
        </p:nvGraphicFramePr>
        <p:xfrm>
          <a:off x="518344" y="1340768"/>
          <a:ext cx="8076081" cy="432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-2913" y="404664"/>
            <a:ext cx="81369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altLang="es-AR" sz="3200" dirty="0"/>
              <a:t>Variación estacional de la tasa de ovulación</a:t>
            </a:r>
          </a:p>
        </p:txBody>
      </p:sp>
      <p:grpSp>
        <p:nvGrpSpPr>
          <p:cNvPr id="16" name="Grupo 15"/>
          <p:cNvGrpSpPr/>
          <p:nvPr/>
        </p:nvGrpSpPr>
        <p:grpSpPr>
          <a:xfrm>
            <a:off x="1295635" y="2193451"/>
            <a:ext cx="1049853" cy="990485"/>
            <a:chOff x="1295635" y="2193451"/>
            <a:chExt cx="1049853" cy="990485"/>
          </a:xfrm>
        </p:grpSpPr>
        <p:sp>
          <p:nvSpPr>
            <p:cNvPr id="8" name="Flecha abajo 7"/>
            <p:cNvSpPr/>
            <p:nvPr/>
          </p:nvSpPr>
          <p:spPr>
            <a:xfrm rot="865135">
              <a:off x="1795057" y="2193451"/>
              <a:ext cx="360040" cy="51001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9" name="Cerrar llave 44"/>
            <p:cNvSpPr/>
            <p:nvPr/>
          </p:nvSpPr>
          <p:spPr>
            <a:xfrm rot="16200000">
              <a:off x="1685145" y="2523593"/>
              <a:ext cx="270833" cy="1049853"/>
            </a:xfrm>
            <a:custGeom>
              <a:avLst/>
              <a:gdLst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99276 w 998556"/>
                <a:gd name="connsiteY2" fmla="*/ 1764979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7" fmla="*/ 0 w 998556"/>
                <a:gd name="connsiteY7" fmla="*/ 0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88643 w 998556"/>
                <a:gd name="connsiteY2" fmla="*/ 1743714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99276 w 998556"/>
                <a:gd name="connsiteY2" fmla="*/ 1764979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7" fmla="*/ 0 w 998556"/>
                <a:gd name="connsiteY7" fmla="*/ 0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88643 w 998556"/>
                <a:gd name="connsiteY2" fmla="*/ 1743714 h 3696377"/>
                <a:gd name="connsiteX3" fmla="*/ 998552 w 998556"/>
                <a:gd name="connsiteY3" fmla="*/ 1848188 h 3696377"/>
                <a:gd name="connsiteX4" fmla="*/ 499276 w 998556"/>
                <a:gd name="connsiteY4" fmla="*/ 1952662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37167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69540 h 3696377"/>
                <a:gd name="connsiteX3" fmla="*/ 743371 w 998552"/>
                <a:gd name="connsiteY3" fmla="*/ 1837555 h 3696377"/>
                <a:gd name="connsiteX4" fmla="*/ 499276 w 998552"/>
                <a:gd name="connsiteY4" fmla="*/ 1937167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69540 h 3696377"/>
                <a:gd name="connsiteX3" fmla="*/ 743371 w 998552"/>
                <a:gd name="connsiteY3" fmla="*/ 1837555 h 3696377"/>
                <a:gd name="connsiteX4" fmla="*/ 488643 w 998552"/>
                <a:gd name="connsiteY4" fmla="*/ 1911341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8552" h="3696377" stroke="0" extrusionOk="0">
                  <a:moveTo>
                    <a:pt x="233916" y="0"/>
                  </a:moveTo>
                  <a:cubicBezTo>
                    <a:pt x="509659" y="0"/>
                    <a:pt x="499276" y="37254"/>
                    <a:pt x="499276" y="83209"/>
                  </a:cubicBezTo>
                  <a:lnTo>
                    <a:pt x="499276" y="1764979"/>
                  </a:lnTo>
                  <a:cubicBezTo>
                    <a:pt x="499276" y="1810934"/>
                    <a:pt x="722809" y="1848188"/>
                    <a:pt x="998552" y="1848188"/>
                  </a:cubicBezTo>
                  <a:cubicBezTo>
                    <a:pt x="722809" y="1848188"/>
                    <a:pt x="499276" y="1885442"/>
                    <a:pt x="499276" y="1931397"/>
                  </a:cubicBezTo>
                  <a:lnTo>
                    <a:pt x="499276" y="3613168"/>
                  </a:lnTo>
                  <a:cubicBezTo>
                    <a:pt x="499276" y="3659123"/>
                    <a:pt x="275743" y="3696377"/>
                    <a:pt x="0" y="3696377"/>
                  </a:cubicBezTo>
                  <a:lnTo>
                    <a:pt x="233916" y="0"/>
                  </a:lnTo>
                  <a:close/>
                </a:path>
                <a:path w="998552" h="3696377" fill="none">
                  <a:moveTo>
                    <a:pt x="265814" y="21265"/>
                  </a:moveTo>
                  <a:cubicBezTo>
                    <a:pt x="541557" y="21265"/>
                    <a:pt x="499276" y="37254"/>
                    <a:pt x="499276" y="83209"/>
                  </a:cubicBezTo>
                  <a:cubicBezTo>
                    <a:pt x="499276" y="643799"/>
                    <a:pt x="488643" y="1208950"/>
                    <a:pt x="488643" y="1769540"/>
                  </a:cubicBezTo>
                  <a:cubicBezTo>
                    <a:pt x="488643" y="1815495"/>
                    <a:pt x="743371" y="1813922"/>
                    <a:pt x="743371" y="1837555"/>
                  </a:cubicBezTo>
                  <a:cubicBezTo>
                    <a:pt x="743371" y="1861188"/>
                    <a:pt x="488643" y="1865386"/>
                    <a:pt x="488643" y="1911341"/>
                  </a:cubicBezTo>
                  <a:cubicBezTo>
                    <a:pt x="492187" y="2478617"/>
                    <a:pt x="495732" y="3045892"/>
                    <a:pt x="499276" y="3613168"/>
                  </a:cubicBezTo>
                  <a:cubicBezTo>
                    <a:pt x="499276" y="3659123"/>
                    <a:pt x="499027" y="3696377"/>
                    <a:pt x="223284" y="3696377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2555776" y="1799209"/>
            <a:ext cx="1584175" cy="721369"/>
            <a:chOff x="2555776" y="1799209"/>
            <a:chExt cx="1584175" cy="721369"/>
          </a:xfrm>
        </p:grpSpPr>
        <p:sp>
          <p:nvSpPr>
            <p:cNvPr id="18" name="Flecha abajo 17"/>
            <p:cNvSpPr/>
            <p:nvPr/>
          </p:nvSpPr>
          <p:spPr>
            <a:xfrm rot="19810409">
              <a:off x="2852012" y="1799209"/>
              <a:ext cx="360040" cy="51001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Cerrar llave 44"/>
            <p:cNvSpPr/>
            <p:nvPr/>
          </p:nvSpPr>
          <p:spPr>
            <a:xfrm rot="16200000">
              <a:off x="3226011" y="1606638"/>
              <a:ext cx="243705" cy="1584175"/>
            </a:xfrm>
            <a:custGeom>
              <a:avLst/>
              <a:gdLst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99276 w 998556"/>
                <a:gd name="connsiteY2" fmla="*/ 1764979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7" fmla="*/ 0 w 998556"/>
                <a:gd name="connsiteY7" fmla="*/ 0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88643 w 998556"/>
                <a:gd name="connsiteY2" fmla="*/ 1743714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99276 w 998556"/>
                <a:gd name="connsiteY2" fmla="*/ 1764979 h 3696377"/>
                <a:gd name="connsiteX3" fmla="*/ 998552 w 998556"/>
                <a:gd name="connsiteY3" fmla="*/ 1848188 h 3696377"/>
                <a:gd name="connsiteX4" fmla="*/ 499276 w 998556"/>
                <a:gd name="connsiteY4" fmla="*/ 1931397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7" fmla="*/ 0 w 998556"/>
                <a:gd name="connsiteY7" fmla="*/ 0 h 3696377"/>
                <a:gd name="connsiteX0" fmla="*/ 0 w 998556"/>
                <a:gd name="connsiteY0" fmla="*/ 0 h 3696377"/>
                <a:gd name="connsiteX1" fmla="*/ 499276 w 998556"/>
                <a:gd name="connsiteY1" fmla="*/ 83209 h 3696377"/>
                <a:gd name="connsiteX2" fmla="*/ 488643 w 998556"/>
                <a:gd name="connsiteY2" fmla="*/ 1743714 h 3696377"/>
                <a:gd name="connsiteX3" fmla="*/ 998552 w 998556"/>
                <a:gd name="connsiteY3" fmla="*/ 1848188 h 3696377"/>
                <a:gd name="connsiteX4" fmla="*/ 499276 w 998556"/>
                <a:gd name="connsiteY4" fmla="*/ 1952662 h 3696377"/>
                <a:gd name="connsiteX5" fmla="*/ 499276 w 998556"/>
                <a:gd name="connsiteY5" fmla="*/ 3613168 h 3696377"/>
                <a:gd name="connsiteX6" fmla="*/ 0 w 998556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0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0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52662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43714 h 3696377"/>
                <a:gd name="connsiteX3" fmla="*/ 743371 w 998552"/>
                <a:gd name="connsiteY3" fmla="*/ 1837555 h 3696377"/>
                <a:gd name="connsiteX4" fmla="*/ 499276 w 998552"/>
                <a:gd name="connsiteY4" fmla="*/ 1937167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69540 h 3696377"/>
                <a:gd name="connsiteX3" fmla="*/ 743371 w 998552"/>
                <a:gd name="connsiteY3" fmla="*/ 1837555 h 3696377"/>
                <a:gd name="connsiteX4" fmla="*/ 499276 w 998552"/>
                <a:gd name="connsiteY4" fmla="*/ 1937167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  <a:gd name="connsiteX0" fmla="*/ 233916 w 998552"/>
                <a:gd name="connsiteY0" fmla="*/ 0 h 3696377"/>
                <a:gd name="connsiteX1" fmla="*/ 499276 w 998552"/>
                <a:gd name="connsiteY1" fmla="*/ 83209 h 3696377"/>
                <a:gd name="connsiteX2" fmla="*/ 499276 w 998552"/>
                <a:gd name="connsiteY2" fmla="*/ 1764979 h 3696377"/>
                <a:gd name="connsiteX3" fmla="*/ 998552 w 998552"/>
                <a:gd name="connsiteY3" fmla="*/ 1848188 h 3696377"/>
                <a:gd name="connsiteX4" fmla="*/ 499276 w 998552"/>
                <a:gd name="connsiteY4" fmla="*/ 1931397 h 3696377"/>
                <a:gd name="connsiteX5" fmla="*/ 499276 w 998552"/>
                <a:gd name="connsiteY5" fmla="*/ 3613168 h 3696377"/>
                <a:gd name="connsiteX6" fmla="*/ 0 w 998552"/>
                <a:gd name="connsiteY6" fmla="*/ 3696377 h 3696377"/>
                <a:gd name="connsiteX7" fmla="*/ 233916 w 998552"/>
                <a:gd name="connsiteY7" fmla="*/ 0 h 3696377"/>
                <a:gd name="connsiteX0" fmla="*/ 265814 w 998552"/>
                <a:gd name="connsiteY0" fmla="*/ 21265 h 3696377"/>
                <a:gd name="connsiteX1" fmla="*/ 499276 w 998552"/>
                <a:gd name="connsiteY1" fmla="*/ 83209 h 3696377"/>
                <a:gd name="connsiteX2" fmla="*/ 488643 w 998552"/>
                <a:gd name="connsiteY2" fmla="*/ 1769540 h 3696377"/>
                <a:gd name="connsiteX3" fmla="*/ 743371 w 998552"/>
                <a:gd name="connsiteY3" fmla="*/ 1837555 h 3696377"/>
                <a:gd name="connsiteX4" fmla="*/ 488643 w 998552"/>
                <a:gd name="connsiteY4" fmla="*/ 1911341 h 3696377"/>
                <a:gd name="connsiteX5" fmla="*/ 499276 w 998552"/>
                <a:gd name="connsiteY5" fmla="*/ 3613168 h 3696377"/>
                <a:gd name="connsiteX6" fmla="*/ 223284 w 998552"/>
                <a:gd name="connsiteY6" fmla="*/ 3696377 h 3696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8552" h="3696377" stroke="0" extrusionOk="0">
                  <a:moveTo>
                    <a:pt x="233916" y="0"/>
                  </a:moveTo>
                  <a:cubicBezTo>
                    <a:pt x="509659" y="0"/>
                    <a:pt x="499276" y="37254"/>
                    <a:pt x="499276" y="83209"/>
                  </a:cubicBezTo>
                  <a:lnTo>
                    <a:pt x="499276" y="1764979"/>
                  </a:lnTo>
                  <a:cubicBezTo>
                    <a:pt x="499276" y="1810934"/>
                    <a:pt x="722809" y="1848188"/>
                    <a:pt x="998552" y="1848188"/>
                  </a:cubicBezTo>
                  <a:cubicBezTo>
                    <a:pt x="722809" y="1848188"/>
                    <a:pt x="499276" y="1885442"/>
                    <a:pt x="499276" y="1931397"/>
                  </a:cubicBezTo>
                  <a:lnTo>
                    <a:pt x="499276" y="3613168"/>
                  </a:lnTo>
                  <a:cubicBezTo>
                    <a:pt x="499276" y="3659123"/>
                    <a:pt x="275743" y="3696377"/>
                    <a:pt x="0" y="3696377"/>
                  </a:cubicBezTo>
                  <a:lnTo>
                    <a:pt x="233916" y="0"/>
                  </a:lnTo>
                  <a:close/>
                </a:path>
                <a:path w="998552" h="3696377" fill="none">
                  <a:moveTo>
                    <a:pt x="265814" y="21265"/>
                  </a:moveTo>
                  <a:cubicBezTo>
                    <a:pt x="541557" y="21265"/>
                    <a:pt x="499276" y="37254"/>
                    <a:pt x="499276" y="83209"/>
                  </a:cubicBezTo>
                  <a:cubicBezTo>
                    <a:pt x="499276" y="643799"/>
                    <a:pt x="488643" y="1208950"/>
                    <a:pt x="488643" y="1769540"/>
                  </a:cubicBezTo>
                  <a:cubicBezTo>
                    <a:pt x="488643" y="1815495"/>
                    <a:pt x="743371" y="1813922"/>
                    <a:pt x="743371" y="1837555"/>
                  </a:cubicBezTo>
                  <a:cubicBezTo>
                    <a:pt x="743371" y="1861188"/>
                    <a:pt x="488643" y="1865386"/>
                    <a:pt x="488643" y="1911341"/>
                  </a:cubicBezTo>
                  <a:cubicBezTo>
                    <a:pt x="492187" y="2478617"/>
                    <a:pt x="495732" y="3045892"/>
                    <a:pt x="499276" y="3613168"/>
                  </a:cubicBezTo>
                  <a:cubicBezTo>
                    <a:pt x="499276" y="3659123"/>
                    <a:pt x="499027" y="3696377"/>
                    <a:pt x="223284" y="3696377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1" name="CuadroTexto 1"/>
          <p:cNvSpPr txBox="1"/>
          <p:nvPr/>
        </p:nvSpPr>
        <p:spPr>
          <a:xfrm>
            <a:off x="1555447" y="1178610"/>
            <a:ext cx="1314958" cy="4270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AR" sz="2400" dirty="0" err="1" smtClean="0">
                <a:solidFill>
                  <a:srgbClr val="002060"/>
                </a:solidFill>
              </a:rPr>
              <a:t>Flushing</a:t>
            </a:r>
            <a:endParaRPr lang="es-A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834476"/>
            <a:ext cx="7932664" cy="4521208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48728" y="172125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altLang="es-AR" sz="3600" dirty="0"/>
              <a:t>Manejo nutricional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7950" y="1125538"/>
            <a:ext cx="8496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CCE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_tradnl" altLang="es-AR" sz="2000" dirty="0" smtClean="0"/>
              <a:t>Variación de la calidad del pasto a lo largo del año</a:t>
            </a:r>
            <a:endParaRPr lang="es-ES_tradnl" altLang="es-AR" sz="2000" dirty="0"/>
          </a:p>
        </p:txBody>
      </p:sp>
      <p:sp>
        <p:nvSpPr>
          <p:cNvPr id="6" name="Rectángulo 5"/>
          <p:cNvSpPr/>
          <p:nvPr/>
        </p:nvSpPr>
        <p:spPr>
          <a:xfrm>
            <a:off x="3419872" y="2060848"/>
            <a:ext cx="180020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5" r="14076" b="13302"/>
          <a:stretch/>
        </p:blipFill>
        <p:spPr>
          <a:xfrm>
            <a:off x="3413867" y="3717032"/>
            <a:ext cx="2997333" cy="19442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01562"/>
            <a:ext cx="2673984" cy="20054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3" r="18315"/>
          <a:stretch/>
        </p:blipFill>
        <p:spPr>
          <a:xfrm>
            <a:off x="5838640" y="1957514"/>
            <a:ext cx="3242648" cy="215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4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11560" y="56612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Contacto: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907704" y="2060848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Gracias!</a:t>
            </a:r>
            <a:endParaRPr lang="es-A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91680" y="5645859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Marco Calvetty – calvetty.ramos@inta.gob.ar</a:t>
            </a:r>
            <a:endParaRPr lang="es-AR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7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99</Words>
  <Application>Microsoft Office PowerPoint</Application>
  <PresentationFormat>Presentación en pantalla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Título:</dc:title>
  <dc:creator>Debora Mas</dc:creator>
  <cp:lastModifiedBy>Marco Calvetty Ramos</cp:lastModifiedBy>
  <cp:revision>22</cp:revision>
  <dcterms:created xsi:type="dcterms:W3CDTF">2017-05-12T18:30:19Z</dcterms:created>
  <dcterms:modified xsi:type="dcterms:W3CDTF">2021-06-02T19:10:24Z</dcterms:modified>
</cp:coreProperties>
</file>